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24" r:id="rId2"/>
    <p:sldId id="423" r:id="rId3"/>
    <p:sldId id="422" r:id="rId4"/>
    <p:sldId id="424" r:id="rId5"/>
    <p:sldId id="425" r:id="rId6"/>
    <p:sldId id="427" r:id="rId7"/>
    <p:sldId id="428" r:id="rId8"/>
    <p:sldId id="429" r:id="rId9"/>
    <p:sldId id="430" r:id="rId10"/>
    <p:sldId id="426" r:id="rId11"/>
    <p:sldId id="432" r:id="rId12"/>
    <p:sldId id="431" r:id="rId13"/>
  </p:sldIdLst>
  <p:sldSz cx="9144000" cy="6858000" type="screen4x3"/>
  <p:notesSz cx="9928225" cy="6797675"/>
  <p:defaultTextStyle>
    <a:defPPr>
      <a:defRPr lang="hu-H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3300"/>
    <a:srgbClr val="00FF00"/>
    <a:srgbClr val="8EC88E"/>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1" y="1"/>
            <a:ext cx="4303130" cy="340116"/>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r>
              <a:rPr lang="hu-HU" smtClean="0"/>
              <a:t>EVDSZ Bemutatása</a:t>
            </a:r>
            <a:endParaRPr lang="hu-HU"/>
          </a:p>
        </p:txBody>
      </p:sp>
      <p:sp>
        <p:nvSpPr>
          <p:cNvPr id="3" name="Dátum helye 2"/>
          <p:cNvSpPr>
            <a:spLocks noGrp="1"/>
          </p:cNvSpPr>
          <p:nvPr>
            <p:ph type="dt" sz="quarter" idx="1"/>
          </p:nvPr>
        </p:nvSpPr>
        <p:spPr>
          <a:xfrm>
            <a:off x="5622849" y="1"/>
            <a:ext cx="4303130" cy="340116"/>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r>
              <a:rPr lang="hu-HU" smtClean="0"/>
              <a:t>2016.09.30.</a:t>
            </a:r>
            <a:endParaRPr lang="hu-HU"/>
          </a:p>
        </p:txBody>
      </p:sp>
      <p:sp>
        <p:nvSpPr>
          <p:cNvPr id="4" name="Élőláb helye 3"/>
          <p:cNvSpPr>
            <a:spLocks noGrp="1"/>
          </p:cNvSpPr>
          <p:nvPr>
            <p:ph type="ftr" sz="quarter" idx="2"/>
          </p:nvPr>
        </p:nvSpPr>
        <p:spPr>
          <a:xfrm>
            <a:off x="1" y="6456399"/>
            <a:ext cx="4303130" cy="340116"/>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hu-HU"/>
          </a:p>
        </p:txBody>
      </p:sp>
      <p:sp>
        <p:nvSpPr>
          <p:cNvPr id="5" name="Dia számának helye 4"/>
          <p:cNvSpPr>
            <a:spLocks noGrp="1"/>
          </p:cNvSpPr>
          <p:nvPr>
            <p:ph type="sldNum" sz="quarter" idx="3"/>
          </p:nvPr>
        </p:nvSpPr>
        <p:spPr>
          <a:xfrm>
            <a:off x="5622849" y="6456399"/>
            <a:ext cx="4303130" cy="340116"/>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fld id="{1A344A7F-7F62-4B46-9E41-C6829A50802F}" type="slidenum">
              <a:rPr lang="hu-HU"/>
              <a:pPr/>
              <a:t>‹#›</a:t>
            </a:fld>
            <a:endParaRPr lang="hu-HU"/>
          </a:p>
        </p:txBody>
      </p:sp>
    </p:spTree>
    <p:extLst>
      <p:ext uri="{BB962C8B-B14F-4D97-AF65-F5344CB8AC3E}">
        <p14:creationId xmlns:p14="http://schemas.microsoft.com/office/powerpoint/2010/main" val="2635169807"/>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1" y="1"/>
            <a:ext cx="4303130" cy="340116"/>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r>
              <a:rPr lang="hu-HU" smtClean="0"/>
              <a:t>EVDSZ Bemutatása</a:t>
            </a:r>
            <a:endParaRPr lang="hu-HU"/>
          </a:p>
        </p:txBody>
      </p:sp>
      <p:sp>
        <p:nvSpPr>
          <p:cNvPr id="3" name="Dátum helye 2"/>
          <p:cNvSpPr>
            <a:spLocks noGrp="1"/>
          </p:cNvSpPr>
          <p:nvPr>
            <p:ph type="dt" idx="1"/>
          </p:nvPr>
        </p:nvSpPr>
        <p:spPr>
          <a:xfrm>
            <a:off x="5622849" y="1"/>
            <a:ext cx="4303130" cy="340116"/>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r>
              <a:rPr lang="hu-HU" smtClean="0"/>
              <a:t>2016.09.30.</a:t>
            </a:r>
            <a:endParaRPr lang="hu-HU"/>
          </a:p>
        </p:txBody>
      </p:sp>
      <p:sp>
        <p:nvSpPr>
          <p:cNvPr id="4" name="Diakép helye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3177" tIns="46589" rIns="93177" bIns="46589" rtlCol="0" anchor="ctr"/>
          <a:lstStyle/>
          <a:p>
            <a:pPr lvl="0"/>
            <a:endParaRPr lang="hu-HU" noProof="0" smtClean="0"/>
          </a:p>
        </p:txBody>
      </p:sp>
      <p:sp>
        <p:nvSpPr>
          <p:cNvPr id="5" name="Jegyzetek helye 4"/>
          <p:cNvSpPr>
            <a:spLocks noGrp="1"/>
          </p:cNvSpPr>
          <p:nvPr>
            <p:ph type="body" sz="quarter" idx="3"/>
          </p:nvPr>
        </p:nvSpPr>
        <p:spPr>
          <a:xfrm>
            <a:off x="993722" y="3229360"/>
            <a:ext cx="7940782" cy="3058722"/>
          </a:xfrm>
          <a:prstGeom prst="rect">
            <a:avLst/>
          </a:prstGeom>
        </p:spPr>
        <p:txBody>
          <a:bodyPr vert="horz" lIns="93177" tIns="46589" rIns="93177" bIns="46589"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6" name="Élőláb helye 5"/>
          <p:cNvSpPr>
            <a:spLocks noGrp="1"/>
          </p:cNvSpPr>
          <p:nvPr>
            <p:ph type="ftr" sz="quarter" idx="4"/>
          </p:nvPr>
        </p:nvSpPr>
        <p:spPr>
          <a:xfrm>
            <a:off x="1" y="6456399"/>
            <a:ext cx="4303130" cy="340116"/>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hu-HU"/>
          </a:p>
        </p:txBody>
      </p:sp>
      <p:sp>
        <p:nvSpPr>
          <p:cNvPr id="7" name="Dia számának helye 6"/>
          <p:cNvSpPr>
            <a:spLocks noGrp="1"/>
          </p:cNvSpPr>
          <p:nvPr>
            <p:ph type="sldNum" sz="quarter" idx="5"/>
          </p:nvPr>
        </p:nvSpPr>
        <p:spPr>
          <a:xfrm>
            <a:off x="5622849" y="6456399"/>
            <a:ext cx="4303130" cy="340116"/>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fld id="{A4369547-03A5-4EFF-8D4F-271F087A2A6D}" type="slidenum">
              <a:rPr lang="hu-HU"/>
              <a:pPr/>
              <a:t>‹#›</a:t>
            </a:fld>
            <a:endParaRPr lang="hu-HU"/>
          </a:p>
        </p:txBody>
      </p:sp>
    </p:spTree>
    <p:extLst>
      <p:ext uri="{BB962C8B-B14F-4D97-AF65-F5344CB8AC3E}">
        <p14:creationId xmlns:p14="http://schemas.microsoft.com/office/powerpoint/2010/main" val="2602975242"/>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Élőfej helye 3"/>
          <p:cNvSpPr>
            <a:spLocks noGrp="1"/>
          </p:cNvSpPr>
          <p:nvPr>
            <p:ph type="hdr" sz="quarter" idx="10"/>
          </p:nvPr>
        </p:nvSpPr>
        <p:spPr/>
        <p:txBody>
          <a:bodyPr/>
          <a:lstStyle/>
          <a:p>
            <a:pPr>
              <a:defRPr/>
            </a:pPr>
            <a:r>
              <a:rPr lang="hu-HU" smtClean="0"/>
              <a:t>EVDSZ Bemutatása</a:t>
            </a:r>
            <a:endParaRPr lang="hu-HU"/>
          </a:p>
        </p:txBody>
      </p:sp>
      <p:sp>
        <p:nvSpPr>
          <p:cNvPr id="5" name="Dátum helye 4"/>
          <p:cNvSpPr>
            <a:spLocks noGrp="1"/>
          </p:cNvSpPr>
          <p:nvPr>
            <p:ph type="dt" idx="11"/>
          </p:nvPr>
        </p:nvSpPr>
        <p:spPr/>
        <p:txBody>
          <a:bodyPr/>
          <a:lstStyle/>
          <a:p>
            <a:pPr>
              <a:defRPr/>
            </a:pPr>
            <a:r>
              <a:rPr lang="hu-HU" smtClean="0"/>
              <a:t>2016.09.30.</a:t>
            </a:r>
            <a:endParaRPr lang="hu-HU"/>
          </a:p>
        </p:txBody>
      </p:sp>
    </p:spTree>
    <p:extLst>
      <p:ext uri="{BB962C8B-B14F-4D97-AF65-F5344CB8AC3E}">
        <p14:creationId xmlns:p14="http://schemas.microsoft.com/office/powerpoint/2010/main" val="12786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Cím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hu-HU" smtClean="0"/>
              <a:t>Mintacím szerkesztése</a:t>
            </a:r>
            <a:endParaRPr lang="en-US"/>
          </a:p>
        </p:txBody>
      </p:sp>
      <p:sp>
        <p:nvSpPr>
          <p:cNvPr id="17" name="Alcím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u-HU" smtClean="0"/>
              <a:t>Alcím mintájának szerkesztése</a:t>
            </a:r>
            <a:endParaRPr lang="en-US"/>
          </a:p>
        </p:txBody>
      </p:sp>
      <p:sp>
        <p:nvSpPr>
          <p:cNvPr id="4" name="Dátum helye 9"/>
          <p:cNvSpPr>
            <a:spLocks noGrp="1"/>
          </p:cNvSpPr>
          <p:nvPr>
            <p:ph type="dt" sz="half" idx="10"/>
          </p:nvPr>
        </p:nvSpPr>
        <p:spPr/>
        <p:txBody>
          <a:bodyPr/>
          <a:lstStyle>
            <a:lvl1pPr>
              <a:defRPr/>
            </a:lvl1pPr>
          </a:lstStyle>
          <a:p>
            <a:pPr>
              <a:defRPr/>
            </a:pPr>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61E61240-5848-4B0B-A02D-B0902A7185FD}" type="slidenum">
              <a:rPr lang="hu-HU"/>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FF76F62F-A100-489B-970B-CC3DBB73E075}" type="slidenum">
              <a:rPr lang="hu-HU"/>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914401"/>
            <a:ext cx="2057400" cy="5211763"/>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457200" y="914401"/>
            <a:ext cx="6019800" cy="5211763"/>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AA1031AE-063E-4C47-A6FB-4BF363DFA4F5}" type="slidenum">
              <a:rPr lang="hu-HU"/>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6899203B-3EAD-4A75-8426-4EEC9BDD052C}" type="slidenum">
              <a:rPr lang="hu-HU"/>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u-HU" smtClean="0"/>
              <a:t>Mintacím szerkesztése</a:t>
            </a:r>
            <a:endParaRPr lang="en-US"/>
          </a:p>
        </p:txBody>
      </p:sp>
      <p:sp>
        <p:nvSpPr>
          <p:cNvPr id="3" name="Szöveg hely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smtClean="0"/>
              <a:t>Mintaszöveg szerkesztése</a:t>
            </a:r>
          </a:p>
        </p:txBody>
      </p:sp>
      <p:sp>
        <p:nvSpPr>
          <p:cNvPr id="4" name="Dátum helye 9"/>
          <p:cNvSpPr>
            <a:spLocks noGrp="1"/>
          </p:cNvSpPr>
          <p:nvPr>
            <p:ph type="dt" sz="half" idx="10"/>
          </p:nvPr>
        </p:nvSpPr>
        <p:spPr/>
        <p:txBody>
          <a:bodyPr/>
          <a:lstStyle>
            <a:lvl1pPr>
              <a:defRPr/>
            </a:lvl1pPr>
          </a:lstStyle>
          <a:p>
            <a:pPr>
              <a:defRPr/>
            </a:pPr>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4DACB97A-B9AF-43B3-95AA-732B21B3EBA3}" type="slidenum">
              <a:rPr lang="hu-HU"/>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p>
            <a:r>
              <a:rPr lang="hu-HU" smtClean="0"/>
              <a:t>Mintacím szerkesztése</a:t>
            </a:r>
            <a:endParaRPr lang="en-US"/>
          </a:p>
        </p:txBody>
      </p:sp>
      <p:sp>
        <p:nvSpPr>
          <p:cNvPr id="3" name="Tartalom hely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Tartalom hely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9"/>
          <p:cNvSpPr>
            <a:spLocks noGrp="1"/>
          </p:cNvSpPr>
          <p:nvPr>
            <p:ph type="dt" sz="half" idx="10"/>
          </p:nvPr>
        </p:nvSpPr>
        <p:spPr/>
        <p:txBody>
          <a:bodyPr/>
          <a:lstStyle>
            <a:lvl1pPr>
              <a:defRPr/>
            </a:lvl1pPr>
          </a:lstStyle>
          <a:p>
            <a:pPr>
              <a:defRPr/>
            </a:pPr>
            <a:endParaRPr lang="hu-HU"/>
          </a:p>
        </p:txBody>
      </p:sp>
      <p:sp>
        <p:nvSpPr>
          <p:cNvPr id="6" name="Élőláb helye 21"/>
          <p:cNvSpPr>
            <a:spLocks noGrp="1"/>
          </p:cNvSpPr>
          <p:nvPr>
            <p:ph type="ftr" sz="quarter" idx="11"/>
          </p:nvPr>
        </p:nvSpPr>
        <p:spPr/>
        <p:txBody>
          <a:bodyPr/>
          <a:lstStyle>
            <a:lvl1pPr>
              <a:defRPr/>
            </a:lvl1pPr>
          </a:lstStyle>
          <a:p>
            <a:pPr>
              <a:defRPr/>
            </a:pPr>
            <a:endParaRPr lang="hu-HU"/>
          </a:p>
        </p:txBody>
      </p:sp>
      <p:sp>
        <p:nvSpPr>
          <p:cNvPr id="7" name="Dia számának helye 17"/>
          <p:cNvSpPr>
            <a:spLocks noGrp="1"/>
          </p:cNvSpPr>
          <p:nvPr>
            <p:ph type="sldNum" sz="quarter" idx="12"/>
          </p:nvPr>
        </p:nvSpPr>
        <p:spPr/>
        <p:txBody>
          <a:bodyPr/>
          <a:lstStyle>
            <a:lvl1pPr>
              <a:defRPr/>
            </a:lvl1pPr>
          </a:lstStyle>
          <a:p>
            <a:fld id="{8DBFEFFC-51CB-4856-B2BC-CF27F6CECC53}" type="slidenum">
              <a:rPr lang="hu-HU"/>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lvl1pPr>
              <a:defRPr/>
            </a:lvl1pPr>
          </a:lstStyle>
          <a:p>
            <a:r>
              <a:rPr lang="hu-HU" smtClean="0"/>
              <a:t>Mintacím szerkesztése</a:t>
            </a:r>
            <a:endParaRPr lang="en-US"/>
          </a:p>
        </p:txBody>
      </p:sp>
      <p:sp>
        <p:nvSpPr>
          <p:cNvPr id="3" name="Szöveg hely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4" name="Szöveg hely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5" name="Tartalom hely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6" name="Tartalom hely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átum helye 9"/>
          <p:cNvSpPr>
            <a:spLocks noGrp="1"/>
          </p:cNvSpPr>
          <p:nvPr>
            <p:ph type="dt" sz="half" idx="10"/>
          </p:nvPr>
        </p:nvSpPr>
        <p:spPr/>
        <p:txBody>
          <a:bodyPr/>
          <a:lstStyle>
            <a:lvl1pPr>
              <a:defRPr/>
            </a:lvl1pPr>
          </a:lstStyle>
          <a:p>
            <a:pPr>
              <a:defRPr/>
            </a:pPr>
            <a:endParaRPr lang="hu-HU"/>
          </a:p>
        </p:txBody>
      </p:sp>
      <p:sp>
        <p:nvSpPr>
          <p:cNvPr id="8" name="Élőláb helye 21"/>
          <p:cNvSpPr>
            <a:spLocks noGrp="1"/>
          </p:cNvSpPr>
          <p:nvPr>
            <p:ph type="ftr" sz="quarter" idx="11"/>
          </p:nvPr>
        </p:nvSpPr>
        <p:spPr/>
        <p:txBody>
          <a:bodyPr/>
          <a:lstStyle>
            <a:lvl1pPr>
              <a:defRPr/>
            </a:lvl1pPr>
          </a:lstStyle>
          <a:p>
            <a:pPr>
              <a:defRPr/>
            </a:pPr>
            <a:endParaRPr lang="hu-HU"/>
          </a:p>
        </p:txBody>
      </p:sp>
      <p:sp>
        <p:nvSpPr>
          <p:cNvPr id="9" name="Dia számának helye 17"/>
          <p:cNvSpPr>
            <a:spLocks noGrp="1"/>
          </p:cNvSpPr>
          <p:nvPr>
            <p:ph type="sldNum" sz="quarter" idx="12"/>
          </p:nvPr>
        </p:nvSpPr>
        <p:spPr/>
        <p:txBody>
          <a:bodyPr/>
          <a:lstStyle>
            <a:lvl1pPr>
              <a:defRPr/>
            </a:lvl1pPr>
          </a:lstStyle>
          <a:p>
            <a:fld id="{BD629852-D2F2-4D9E-90E6-5F4FBAA1D935}" type="slidenum">
              <a:rPr lang="hu-HU"/>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hu-HU" smtClean="0"/>
              <a:t>Mintacím szerkesztése</a:t>
            </a:r>
            <a:endParaRPr lang="en-US"/>
          </a:p>
        </p:txBody>
      </p:sp>
      <p:sp>
        <p:nvSpPr>
          <p:cNvPr id="3" name="Dátum helye 9"/>
          <p:cNvSpPr>
            <a:spLocks noGrp="1"/>
          </p:cNvSpPr>
          <p:nvPr>
            <p:ph type="dt" sz="half" idx="10"/>
          </p:nvPr>
        </p:nvSpPr>
        <p:spPr/>
        <p:txBody>
          <a:bodyPr/>
          <a:lstStyle>
            <a:lvl1pPr>
              <a:defRPr/>
            </a:lvl1pPr>
          </a:lstStyle>
          <a:p>
            <a:pPr>
              <a:defRPr/>
            </a:pPr>
            <a:endParaRPr lang="hu-HU"/>
          </a:p>
        </p:txBody>
      </p:sp>
      <p:sp>
        <p:nvSpPr>
          <p:cNvPr id="4" name="Élőláb helye 21"/>
          <p:cNvSpPr>
            <a:spLocks noGrp="1"/>
          </p:cNvSpPr>
          <p:nvPr>
            <p:ph type="ftr" sz="quarter" idx="11"/>
          </p:nvPr>
        </p:nvSpPr>
        <p:spPr/>
        <p:txBody>
          <a:bodyPr/>
          <a:lstStyle>
            <a:lvl1pPr>
              <a:defRPr/>
            </a:lvl1pPr>
          </a:lstStyle>
          <a:p>
            <a:pPr>
              <a:defRPr/>
            </a:pPr>
            <a:endParaRPr lang="hu-HU"/>
          </a:p>
        </p:txBody>
      </p:sp>
      <p:sp>
        <p:nvSpPr>
          <p:cNvPr id="5" name="Dia számának helye 17"/>
          <p:cNvSpPr>
            <a:spLocks noGrp="1"/>
          </p:cNvSpPr>
          <p:nvPr>
            <p:ph type="sldNum" sz="quarter" idx="12"/>
          </p:nvPr>
        </p:nvSpPr>
        <p:spPr/>
        <p:txBody>
          <a:bodyPr/>
          <a:lstStyle>
            <a:lvl1pPr>
              <a:defRPr/>
            </a:lvl1pPr>
          </a:lstStyle>
          <a:p>
            <a:fld id="{B8416FCF-EB0E-4C6C-B148-F36312EBBB59}" type="slidenum">
              <a:rPr lang="hu-HU"/>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9"/>
          <p:cNvSpPr>
            <a:spLocks noGrp="1"/>
          </p:cNvSpPr>
          <p:nvPr>
            <p:ph type="dt" sz="half" idx="10"/>
          </p:nvPr>
        </p:nvSpPr>
        <p:spPr/>
        <p:txBody>
          <a:bodyPr/>
          <a:lstStyle>
            <a:lvl1pPr>
              <a:defRPr/>
            </a:lvl1pPr>
          </a:lstStyle>
          <a:p>
            <a:pPr>
              <a:defRPr/>
            </a:pPr>
            <a:endParaRPr lang="hu-HU"/>
          </a:p>
        </p:txBody>
      </p:sp>
      <p:sp>
        <p:nvSpPr>
          <p:cNvPr id="3" name="Élőláb helye 21"/>
          <p:cNvSpPr>
            <a:spLocks noGrp="1"/>
          </p:cNvSpPr>
          <p:nvPr>
            <p:ph type="ftr" sz="quarter" idx="11"/>
          </p:nvPr>
        </p:nvSpPr>
        <p:spPr/>
        <p:txBody>
          <a:bodyPr/>
          <a:lstStyle>
            <a:lvl1pPr>
              <a:defRPr/>
            </a:lvl1pPr>
          </a:lstStyle>
          <a:p>
            <a:pPr>
              <a:defRPr/>
            </a:pPr>
            <a:endParaRPr lang="hu-HU"/>
          </a:p>
        </p:txBody>
      </p:sp>
      <p:sp>
        <p:nvSpPr>
          <p:cNvPr id="4" name="Dia számának helye 17"/>
          <p:cNvSpPr>
            <a:spLocks noGrp="1"/>
          </p:cNvSpPr>
          <p:nvPr>
            <p:ph type="sldNum" sz="quarter" idx="12"/>
          </p:nvPr>
        </p:nvSpPr>
        <p:spPr/>
        <p:txBody>
          <a:bodyPr/>
          <a:lstStyle>
            <a:lvl1pPr>
              <a:defRPr/>
            </a:lvl1pPr>
          </a:lstStyle>
          <a:p>
            <a:fld id="{7C628938-6047-4BB9-8C53-8D35E676FB60}" type="slidenum">
              <a:rPr lang="hu-HU"/>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hu-HU" smtClean="0"/>
              <a:t>Mintacím szerkesztése</a:t>
            </a:r>
            <a:endParaRPr lang="en-US"/>
          </a:p>
        </p:txBody>
      </p:sp>
      <p:sp>
        <p:nvSpPr>
          <p:cNvPr id="3" name="Szöveg hely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hu-HU" smtClean="0"/>
              <a:t>Mintaszöveg szerkesztése</a:t>
            </a:r>
          </a:p>
        </p:txBody>
      </p:sp>
      <p:sp>
        <p:nvSpPr>
          <p:cNvPr id="4" name="Tartalom hely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9"/>
          <p:cNvSpPr>
            <a:spLocks noGrp="1"/>
          </p:cNvSpPr>
          <p:nvPr>
            <p:ph type="dt" sz="half" idx="10"/>
          </p:nvPr>
        </p:nvSpPr>
        <p:spPr/>
        <p:txBody>
          <a:bodyPr/>
          <a:lstStyle>
            <a:lvl1pPr>
              <a:defRPr/>
            </a:lvl1pPr>
          </a:lstStyle>
          <a:p>
            <a:pPr>
              <a:defRPr/>
            </a:pPr>
            <a:endParaRPr lang="hu-HU"/>
          </a:p>
        </p:txBody>
      </p:sp>
      <p:sp>
        <p:nvSpPr>
          <p:cNvPr id="6" name="Élőláb helye 21"/>
          <p:cNvSpPr>
            <a:spLocks noGrp="1"/>
          </p:cNvSpPr>
          <p:nvPr>
            <p:ph type="ftr" sz="quarter" idx="11"/>
          </p:nvPr>
        </p:nvSpPr>
        <p:spPr/>
        <p:txBody>
          <a:bodyPr/>
          <a:lstStyle>
            <a:lvl1pPr>
              <a:defRPr/>
            </a:lvl1pPr>
          </a:lstStyle>
          <a:p>
            <a:pPr>
              <a:defRPr/>
            </a:pPr>
            <a:endParaRPr lang="hu-HU"/>
          </a:p>
        </p:txBody>
      </p:sp>
      <p:sp>
        <p:nvSpPr>
          <p:cNvPr id="7" name="Dia számának helye 17"/>
          <p:cNvSpPr>
            <a:spLocks noGrp="1"/>
          </p:cNvSpPr>
          <p:nvPr>
            <p:ph type="sldNum" sz="quarter" idx="12"/>
          </p:nvPr>
        </p:nvSpPr>
        <p:spPr/>
        <p:txBody>
          <a:bodyPr/>
          <a:lstStyle>
            <a:lvl1pPr>
              <a:defRPr/>
            </a:lvl1pPr>
          </a:lstStyle>
          <a:p>
            <a:fld id="{991CABF7-5F39-4292-AB51-FE6560A25511}" type="slidenum">
              <a:rPr lang="hu-HU"/>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5" name="Egy sarkán kerekítve levágott téglalap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Derékszögű háromszög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Szabadkézi sokszög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Szabadkézi sokszög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Cím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hu-HU" smtClean="0"/>
              <a:t>Mintacím szerkesztése</a:t>
            </a:r>
            <a:endParaRPr lang="en-US"/>
          </a:p>
        </p:txBody>
      </p:sp>
      <p:sp>
        <p:nvSpPr>
          <p:cNvPr id="4" name="Szöveg hely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hu-HU" smtClean="0"/>
              <a:t>Mintaszöveg szerkesztése</a:t>
            </a:r>
          </a:p>
        </p:txBody>
      </p:sp>
      <p:sp>
        <p:nvSpPr>
          <p:cNvPr id="3" name="Kép hely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hu-HU" noProof="0" smtClean="0"/>
              <a:t>Kép beszúrásához kattintson az ikonra</a:t>
            </a:r>
            <a:endParaRPr lang="en-US" noProof="0" dirty="0"/>
          </a:p>
        </p:txBody>
      </p:sp>
      <p:sp>
        <p:nvSpPr>
          <p:cNvPr id="9" name="Dátum helye 4"/>
          <p:cNvSpPr>
            <a:spLocks noGrp="1"/>
          </p:cNvSpPr>
          <p:nvPr>
            <p:ph type="dt" sz="half" idx="10"/>
          </p:nvPr>
        </p:nvSpPr>
        <p:spPr/>
        <p:txBody>
          <a:bodyPr/>
          <a:lstStyle>
            <a:lvl1pPr>
              <a:defRPr/>
            </a:lvl1pPr>
          </a:lstStyle>
          <a:p>
            <a:pPr>
              <a:defRPr/>
            </a:pPr>
            <a:endParaRPr lang="hu-HU"/>
          </a:p>
        </p:txBody>
      </p:sp>
      <p:sp>
        <p:nvSpPr>
          <p:cNvPr id="10" name="Élőláb helye 5"/>
          <p:cNvSpPr>
            <a:spLocks noGrp="1"/>
          </p:cNvSpPr>
          <p:nvPr>
            <p:ph type="ftr" sz="quarter" idx="11"/>
          </p:nvPr>
        </p:nvSpPr>
        <p:spPr/>
        <p:txBody>
          <a:bodyPr/>
          <a:lstStyle>
            <a:lvl1pPr>
              <a:defRPr/>
            </a:lvl1pPr>
          </a:lstStyle>
          <a:p>
            <a:pPr>
              <a:defRPr/>
            </a:pPr>
            <a:endParaRPr lang="hu-HU"/>
          </a:p>
        </p:txBody>
      </p:sp>
      <p:sp>
        <p:nvSpPr>
          <p:cNvPr id="11" name="Dia számának helye 6"/>
          <p:cNvSpPr>
            <a:spLocks noGrp="1"/>
          </p:cNvSpPr>
          <p:nvPr>
            <p:ph type="sldNum" sz="quarter" idx="12"/>
          </p:nvPr>
        </p:nvSpPr>
        <p:spPr>
          <a:xfrm>
            <a:off x="8077200" y="6356350"/>
            <a:ext cx="609600" cy="365125"/>
          </a:xfrm>
        </p:spPr>
        <p:txBody>
          <a:bodyPr/>
          <a:lstStyle>
            <a:lvl1pPr>
              <a:defRPr/>
            </a:lvl1pPr>
          </a:lstStyle>
          <a:p>
            <a:fld id="{C1714814-A51A-4604-A55B-264C9A5D58CD}" type="slidenum">
              <a:rPr lang="hu-HU"/>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chemeClr val="accent5">
                <a:lumMod val="40000"/>
                <a:lumOff val="60000"/>
              </a:schemeClr>
            </a:gs>
            <a:gs pos="5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7" name="Szabadkézi sokszög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Szabadkézi sokszög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28" name="Cím hely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hu-HU" smtClean="0"/>
              <a:t>Mintacím szerkesztése</a:t>
            </a:r>
            <a:endParaRPr lang="en-US" smtClean="0"/>
          </a:p>
        </p:txBody>
      </p:sp>
      <p:sp>
        <p:nvSpPr>
          <p:cNvPr id="1029" name="Szöveg hely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0" name="Dátum hely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hu-HU"/>
          </a:p>
        </p:txBody>
      </p:sp>
      <p:sp>
        <p:nvSpPr>
          <p:cNvPr id="22" name="Élőláb hely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hu-HU"/>
          </a:p>
        </p:txBody>
      </p:sp>
      <p:sp>
        <p:nvSpPr>
          <p:cNvPr id="18" name="Dia számának helye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DFE0D4"/>
                </a:solidFill>
                <a:latin typeface="Constantia" pitchFamily="18" charset="0"/>
              </a:defRPr>
            </a:lvl1pPr>
          </a:lstStyle>
          <a:p>
            <a:fld id="{4ECEF993-5365-4EB9-B535-B00D64B3A5E6}" type="slidenum">
              <a:rPr lang="hu-HU"/>
              <a:pPr/>
              <a:t>‹#›</a:t>
            </a:fld>
            <a:endParaRPr lang="hu-HU"/>
          </a:p>
        </p:txBody>
      </p:sp>
      <p:grpSp>
        <p:nvGrpSpPr>
          <p:cNvPr id="1033" name="Csoportba foglalás 1"/>
          <p:cNvGrpSpPr>
            <a:grpSpLocks/>
          </p:cNvGrpSpPr>
          <p:nvPr/>
        </p:nvGrpSpPr>
        <p:grpSpPr bwMode="auto">
          <a:xfrm>
            <a:off x="-19050" y="203200"/>
            <a:ext cx="9180513" cy="647700"/>
            <a:chOff x="-19045" y="216550"/>
            <a:chExt cx="9180548" cy="649224"/>
          </a:xfrm>
        </p:grpSpPr>
        <p:sp>
          <p:nvSpPr>
            <p:cNvPr id="12" name="Szabadkézi sokszö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Szabadkézi sokszö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81" r:id="rId9"/>
    <p:sldLayoutId id="2147483779" r:id="rId10"/>
    <p:sldLayoutId id="2147483780"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A8CDD7"/>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A8CDD7"/>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C0BEAF"/>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artalom helye 10"/>
          <p:cNvSpPr>
            <a:spLocks noGrp="1"/>
          </p:cNvSpPr>
          <p:nvPr>
            <p:ph idx="1"/>
          </p:nvPr>
        </p:nvSpPr>
        <p:spPr>
          <a:xfrm>
            <a:off x="395536" y="1844824"/>
            <a:ext cx="8229600" cy="4511526"/>
          </a:xfrm>
        </p:spPr>
        <p:txBody>
          <a:bodyPr/>
          <a:lstStyle/>
          <a:p>
            <a:pPr marL="0" indent="0" algn="ctr">
              <a:buNone/>
            </a:pPr>
            <a:endParaRPr lang="hu-HU" sz="3600" b="1" dirty="0" smtClean="0">
              <a:solidFill>
                <a:srgbClr val="003300"/>
              </a:solidFill>
            </a:endParaRPr>
          </a:p>
          <a:p>
            <a:pPr marL="0" indent="0" algn="ctr">
              <a:buNone/>
            </a:pPr>
            <a:r>
              <a:rPr lang="hu-HU" sz="3600" b="1" dirty="0" smtClean="0">
                <a:solidFill>
                  <a:srgbClr val="003300"/>
                </a:solidFill>
              </a:rPr>
              <a:t>A programalkotás előkészítése</a:t>
            </a:r>
            <a:r>
              <a:rPr lang="hu-HU" sz="3600" b="1" dirty="0">
                <a:solidFill>
                  <a:srgbClr val="003300"/>
                </a:solidFill>
              </a:rPr>
              <a:t/>
            </a:r>
            <a:br>
              <a:rPr lang="hu-HU" sz="3600" b="1" dirty="0">
                <a:solidFill>
                  <a:srgbClr val="003300"/>
                </a:solidFill>
              </a:rPr>
            </a:br>
            <a:r>
              <a:rPr lang="hu-HU" sz="3600" b="1" dirty="0">
                <a:solidFill>
                  <a:srgbClr val="003300"/>
                </a:solidFill>
              </a:rPr>
              <a:t>(EVDSZ)</a:t>
            </a:r>
            <a:endParaRPr lang="hu-HU" sz="3600" b="1" dirty="0" smtClean="0">
              <a:solidFill>
                <a:srgbClr val="003300"/>
              </a:solidFill>
              <a:ea typeface="Verdana" pitchFamily="34" charset="0"/>
              <a:cs typeface="Verdana" pitchFamily="34" charset="0"/>
            </a:endParaRPr>
          </a:p>
          <a:p>
            <a:pPr marL="0" indent="0" algn="ctr">
              <a:buFont typeface="Wingdings 2" pitchFamily="18" charset="2"/>
              <a:buNone/>
            </a:pPr>
            <a:r>
              <a:rPr lang="hu-HU" sz="2000" b="1" dirty="0" smtClean="0">
                <a:solidFill>
                  <a:srgbClr val="003300"/>
                </a:solidFill>
                <a:latin typeface="Verdana" pitchFamily="34" charset="0"/>
                <a:ea typeface="Verdana" pitchFamily="34" charset="0"/>
                <a:cs typeface="Verdana" pitchFamily="34" charset="0"/>
              </a:rPr>
              <a:t>Az EVDSZ működésének alapelvei, </a:t>
            </a:r>
            <a:endParaRPr lang="hu-HU" sz="2000" b="1" dirty="0" smtClean="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r>
              <a:rPr lang="hu-HU" sz="2000" b="1" dirty="0" smtClean="0">
                <a:solidFill>
                  <a:srgbClr val="003300"/>
                </a:solidFill>
                <a:latin typeface="Verdana" pitchFamily="34" charset="0"/>
                <a:ea typeface="Verdana" pitchFamily="34" charset="0"/>
                <a:cs typeface="Verdana" pitchFamily="34" charset="0"/>
              </a:rPr>
              <a:t>az </a:t>
            </a:r>
            <a:r>
              <a:rPr lang="hu-HU" sz="2000" b="1" dirty="0" smtClean="0">
                <a:solidFill>
                  <a:srgbClr val="003300"/>
                </a:solidFill>
                <a:latin typeface="Verdana" pitchFamily="34" charset="0"/>
                <a:ea typeface="Verdana" pitchFamily="34" charset="0"/>
                <a:cs typeface="Verdana" pitchFamily="34" charset="0"/>
              </a:rPr>
              <a:t>EVDSZ alapvető célja és feladata, </a:t>
            </a:r>
            <a:endParaRPr lang="hu-HU" sz="2000" b="1" dirty="0" smtClean="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r>
              <a:rPr lang="hu-HU" sz="2000" b="1" dirty="0" smtClean="0">
                <a:solidFill>
                  <a:srgbClr val="003300"/>
                </a:solidFill>
                <a:latin typeface="Verdana" pitchFamily="34" charset="0"/>
                <a:ea typeface="Verdana" pitchFamily="34" charset="0"/>
                <a:cs typeface="Verdana" pitchFamily="34" charset="0"/>
              </a:rPr>
              <a:t>a </a:t>
            </a:r>
            <a:r>
              <a:rPr lang="hu-HU" sz="2000" b="1" dirty="0" smtClean="0">
                <a:solidFill>
                  <a:srgbClr val="003300"/>
                </a:solidFill>
                <a:latin typeface="Verdana" pitchFamily="34" charset="0"/>
                <a:ea typeface="Verdana" pitchFamily="34" charset="0"/>
                <a:cs typeface="Verdana" pitchFamily="34" charset="0"/>
              </a:rPr>
              <a:t>szövetségi tag joga és kötelezettsége</a:t>
            </a:r>
          </a:p>
          <a:p>
            <a:pPr marL="0" indent="0" algn="ctr">
              <a:buFont typeface="Wingdings 2" pitchFamily="18" charset="2"/>
              <a:buNone/>
            </a:pPr>
            <a:endParaRPr lang="hu-HU" sz="2400" b="1" dirty="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endParaRPr lang="hu-HU" sz="2400" b="1" dirty="0" smtClean="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r>
              <a:rPr lang="hu-HU" sz="1400" b="1" dirty="0" smtClean="0">
                <a:solidFill>
                  <a:srgbClr val="003300"/>
                </a:solidFill>
                <a:latin typeface="Verdana" pitchFamily="34" charset="0"/>
                <a:ea typeface="Verdana" pitchFamily="34" charset="0"/>
                <a:cs typeface="Verdana" pitchFamily="34" charset="0"/>
              </a:rPr>
              <a:t>Budapest, 2017. június 14.</a:t>
            </a:r>
          </a:p>
        </p:txBody>
      </p:sp>
      <p:sp>
        <p:nvSpPr>
          <p:cNvPr id="5123" name="Dia számának helye 3"/>
          <p:cNvSpPr>
            <a:spLocks noGrp="1"/>
          </p:cNvSpPr>
          <p:nvPr>
            <p:ph type="sldNum" sz="quarter" idx="12"/>
          </p:nvPr>
        </p:nvSpPr>
        <p:spPr bwMode="auto">
          <a:noFill/>
          <a:ln>
            <a:miter lim="800000"/>
            <a:headEnd/>
            <a:tailEnd/>
          </a:ln>
        </p:spPr>
        <p:txBody>
          <a:bodyPr/>
          <a:lstStyle/>
          <a:p>
            <a:fld id="{72ED2D99-99B0-4E74-B3F8-C0CE4AB264C9}" type="slidenum">
              <a:rPr lang="hu-HU"/>
              <a:pPr/>
              <a:t>1</a:t>
            </a:fld>
            <a:endParaRPr lang="hu-HU"/>
          </a:p>
        </p:txBody>
      </p:sp>
      <p:pic>
        <p:nvPicPr>
          <p:cNvPr id="8" name="Kép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89825" y="644525"/>
            <a:ext cx="11969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artalom helye 10"/>
          <p:cNvSpPr>
            <a:spLocks noGrp="1"/>
          </p:cNvSpPr>
          <p:nvPr>
            <p:ph idx="1"/>
          </p:nvPr>
        </p:nvSpPr>
        <p:spPr>
          <a:xfrm>
            <a:off x="395536" y="1982819"/>
            <a:ext cx="8229600" cy="4738656"/>
          </a:xfrm>
        </p:spPr>
        <p:txBody>
          <a:bodyPr/>
          <a:lstStyle/>
          <a:p>
            <a:pPr lvl="0"/>
            <a:r>
              <a:rPr lang="hu-HU" sz="1800" dirty="0" smtClean="0"/>
              <a:t>A </a:t>
            </a:r>
            <a:r>
              <a:rPr lang="hu-HU" sz="1800" dirty="0"/>
              <a:t>közös álláspontok és a tagszervezetek tagsági igényeinek képviselete a társadalmi párbeszéd fórumain.</a:t>
            </a:r>
          </a:p>
          <a:p>
            <a:pPr lvl="0"/>
            <a:r>
              <a:rPr lang="hu-HU" sz="1800" dirty="0"/>
              <a:t>A szakszervezeti tagság követeléseinek elérése a munka világában, különösen a munkabérek, a munkavégzés szabályai területén és a munkavállalók számára fontos szociális kérdésekben. </a:t>
            </a:r>
            <a:endParaRPr lang="hu-HU" sz="1800" dirty="0" smtClean="0"/>
          </a:p>
          <a:p>
            <a:r>
              <a:rPr lang="hu-HU" sz="1800" dirty="0"/>
              <a:t>Ágazati, iparági érdekképviseleti eredmények, események országos szintű kommunikációja. </a:t>
            </a:r>
          </a:p>
          <a:p>
            <a:pPr lvl="0"/>
            <a:r>
              <a:rPr lang="hu-HU" sz="1800" dirty="0" smtClean="0"/>
              <a:t>Egységes</a:t>
            </a:r>
            <a:r>
              <a:rPr lang="hu-HU" sz="1800" dirty="0"/>
              <a:t>, minden szakszervezeti tagunkra vonatkozó szolgáltatói kedvezmény- és tarifa megállapodások kötése. </a:t>
            </a:r>
          </a:p>
          <a:p>
            <a:pPr lvl="0"/>
            <a:r>
              <a:rPr lang="hu-HU" sz="1800" dirty="0" smtClean="0"/>
              <a:t>A </a:t>
            </a:r>
            <a:r>
              <a:rPr lang="hu-HU" sz="1800" dirty="0"/>
              <a:t>fenti célok megvalósítása minden törvényileg megengedett eszköz segítségével, legyen az tárgyalás, demonstráció, sztrájk vagy az érdekérvényesítés egyéb eszközei. </a:t>
            </a:r>
          </a:p>
          <a:p>
            <a:pPr lvl="0"/>
            <a:r>
              <a:rPr lang="hu-HU" sz="1800" dirty="0"/>
              <a:t>A kollektív jog is csak akkor ér valamit, ha élni tud vele az adott közösség. Ezért szükség van felkészült és elhivatott szakszervezeti tisztségviselőkre. Ennek érdekében képzéseket szervezünk érdekvédelmi, jogi, gazdasági, kommunikációs témákban.</a:t>
            </a:r>
          </a:p>
          <a:p>
            <a:pPr marL="0" indent="0" algn="ctr">
              <a:buNone/>
            </a:pPr>
            <a:endParaRPr lang="hu-HU" sz="2400" b="1" dirty="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r>
              <a:rPr lang="hu-HU" sz="1400" b="1" dirty="0" smtClean="0">
                <a:solidFill>
                  <a:srgbClr val="003300"/>
                </a:solidFill>
                <a:latin typeface="Verdana" pitchFamily="34" charset="0"/>
                <a:ea typeface="Verdana" pitchFamily="34" charset="0"/>
                <a:cs typeface="Verdana" pitchFamily="34" charset="0"/>
              </a:rPr>
              <a:t>.</a:t>
            </a:r>
          </a:p>
        </p:txBody>
      </p:sp>
      <p:sp>
        <p:nvSpPr>
          <p:cNvPr id="5123" name="Dia számának helye 3"/>
          <p:cNvSpPr>
            <a:spLocks noGrp="1"/>
          </p:cNvSpPr>
          <p:nvPr>
            <p:ph type="sldNum" sz="quarter" idx="12"/>
          </p:nvPr>
        </p:nvSpPr>
        <p:spPr bwMode="auto">
          <a:noFill/>
          <a:ln>
            <a:miter lim="800000"/>
            <a:headEnd/>
            <a:tailEnd/>
          </a:ln>
        </p:spPr>
        <p:txBody>
          <a:bodyPr/>
          <a:lstStyle/>
          <a:p>
            <a:fld id="{72ED2D99-99B0-4E74-B3F8-C0CE4AB264C9}" type="slidenum">
              <a:rPr lang="hu-HU"/>
              <a:pPr/>
              <a:t>10</a:t>
            </a:fld>
            <a:endParaRPr lang="hu-HU"/>
          </a:p>
        </p:txBody>
      </p:sp>
      <p:pic>
        <p:nvPicPr>
          <p:cNvPr id="8" name="Kép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07312" y="189133"/>
            <a:ext cx="11969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artalom helye 10"/>
          <p:cNvSpPr txBox="1">
            <a:spLocks/>
          </p:cNvSpPr>
          <p:nvPr/>
        </p:nvSpPr>
        <p:spPr bwMode="auto">
          <a:xfrm>
            <a:off x="611560" y="844957"/>
            <a:ext cx="7056784" cy="9374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8CDD7"/>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A8CDD7"/>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C0BEAF"/>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Font typeface="Wingdings 2" pitchFamily="18" charset="2"/>
              <a:buNone/>
            </a:pPr>
            <a:r>
              <a:rPr lang="hu-HU" sz="2200" b="1" dirty="0" smtClean="0"/>
              <a:t>Az EVDSZ olyan iparági, országos szintű érdekvédelmi és érdekképviseleti szövetség, melynek célja:</a:t>
            </a:r>
            <a:endParaRPr lang="hu-HU" sz="2200" b="1" dirty="0" smtClean="0">
              <a:solidFill>
                <a:srgbClr val="0033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15487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3600" b="1" dirty="0" smtClean="0">
                <a:solidFill>
                  <a:schemeClr val="tx1"/>
                </a:solidFill>
              </a:rPr>
              <a:t>Megvitatandó kérdések</a:t>
            </a:r>
            <a:r>
              <a:rPr lang="hu-HU" sz="3600" dirty="0" smtClean="0">
                <a:solidFill>
                  <a:schemeClr val="tx1"/>
                </a:solidFill>
              </a:rPr>
              <a:t/>
            </a:r>
            <a:br>
              <a:rPr lang="hu-HU" sz="3600" dirty="0" smtClean="0">
                <a:solidFill>
                  <a:schemeClr val="tx1"/>
                </a:solidFill>
              </a:rPr>
            </a:br>
            <a:r>
              <a:rPr lang="hu-HU" sz="2000" b="1" dirty="0" smtClean="0">
                <a:solidFill>
                  <a:schemeClr val="tx1"/>
                </a:solidFill>
              </a:rPr>
              <a:t>  </a:t>
            </a:r>
            <a:endParaRPr lang="hu-HU" sz="2000" b="1" dirty="0">
              <a:solidFill>
                <a:schemeClr val="tx1"/>
              </a:solidFill>
            </a:endParaRPr>
          </a:p>
        </p:txBody>
      </p:sp>
      <p:sp>
        <p:nvSpPr>
          <p:cNvPr id="3" name="Tartalom helye 2"/>
          <p:cNvSpPr>
            <a:spLocks noGrp="1"/>
          </p:cNvSpPr>
          <p:nvPr>
            <p:ph idx="1"/>
          </p:nvPr>
        </p:nvSpPr>
        <p:spPr/>
        <p:txBody>
          <a:bodyPr/>
          <a:lstStyle/>
          <a:p>
            <a:r>
              <a:rPr lang="hu-HU" sz="1600" dirty="0" smtClean="0"/>
              <a:t>Működési alapelveink, alapértékeink időtállóak e? Vannak e új elvek, értékek, amelyeket meg kellene fontolnunk? Vannak e idejemúlt értékek, amelyeket el kellene engednünk? Mit kell értenünk ezalatt az alapelvek, értékek alatt?Mi a fontosabb az ágazati alapelv, alapérték, érdek vagy a helyi érdek illetve mi ezeknek az érdekeknek a viszonya?</a:t>
            </a:r>
          </a:p>
          <a:p>
            <a:r>
              <a:rPr lang="hu-HU" sz="1600" dirty="0" smtClean="0"/>
              <a:t>Az alapvető céljaink ma is vállalhatóak e? Vannak e új ágazati érdekek, amelyek új célok, feladatok meghatározását igénylik?</a:t>
            </a:r>
          </a:p>
          <a:p>
            <a:r>
              <a:rPr lang="hu-HU" sz="1600" dirty="0" smtClean="0"/>
              <a:t>Elégségesek e a tagszakszervezeti jogok vagy bővíteni kellene e őket? </a:t>
            </a:r>
          </a:p>
          <a:p>
            <a:r>
              <a:rPr lang="hu-HU" sz="1600" dirty="0" smtClean="0"/>
              <a:t>Minden kötelezettség szerepel e az alapszabályban amit elvárunk, elvárhatunk a tagszakszervezetektől? </a:t>
            </a:r>
          </a:p>
          <a:p>
            <a:r>
              <a:rPr lang="hu-HU" sz="1600" dirty="0" smtClean="0"/>
              <a:t>A szankció rendszerünk megfelelő e? Szükség van e erre? Elegendő visszatartó erővel bír e?</a:t>
            </a:r>
          </a:p>
          <a:p>
            <a:pPr marL="0" indent="0" algn="just">
              <a:buNone/>
            </a:pPr>
            <a:r>
              <a:rPr lang="hu-HU" sz="1600" b="1" dirty="0" smtClean="0"/>
              <a:t>A cél egy hatékonyabb, jobb érdekérvényesítési képességgel rendelkező szövetség létrehozása, ahol az együvé tartozás érzése, az egymás iránti szolidaritás erős, ahol a tagszakszervezetek képesek és hajlandóak a közös célok érdekében tenni, ahol képesek mindent megtenni tagságuk mozgósítása érdekében, azért, hogy a tagságuk élet- és munkahelyi körülményei javuljanak, a közös célok megvalósuljanak!</a:t>
            </a:r>
          </a:p>
          <a:p>
            <a:endParaRPr lang="hu-HU" sz="1600" dirty="0" smtClean="0"/>
          </a:p>
          <a:p>
            <a:endParaRPr lang="hu-HU" sz="1600" dirty="0" smtClean="0"/>
          </a:p>
          <a:p>
            <a:endParaRPr lang="hu-HU" sz="1600" dirty="0"/>
          </a:p>
        </p:txBody>
      </p:sp>
      <p:sp>
        <p:nvSpPr>
          <p:cNvPr id="4" name="Dia számának helye 3"/>
          <p:cNvSpPr>
            <a:spLocks noGrp="1"/>
          </p:cNvSpPr>
          <p:nvPr>
            <p:ph type="sldNum" sz="quarter" idx="12"/>
          </p:nvPr>
        </p:nvSpPr>
        <p:spPr/>
        <p:txBody>
          <a:bodyPr/>
          <a:lstStyle/>
          <a:p>
            <a:fld id="{6899203B-3EAD-4A75-8426-4EEC9BDD052C}" type="slidenum">
              <a:rPr lang="hu-HU" smtClean="0"/>
              <a:pPr/>
              <a:t>11</a:t>
            </a:fld>
            <a:endParaRPr lang="hu-HU"/>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1422" y="215503"/>
            <a:ext cx="1085352"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3464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32656"/>
            <a:ext cx="8229600" cy="792088"/>
          </a:xfrm>
        </p:spPr>
        <p:txBody>
          <a:bodyPr anchor="t"/>
          <a:lstStyle/>
          <a:p>
            <a:pPr algn="ctr"/>
            <a:r>
              <a:rPr lang="hu-HU" sz="3200" b="1" dirty="0" smtClean="0">
                <a:solidFill>
                  <a:schemeClr val="tx1"/>
                </a:solidFill>
              </a:rPr>
              <a:t/>
            </a:r>
            <a:br>
              <a:rPr lang="hu-HU" sz="3200" b="1" dirty="0" smtClean="0">
                <a:solidFill>
                  <a:schemeClr val="tx1"/>
                </a:solidFill>
              </a:rPr>
            </a:br>
            <a:r>
              <a:rPr lang="hu-HU" sz="3200" b="1" dirty="0" smtClean="0">
                <a:solidFill>
                  <a:schemeClr val="tx1"/>
                </a:solidFill>
              </a:rPr>
              <a:t> </a:t>
            </a:r>
            <a:endParaRPr lang="hu-HU" sz="3200" b="1" dirty="0">
              <a:solidFill>
                <a:schemeClr val="tx1"/>
              </a:solidFill>
            </a:endParaRPr>
          </a:p>
        </p:txBody>
      </p:sp>
      <p:sp>
        <p:nvSpPr>
          <p:cNvPr id="3" name="Tartalom helye 2"/>
          <p:cNvSpPr>
            <a:spLocks noGrp="1"/>
          </p:cNvSpPr>
          <p:nvPr>
            <p:ph idx="1"/>
          </p:nvPr>
        </p:nvSpPr>
        <p:spPr>
          <a:xfrm>
            <a:off x="467544" y="1196752"/>
            <a:ext cx="8229600" cy="5328592"/>
          </a:xfrm>
        </p:spPr>
        <p:txBody>
          <a:bodyPr/>
          <a:lstStyle/>
          <a:p>
            <a:pPr marL="0" indent="0">
              <a:buNone/>
            </a:pPr>
            <a:r>
              <a:rPr lang="hu-HU" sz="2400" b="1" dirty="0" smtClean="0"/>
              <a:t>   </a:t>
            </a:r>
          </a:p>
          <a:p>
            <a:pPr>
              <a:buNone/>
            </a:pPr>
            <a:endParaRPr lang="hu-HU" sz="2400" dirty="0" smtClean="0"/>
          </a:p>
          <a:p>
            <a:pPr>
              <a:buNone/>
            </a:pPr>
            <a:endParaRPr lang="hu-HU" sz="2400" dirty="0" smtClean="0"/>
          </a:p>
          <a:p>
            <a:pPr marL="0" indent="0">
              <a:buNone/>
            </a:pPr>
            <a:r>
              <a:rPr lang="hu-HU" sz="3600" b="1" dirty="0" smtClean="0"/>
              <a:t>Köszönöm a megtisztelő figyelmet!</a:t>
            </a:r>
          </a:p>
          <a:p>
            <a:pPr>
              <a:buNone/>
            </a:pPr>
            <a:r>
              <a:rPr lang="hu-HU" sz="2400" b="1" dirty="0"/>
              <a:t> </a:t>
            </a:r>
            <a:r>
              <a:rPr lang="hu-HU" sz="2400" b="1" dirty="0" smtClean="0"/>
              <a:t>   </a:t>
            </a:r>
          </a:p>
          <a:p>
            <a:pPr>
              <a:buNone/>
            </a:pPr>
            <a:r>
              <a:rPr lang="hu-HU" sz="2400" b="1" dirty="0"/>
              <a:t> </a:t>
            </a:r>
            <a:r>
              <a:rPr lang="hu-HU" sz="2400" b="1" dirty="0" smtClean="0"/>
              <a:t>                                           </a:t>
            </a:r>
            <a:r>
              <a:rPr lang="hu-HU" dirty="0" smtClean="0"/>
              <a:t>Ne feledjük!</a:t>
            </a:r>
          </a:p>
          <a:p>
            <a:pPr>
              <a:buNone/>
            </a:pPr>
            <a:endParaRPr lang="hu-HU" dirty="0"/>
          </a:p>
          <a:p>
            <a:pPr algn="ctr">
              <a:buNone/>
            </a:pPr>
            <a:r>
              <a:rPr lang="hu-HU" b="1" dirty="0" smtClean="0"/>
              <a:t>Együtt </a:t>
            </a:r>
            <a:r>
              <a:rPr lang="hu-HU" b="1" dirty="0"/>
              <a:t>e</a:t>
            </a:r>
            <a:r>
              <a:rPr lang="hu-HU" b="1" dirty="0" smtClean="0"/>
              <a:t>rősebbek </a:t>
            </a:r>
            <a:r>
              <a:rPr lang="hu-HU" b="1" dirty="0"/>
              <a:t>v</a:t>
            </a:r>
            <a:r>
              <a:rPr lang="hu-HU" b="1" dirty="0" smtClean="0"/>
              <a:t>agyunk!</a:t>
            </a:r>
          </a:p>
        </p:txBody>
      </p:sp>
      <p:sp>
        <p:nvSpPr>
          <p:cNvPr id="4" name="Dia számának helye 3"/>
          <p:cNvSpPr>
            <a:spLocks noGrp="1"/>
          </p:cNvSpPr>
          <p:nvPr>
            <p:ph type="sldNum" sz="quarter" idx="12"/>
          </p:nvPr>
        </p:nvSpPr>
        <p:spPr/>
        <p:txBody>
          <a:bodyPr/>
          <a:lstStyle/>
          <a:p>
            <a:fld id="{6899203B-3EAD-4A75-8426-4EEC9BDD052C}" type="slidenum">
              <a:rPr lang="hu-HU" smtClean="0"/>
              <a:pPr/>
              <a:t>12</a:t>
            </a:fld>
            <a:endParaRPr lang="hu-HU" dirty="0"/>
          </a:p>
        </p:txBody>
      </p:sp>
      <p:sp>
        <p:nvSpPr>
          <p:cNvPr id="9" name="Tartalom helye 10"/>
          <p:cNvSpPr txBox="1">
            <a:spLocks/>
          </p:cNvSpPr>
          <p:nvPr/>
        </p:nvSpPr>
        <p:spPr bwMode="auto">
          <a:xfrm>
            <a:off x="467544" y="5738428"/>
            <a:ext cx="8229600" cy="786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hu-H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buFont typeface="Wingdings 2" panose="05020102010507070707" pitchFamily="18" charset="2"/>
              <a:buNone/>
            </a:pPr>
            <a:r>
              <a:rPr lang="hu-HU" altLang="hu-HU" sz="1800" dirty="0">
                <a:solidFill>
                  <a:srgbClr val="003300"/>
                </a:solidFill>
                <a:latin typeface="Verdana" panose="020B0604030504040204" pitchFamily="34" charset="0"/>
                <a:ea typeface="Verdana" panose="020B0604030504040204" pitchFamily="34" charset="0"/>
                <a:cs typeface="Verdana" panose="020B0604030504040204" pitchFamily="34" charset="0"/>
              </a:rPr>
              <a:t>dr. Szilágyi József</a:t>
            </a:r>
          </a:p>
          <a:p>
            <a:pPr algn="ctr">
              <a:buFont typeface="Wingdings 2" panose="05020102010507070707" pitchFamily="18" charset="2"/>
              <a:buNone/>
            </a:pPr>
            <a:r>
              <a:rPr lang="hu-HU" altLang="hu-HU" sz="1800" dirty="0">
                <a:solidFill>
                  <a:srgbClr val="003300"/>
                </a:solidFill>
                <a:latin typeface="Verdana" panose="020B0604030504040204" pitchFamily="34" charset="0"/>
                <a:ea typeface="Verdana" panose="020B0604030504040204" pitchFamily="34" charset="0"/>
                <a:cs typeface="Verdana" panose="020B0604030504040204" pitchFamily="34" charset="0"/>
              </a:rPr>
              <a:t>EVDSZ </a:t>
            </a:r>
            <a:r>
              <a:rPr lang="hu-HU" altLang="hu-HU" sz="18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Elnök</a:t>
            </a:r>
            <a:endParaRPr lang="hu-HU" altLang="hu-HU" sz="1800" dirty="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pic>
        <p:nvPicPr>
          <p:cNvPr id="10" name="Kép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90290" y="660957"/>
            <a:ext cx="11969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471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sz="3600" b="1" dirty="0" smtClean="0">
                <a:solidFill>
                  <a:schemeClr val="tx1"/>
                </a:solidFill>
              </a:rPr>
              <a:t>Alapelvek, alapértékek</a:t>
            </a:r>
            <a:br>
              <a:rPr lang="hu-HU" sz="3600" b="1" dirty="0" smtClean="0">
                <a:solidFill>
                  <a:schemeClr val="tx1"/>
                </a:solidFill>
              </a:rPr>
            </a:br>
            <a:r>
              <a:rPr lang="hu-HU" sz="2000" b="1" dirty="0" smtClean="0">
                <a:solidFill>
                  <a:prstClr val="black"/>
                </a:solidFill>
              </a:rPr>
              <a:t>EVDSZ </a:t>
            </a:r>
            <a:r>
              <a:rPr lang="hu-HU" sz="2000" b="1" dirty="0">
                <a:solidFill>
                  <a:prstClr val="black"/>
                </a:solidFill>
              </a:rPr>
              <a:t>Alapszabály </a:t>
            </a:r>
            <a:r>
              <a:rPr lang="hu-HU" sz="2000" b="1" dirty="0" smtClean="0">
                <a:solidFill>
                  <a:prstClr val="black"/>
                </a:solidFill>
              </a:rPr>
              <a:t>II. </a:t>
            </a:r>
            <a:r>
              <a:rPr lang="hu-HU" sz="2000" b="1" dirty="0">
                <a:solidFill>
                  <a:prstClr val="black"/>
                </a:solidFill>
              </a:rPr>
              <a:t>fejezet, </a:t>
            </a:r>
            <a:r>
              <a:rPr lang="hu-HU" sz="2000" b="1" dirty="0" smtClean="0">
                <a:solidFill>
                  <a:prstClr val="black"/>
                </a:solidFill>
              </a:rPr>
              <a:t>az </a:t>
            </a:r>
            <a:r>
              <a:rPr lang="hu-HU" sz="2000" b="1" dirty="0">
                <a:solidFill>
                  <a:prstClr val="black"/>
                </a:solidFill>
              </a:rPr>
              <a:t>EVDSZ Programja III/1/b</a:t>
            </a:r>
            <a:endParaRPr lang="hu-HU" sz="3600" b="1" dirty="0">
              <a:solidFill>
                <a:schemeClr val="tx1"/>
              </a:solidFill>
            </a:endParaRPr>
          </a:p>
        </p:txBody>
      </p:sp>
      <p:sp>
        <p:nvSpPr>
          <p:cNvPr id="3" name="Tartalom helye 2"/>
          <p:cNvSpPr>
            <a:spLocks noGrp="1"/>
          </p:cNvSpPr>
          <p:nvPr>
            <p:ph idx="1"/>
          </p:nvPr>
        </p:nvSpPr>
        <p:spPr/>
        <p:txBody>
          <a:bodyPr/>
          <a:lstStyle/>
          <a:p>
            <a:pPr marL="0" indent="0">
              <a:buNone/>
            </a:pPr>
            <a:endParaRPr lang="hu-HU" sz="2000" b="1" dirty="0" smtClean="0"/>
          </a:p>
          <a:p>
            <a:pPr marL="0" indent="0" algn="just">
              <a:buNone/>
            </a:pPr>
            <a:r>
              <a:rPr lang="hu-HU" sz="2000" b="1" dirty="0" smtClean="0"/>
              <a:t>Az egyik legfontosabb értékünk, hogy az EVDSZ a villamosenergia-iparban, ágazati szinten – a </a:t>
            </a:r>
            <a:r>
              <a:rPr lang="hu-HU" sz="2000" b="1" dirty="0" err="1" smtClean="0"/>
              <a:t>BDSZ-szel</a:t>
            </a:r>
            <a:r>
              <a:rPr lang="hu-HU" sz="2000" b="1" dirty="0" smtClean="0"/>
              <a:t> együttműködve –</a:t>
            </a:r>
          </a:p>
          <a:p>
            <a:pPr marL="0" indent="0" algn="just">
              <a:buNone/>
            </a:pPr>
            <a:r>
              <a:rPr lang="hu-HU" sz="2000" b="1" dirty="0"/>
              <a:t>e</a:t>
            </a:r>
            <a:r>
              <a:rPr lang="hu-HU" sz="2000" b="1" dirty="0" smtClean="0"/>
              <a:t>gységes és egyedüli szakszervezetként képviseli a szervezett dolgozókat és a munkavállalókat.</a:t>
            </a:r>
          </a:p>
          <a:p>
            <a:pPr marL="0" indent="0" algn="just">
              <a:buNone/>
            </a:pPr>
            <a:endParaRPr lang="hu-HU" sz="2000" b="1" dirty="0"/>
          </a:p>
          <a:p>
            <a:pPr marL="0" indent="0" algn="just">
              <a:buNone/>
            </a:pPr>
            <a:r>
              <a:rPr lang="hu-HU" sz="2000" b="1" dirty="0" smtClean="0"/>
              <a:t>A közös szakszervezetet, gondolkodást és fellépést az élet nem adja ingyen, erre vigyázni kell, gondozni kell, TENNI KELL ÉRTE!</a:t>
            </a:r>
          </a:p>
          <a:p>
            <a:pPr marL="0" indent="0" algn="just">
              <a:buNone/>
            </a:pPr>
            <a:endParaRPr lang="hu-HU" sz="2000" b="1" dirty="0" smtClean="0"/>
          </a:p>
          <a:p>
            <a:pPr marL="0" indent="0" algn="just">
              <a:buNone/>
            </a:pPr>
            <a:r>
              <a:rPr lang="hu-HU" sz="2000" b="1" dirty="0" smtClean="0"/>
              <a:t>Ennek alapja a közös érdekek hatékony képviselete és a kölcsönös tisztelet.</a:t>
            </a:r>
            <a:endParaRPr lang="hu-HU" sz="2000" b="1" dirty="0"/>
          </a:p>
        </p:txBody>
      </p:sp>
      <p:sp>
        <p:nvSpPr>
          <p:cNvPr id="4" name="Dia számának helye 3"/>
          <p:cNvSpPr>
            <a:spLocks noGrp="1"/>
          </p:cNvSpPr>
          <p:nvPr>
            <p:ph type="sldNum" sz="quarter" idx="12"/>
          </p:nvPr>
        </p:nvSpPr>
        <p:spPr/>
        <p:txBody>
          <a:bodyPr/>
          <a:lstStyle/>
          <a:p>
            <a:fld id="{6899203B-3EAD-4A75-8426-4EEC9BDD052C}" type="slidenum">
              <a:rPr lang="hu-HU" smtClean="0"/>
              <a:pPr/>
              <a:t>2</a:t>
            </a:fld>
            <a:endParaRPr lang="hu-HU"/>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3124" y="302816"/>
            <a:ext cx="1085352"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3643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41088" y="404664"/>
            <a:ext cx="8229600" cy="1143000"/>
          </a:xfrm>
        </p:spPr>
        <p:txBody>
          <a:bodyPr/>
          <a:lstStyle/>
          <a:p>
            <a:pPr algn="ctr"/>
            <a:r>
              <a:rPr lang="hu-HU" sz="3600" b="1" dirty="0" smtClean="0">
                <a:solidFill>
                  <a:schemeClr val="tx1"/>
                </a:solidFill>
              </a:rPr>
              <a:t>Alapelvek, alapértékek</a:t>
            </a:r>
            <a:br>
              <a:rPr lang="hu-HU" sz="3600" b="1" dirty="0" smtClean="0">
                <a:solidFill>
                  <a:schemeClr val="tx1"/>
                </a:solidFill>
              </a:rPr>
            </a:br>
            <a:r>
              <a:rPr lang="hu-HU" sz="2000" b="1" dirty="0" smtClean="0">
                <a:solidFill>
                  <a:schemeClr val="tx1"/>
                </a:solidFill>
              </a:rPr>
              <a:t>EVDSZ Alapszabály II. fejezet, az EVDSZ Programja III/1/b</a:t>
            </a:r>
            <a:endParaRPr lang="hu-HU" sz="3600" b="1" dirty="0">
              <a:solidFill>
                <a:schemeClr val="tx1"/>
              </a:solidFill>
            </a:endParaRPr>
          </a:p>
        </p:txBody>
      </p:sp>
      <p:sp>
        <p:nvSpPr>
          <p:cNvPr id="3" name="Tartalom helye 2"/>
          <p:cNvSpPr>
            <a:spLocks noGrp="1"/>
          </p:cNvSpPr>
          <p:nvPr>
            <p:ph idx="1"/>
          </p:nvPr>
        </p:nvSpPr>
        <p:spPr>
          <a:xfrm>
            <a:off x="469937" y="1757288"/>
            <a:ext cx="8229600" cy="4840064"/>
          </a:xfrm>
        </p:spPr>
        <p:txBody>
          <a:bodyPr/>
          <a:lstStyle/>
          <a:p>
            <a:r>
              <a:rPr lang="hu-HU" sz="1600" dirty="0" smtClean="0"/>
              <a:t>Demokratikus </a:t>
            </a:r>
            <a:r>
              <a:rPr lang="hu-HU" sz="1600" dirty="0" smtClean="0"/>
              <a:t>választás és képviseleti elv.</a:t>
            </a:r>
          </a:p>
          <a:p>
            <a:r>
              <a:rPr lang="hu-HU" sz="1600" dirty="0" smtClean="0"/>
              <a:t>Alulról felfelé való építkezés általános elve.</a:t>
            </a:r>
          </a:p>
          <a:p>
            <a:r>
              <a:rPr lang="hu-HU" sz="1600" dirty="0" smtClean="0"/>
              <a:t>Önrendelkezés, szuverenitás</a:t>
            </a:r>
          </a:p>
          <a:p>
            <a:r>
              <a:rPr lang="hu-HU" sz="1600" dirty="0" smtClean="0"/>
              <a:t>Az önálló képviselet elve.</a:t>
            </a:r>
          </a:p>
          <a:p>
            <a:r>
              <a:rPr lang="hu-HU" sz="1600" dirty="0" smtClean="0"/>
              <a:t>Az egymás iránti szolidaritás elve, a kölcsönös tisztelet és a bizalmi elv.</a:t>
            </a:r>
          </a:p>
          <a:p>
            <a:r>
              <a:rPr lang="hu-HU" sz="1600" dirty="0" smtClean="0"/>
              <a:t>Az egyenjogúság elve.</a:t>
            </a:r>
          </a:p>
          <a:p>
            <a:r>
              <a:rPr lang="hu-HU" sz="1600" dirty="0" smtClean="0"/>
              <a:t>Nyilvánosság, a tagság rendszeres és részletes tájékoztatása.</a:t>
            </a:r>
          </a:p>
          <a:p>
            <a:r>
              <a:rPr lang="hu-HU" sz="1600" dirty="0" smtClean="0"/>
              <a:t>Nyitottság, együttműködés.</a:t>
            </a:r>
          </a:p>
          <a:p>
            <a:r>
              <a:rPr lang="hu-HU" sz="1600" dirty="0" smtClean="0"/>
              <a:t>A többségi vélemény  érvényesítése.</a:t>
            </a:r>
          </a:p>
          <a:p>
            <a:r>
              <a:rPr lang="hu-HU" sz="1600" dirty="0" smtClean="0"/>
              <a:t>A kisebbségi vélemény kifejezésének és képviseletének biztosítása.</a:t>
            </a:r>
          </a:p>
          <a:p>
            <a:r>
              <a:rPr lang="hu-HU" sz="1600" dirty="0" smtClean="0"/>
              <a:t>A kölcsönösség elve.</a:t>
            </a:r>
          </a:p>
          <a:p>
            <a:r>
              <a:rPr lang="hu-HU" sz="1600" dirty="0" smtClean="0"/>
              <a:t>Politikai pártoktól való függetlenség.</a:t>
            </a:r>
          </a:p>
          <a:p>
            <a:r>
              <a:rPr lang="hu-HU" sz="1600" dirty="0" smtClean="0"/>
              <a:t>Tervszerűség, a programra épülő éves feladatok meghatározása és végrehajtása.</a:t>
            </a:r>
          </a:p>
          <a:p>
            <a:r>
              <a:rPr lang="hu-HU" sz="1600" dirty="0" smtClean="0"/>
              <a:t>A belső ellenőrzés (FB).</a:t>
            </a:r>
          </a:p>
          <a:p>
            <a:r>
              <a:rPr lang="hu-HU" sz="1600" dirty="0" smtClean="0"/>
              <a:t>A hatékonyság, ennek növelése, a szakszervezeti munka folyamatos korszerűsítése.</a:t>
            </a:r>
          </a:p>
          <a:p>
            <a:r>
              <a:rPr lang="hu-HU" sz="1600" dirty="0" smtClean="0"/>
              <a:t>Információs csatornák működtetése, fejlesztése.</a:t>
            </a:r>
          </a:p>
          <a:p>
            <a:endParaRPr lang="hu-HU" sz="1400" dirty="0" smtClean="0"/>
          </a:p>
          <a:p>
            <a:endParaRPr lang="hu-HU" sz="1400" dirty="0" smtClean="0"/>
          </a:p>
          <a:p>
            <a:endParaRPr lang="hu-HU" sz="1400" dirty="0"/>
          </a:p>
        </p:txBody>
      </p:sp>
      <p:sp>
        <p:nvSpPr>
          <p:cNvPr id="4" name="Dia számának helye 3"/>
          <p:cNvSpPr>
            <a:spLocks noGrp="1"/>
          </p:cNvSpPr>
          <p:nvPr>
            <p:ph type="sldNum" sz="quarter" idx="12"/>
          </p:nvPr>
        </p:nvSpPr>
        <p:spPr/>
        <p:txBody>
          <a:bodyPr/>
          <a:lstStyle/>
          <a:p>
            <a:fld id="{6899203B-3EAD-4A75-8426-4EEC9BDD052C}" type="slidenum">
              <a:rPr lang="hu-HU" smtClean="0"/>
              <a:pPr/>
              <a:t>3</a:t>
            </a:fld>
            <a:endParaRPr lang="hu-HU"/>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3124" y="302816"/>
            <a:ext cx="1085352"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73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8520" y="547489"/>
            <a:ext cx="8229600" cy="1143000"/>
          </a:xfrm>
        </p:spPr>
        <p:txBody>
          <a:bodyPr/>
          <a:lstStyle/>
          <a:p>
            <a:pPr algn="ctr"/>
            <a:r>
              <a:rPr lang="hu-HU" sz="3600" b="1" dirty="0" smtClean="0">
                <a:solidFill>
                  <a:schemeClr val="tx1"/>
                </a:solidFill>
              </a:rPr>
              <a:t>Az EVDSZ alapvető célja és feladata</a:t>
            </a:r>
            <a:br>
              <a:rPr lang="hu-HU" sz="3600" b="1" dirty="0" smtClean="0">
                <a:solidFill>
                  <a:schemeClr val="tx1"/>
                </a:solidFill>
              </a:rPr>
            </a:br>
            <a:r>
              <a:rPr lang="hu-HU" sz="2000" b="1" dirty="0" smtClean="0">
                <a:solidFill>
                  <a:schemeClr val="tx1"/>
                </a:solidFill>
              </a:rPr>
              <a:t>EVDSZ Alapszabály III. fejezet, az EVDSZ alapvető programpontjai 1-3 </a:t>
            </a:r>
            <a:endParaRPr lang="hu-HU" sz="3600" b="1" dirty="0">
              <a:solidFill>
                <a:schemeClr val="tx1"/>
              </a:solidFill>
            </a:endParaRPr>
          </a:p>
        </p:txBody>
      </p:sp>
      <p:sp>
        <p:nvSpPr>
          <p:cNvPr id="3" name="Tartalom helye 2"/>
          <p:cNvSpPr>
            <a:spLocks noGrp="1"/>
          </p:cNvSpPr>
          <p:nvPr>
            <p:ph idx="1"/>
          </p:nvPr>
        </p:nvSpPr>
        <p:spPr>
          <a:xfrm>
            <a:off x="457200" y="1945763"/>
            <a:ext cx="8229600" cy="4389437"/>
          </a:xfrm>
        </p:spPr>
        <p:txBody>
          <a:bodyPr/>
          <a:lstStyle/>
          <a:p>
            <a:r>
              <a:rPr lang="hu-HU" sz="1600" dirty="0" smtClean="0"/>
              <a:t>A </a:t>
            </a:r>
            <a:r>
              <a:rPr lang="hu-HU" sz="1600" dirty="0" smtClean="0"/>
              <a:t>tagszakszervezetek tagságának. érdekképviselete és érdekvédelme.</a:t>
            </a:r>
          </a:p>
          <a:p>
            <a:r>
              <a:rPr lang="hu-HU" sz="1600" dirty="0" smtClean="0"/>
              <a:t>A tagszakszervezetek érdekeltségi körébe tartozó gazdasági társaságok munkavállalóinak érdekképviselete.</a:t>
            </a:r>
          </a:p>
          <a:p>
            <a:r>
              <a:rPr lang="hu-HU" sz="1600" dirty="0" smtClean="0"/>
              <a:t>A szakszervezeti szövetség egységének megőrzése.</a:t>
            </a:r>
          </a:p>
          <a:p>
            <a:r>
              <a:rPr lang="hu-HU" sz="1600" dirty="0" smtClean="0"/>
              <a:t>A szolidaritás megjelenítése.</a:t>
            </a:r>
          </a:p>
          <a:p>
            <a:r>
              <a:rPr lang="hu-HU" sz="1600" dirty="0" smtClean="0"/>
              <a:t>Feltárni, képviselni, közvetíteni és érvényesíteni a tagszakszervezetek és tagságuk jogi, gazdasági, szociális, kulturális érdekeit.</a:t>
            </a:r>
          </a:p>
          <a:p>
            <a:r>
              <a:rPr lang="hu-HU" sz="1600" dirty="0" smtClean="0"/>
              <a:t>Élni a szakszervezeteket megillető információhoz jutási, véleményezési, egyetértési, ellenőrzési, képviseleti és sztrájk joggal.</a:t>
            </a:r>
          </a:p>
          <a:p>
            <a:pPr lvl="0"/>
            <a:r>
              <a:rPr lang="hu-HU" sz="1600" dirty="0">
                <a:solidFill>
                  <a:prstClr val="black"/>
                </a:solidFill>
              </a:rPr>
              <a:t>Az ágazati érdekképviselet, az ágazati munkavállalói szerveződés  illetve szervezet megőrzése</a:t>
            </a:r>
            <a:r>
              <a:rPr lang="hu-HU" sz="1600" dirty="0" smtClean="0">
                <a:solidFill>
                  <a:prstClr val="black"/>
                </a:solidFill>
              </a:rPr>
              <a:t>.</a:t>
            </a:r>
          </a:p>
          <a:p>
            <a:pPr lvl="0"/>
            <a:r>
              <a:rPr lang="hu-HU" sz="1600" dirty="0" smtClean="0">
                <a:solidFill>
                  <a:prstClr val="black"/>
                </a:solidFill>
              </a:rPr>
              <a:t>Annak biztosítása, hogy az EVDSZ a jövőben is egyedüli és egységes szakszervezeti szövetségként lássa el az ágazatban a tagszakszervezetek és tagságuk érdekképviseletét, érdekvédelmét, az érdekkörébe tartozó munkavállalók érdekképviseletét.</a:t>
            </a:r>
          </a:p>
          <a:p>
            <a:pPr lvl="0"/>
            <a:r>
              <a:rPr lang="hu-HU" sz="1600" dirty="0" smtClean="0">
                <a:solidFill>
                  <a:prstClr val="black"/>
                </a:solidFill>
              </a:rPr>
              <a:t>Az EVDSZ rövid- és hosszú távú működési feltételeinek fenntartása, a gazdálkodás egyensúlyának biztosítása.</a:t>
            </a:r>
          </a:p>
          <a:p>
            <a:pPr lvl="0"/>
            <a:endParaRPr lang="hu-HU" sz="1600" dirty="0">
              <a:solidFill>
                <a:prstClr val="black"/>
              </a:solidFill>
            </a:endParaRPr>
          </a:p>
          <a:p>
            <a:endParaRPr lang="hu-HU" sz="1600" dirty="0" smtClean="0"/>
          </a:p>
          <a:p>
            <a:endParaRPr lang="hu-HU" sz="1600" dirty="0"/>
          </a:p>
        </p:txBody>
      </p:sp>
      <p:sp>
        <p:nvSpPr>
          <p:cNvPr id="4" name="Dia számának helye 3"/>
          <p:cNvSpPr>
            <a:spLocks noGrp="1"/>
          </p:cNvSpPr>
          <p:nvPr>
            <p:ph type="sldNum" sz="quarter" idx="12"/>
          </p:nvPr>
        </p:nvSpPr>
        <p:spPr/>
        <p:txBody>
          <a:bodyPr/>
          <a:lstStyle/>
          <a:p>
            <a:fld id="{6899203B-3EAD-4A75-8426-4EEC9BDD052C}" type="slidenum">
              <a:rPr lang="hu-HU" smtClean="0"/>
              <a:pPr/>
              <a:t>4</a:t>
            </a:fld>
            <a:endParaRPr lang="hu-HU"/>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3124" y="302816"/>
            <a:ext cx="1085352"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2511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836712"/>
            <a:ext cx="7305924" cy="1143000"/>
          </a:xfrm>
        </p:spPr>
        <p:txBody>
          <a:bodyPr/>
          <a:lstStyle/>
          <a:p>
            <a:pPr algn="ctr"/>
            <a:r>
              <a:rPr lang="hu-HU" sz="3000" b="1" dirty="0" smtClean="0">
                <a:solidFill>
                  <a:schemeClr val="tx1"/>
                </a:solidFill>
              </a:rPr>
              <a:t>Az EVDSZ alapvető céljainak eléréséhez szükséges további célok és feladatok</a:t>
            </a:r>
            <a:r>
              <a:rPr lang="hu-HU" sz="3600" b="1" dirty="0" smtClean="0">
                <a:solidFill>
                  <a:schemeClr val="tx1"/>
                </a:solidFill>
              </a:rPr>
              <a:t/>
            </a:r>
            <a:br>
              <a:rPr lang="hu-HU" sz="3600" b="1" dirty="0" smtClean="0">
                <a:solidFill>
                  <a:schemeClr val="tx1"/>
                </a:solidFill>
              </a:rPr>
            </a:br>
            <a:r>
              <a:rPr lang="hu-HU" sz="2000" b="1" dirty="0" smtClean="0">
                <a:solidFill>
                  <a:schemeClr val="tx1"/>
                </a:solidFill>
              </a:rPr>
              <a:t>Az EVDSZ alapvető programpontjai 4-23, </a:t>
            </a:r>
            <a:endParaRPr lang="hu-HU" sz="3600" b="1" dirty="0">
              <a:solidFill>
                <a:schemeClr val="tx1"/>
              </a:solidFill>
            </a:endParaRPr>
          </a:p>
        </p:txBody>
      </p:sp>
      <p:sp>
        <p:nvSpPr>
          <p:cNvPr id="3" name="Tartalom helye 2"/>
          <p:cNvSpPr>
            <a:spLocks noGrp="1"/>
          </p:cNvSpPr>
          <p:nvPr>
            <p:ph idx="1"/>
          </p:nvPr>
        </p:nvSpPr>
        <p:spPr>
          <a:xfrm>
            <a:off x="457200" y="2072991"/>
            <a:ext cx="8229600" cy="4389437"/>
          </a:xfrm>
        </p:spPr>
        <p:txBody>
          <a:bodyPr/>
          <a:lstStyle/>
          <a:p>
            <a:r>
              <a:rPr lang="hu-HU" sz="1600" dirty="0" smtClean="0"/>
              <a:t>Nemzetközi kapcsolatok (4.)</a:t>
            </a:r>
          </a:p>
          <a:p>
            <a:r>
              <a:rPr lang="hu-HU" sz="1600" dirty="0" smtClean="0"/>
              <a:t>Országos szint, kormányzati fórumok (5).</a:t>
            </a:r>
          </a:p>
          <a:p>
            <a:r>
              <a:rPr lang="hu-HU" sz="1600" dirty="0" smtClean="0"/>
              <a:t>Politikai pártokkal való kapcsolat (6).</a:t>
            </a:r>
          </a:p>
          <a:p>
            <a:r>
              <a:rPr lang="hu-HU" sz="1600" dirty="0" smtClean="0"/>
              <a:t>A normaalkotással kapcsolatos feladatok (7).</a:t>
            </a:r>
          </a:p>
          <a:p>
            <a:r>
              <a:rPr lang="hu-HU" sz="1600" dirty="0" smtClean="0"/>
              <a:t>A Liga Szakszervezetekben való részvétel (8).</a:t>
            </a:r>
          </a:p>
          <a:p>
            <a:r>
              <a:rPr lang="hu-HU" sz="1600" dirty="0" smtClean="0"/>
              <a:t>A VTMSZ fennmaradásának és a VAPB működésének biztosítása(9).</a:t>
            </a:r>
          </a:p>
          <a:p>
            <a:pPr lvl="0"/>
            <a:r>
              <a:rPr lang="hu-HU" sz="1600" dirty="0" smtClean="0">
                <a:solidFill>
                  <a:prstClr val="black"/>
                </a:solidFill>
              </a:rPr>
              <a:t>A VKSZ és annak kiterjesztésének megőrzése (10).</a:t>
            </a:r>
          </a:p>
          <a:p>
            <a:pPr lvl="0"/>
            <a:r>
              <a:rPr lang="hu-HU" sz="1600" dirty="0" smtClean="0">
                <a:solidFill>
                  <a:prstClr val="black"/>
                </a:solidFill>
              </a:rPr>
              <a:t>Az „alkalmazotti tarifa” megőrzése (11).</a:t>
            </a:r>
          </a:p>
          <a:p>
            <a:pPr lvl="0"/>
            <a:r>
              <a:rPr lang="hu-HU" sz="1600" dirty="0" smtClean="0">
                <a:solidFill>
                  <a:prstClr val="black"/>
                </a:solidFill>
              </a:rPr>
              <a:t>Az iparág változásainak figyelése, az ahhoz való alkalmazkodás és érdekérvényesítés segítése (12).</a:t>
            </a:r>
          </a:p>
          <a:p>
            <a:pPr lvl="0"/>
            <a:r>
              <a:rPr lang="hu-HU" sz="1600" dirty="0" smtClean="0">
                <a:solidFill>
                  <a:prstClr val="black"/>
                </a:solidFill>
              </a:rPr>
              <a:t>Az elért eredmények és a munkahelyek megőrzése (13).</a:t>
            </a:r>
          </a:p>
          <a:p>
            <a:pPr lvl="0"/>
            <a:r>
              <a:rPr lang="hu-HU" sz="1600" dirty="0" smtClean="0">
                <a:solidFill>
                  <a:prstClr val="black"/>
                </a:solidFill>
              </a:rPr>
              <a:t>Foglalkoztatási megállapodásoknak és az „iparági munkaerő közvetítésnek” az elősegítése (14).</a:t>
            </a:r>
          </a:p>
          <a:p>
            <a:r>
              <a:rPr lang="hu-HU" sz="1600" dirty="0">
                <a:solidFill>
                  <a:prstClr val="black"/>
                </a:solidFill>
              </a:rPr>
              <a:t>Ágazati – éves - bér- és szociális megállapodások megkötése, az iparág ágazatok közötti jövedelmi pozíciójának megőrzése, legalább a munkabérek és a nyugdíjak reálértékének megőrzése (15).</a:t>
            </a:r>
          </a:p>
          <a:p>
            <a:pPr lvl="0"/>
            <a:endParaRPr lang="hu-HU" sz="1600" dirty="0" smtClean="0">
              <a:solidFill>
                <a:prstClr val="black"/>
              </a:solidFill>
            </a:endParaRPr>
          </a:p>
          <a:p>
            <a:pPr lvl="0"/>
            <a:endParaRPr lang="hu-HU" sz="1400" dirty="0" smtClean="0">
              <a:solidFill>
                <a:prstClr val="black"/>
              </a:solidFill>
            </a:endParaRPr>
          </a:p>
          <a:p>
            <a:pPr lvl="0"/>
            <a:endParaRPr lang="hu-HU" sz="1400" dirty="0">
              <a:solidFill>
                <a:prstClr val="black"/>
              </a:solidFill>
            </a:endParaRPr>
          </a:p>
          <a:p>
            <a:endParaRPr lang="hu-HU" sz="1400" dirty="0" smtClean="0"/>
          </a:p>
          <a:p>
            <a:endParaRPr lang="hu-HU" sz="1400" dirty="0"/>
          </a:p>
        </p:txBody>
      </p:sp>
      <p:sp>
        <p:nvSpPr>
          <p:cNvPr id="4" name="Dia számának helye 3"/>
          <p:cNvSpPr>
            <a:spLocks noGrp="1"/>
          </p:cNvSpPr>
          <p:nvPr>
            <p:ph type="sldNum" sz="quarter" idx="12"/>
          </p:nvPr>
        </p:nvSpPr>
        <p:spPr/>
        <p:txBody>
          <a:bodyPr/>
          <a:lstStyle/>
          <a:p>
            <a:fld id="{6899203B-3EAD-4A75-8426-4EEC9BDD052C}" type="slidenum">
              <a:rPr lang="hu-HU" smtClean="0"/>
              <a:pPr/>
              <a:t>5</a:t>
            </a:fld>
            <a:endParaRPr lang="hu-HU"/>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3124" y="302816"/>
            <a:ext cx="1085352"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1018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704849"/>
            <a:ext cx="7439596" cy="1230313"/>
          </a:xfrm>
        </p:spPr>
        <p:txBody>
          <a:bodyPr/>
          <a:lstStyle/>
          <a:p>
            <a:pPr algn="ctr"/>
            <a:r>
              <a:rPr lang="hu-HU" sz="2800" b="1" dirty="0" smtClean="0">
                <a:solidFill>
                  <a:schemeClr val="tx1"/>
                </a:solidFill>
              </a:rPr>
              <a:t>Az EVDSZ alapvető céljainak eléréséhez szükséges további célok és feladatok</a:t>
            </a:r>
            <a:r>
              <a:rPr lang="hu-HU" sz="3600" b="1" dirty="0" smtClean="0">
                <a:solidFill>
                  <a:schemeClr val="tx1"/>
                </a:solidFill>
              </a:rPr>
              <a:t/>
            </a:r>
            <a:br>
              <a:rPr lang="hu-HU" sz="3600" b="1" dirty="0" smtClean="0">
                <a:solidFill>
                  <a:schemeClr val="tx1"/>
                </a:solidFill>
              </a:rPr>
            </a:br>
            <a:r>
              <a:rPr lang="hu-HU" sz="2000" b="1" dirty="0" smtClean="0">
                <a:solidFill>
                  <a:schemeClr val="tx1"/>
                </a:solidFill>
              </a:rPr>
              <a:t>Az EVDSZ alapvető programpontjai </a:t>
            </a:r>
            <a:r>
              <a:rPr lang="hu-HU" sz="2000" b="1" dirty="0" smtClean="0">
                <a:solidFill>
                  <a:schemeClr val="tx1"/>
                </a:solidFill>
              </a:rPr>
              <a:t>4-23</a:t>
            </a:r>
            <a:endParaRPr lang="hu-HU" sz="3600" b="1" dirty="0">
              <a:solidFill>
                <a:schemeClr val="tx1"/>
              </a:solidFill>
            </a:endParaRPr>
          </a:p>
        </p:txBody>
      </p:sp>
      <p:sp>
        <p:nvSpPr>
          <p:cNvPr id="3" name="Tartalom helye 2"/>
          <p:cNvSpPr>
            <a:spLocks noGrp="1"/>
          </p:cNvSpPr>
          <p:nvPr>
            <p:ph idx="1"/>
          </p:nvPr>
        </p:nvSpPr>
        <p:spPr>
          <a:xfrm>
            <a:off x="457200" y="2173036"/>
            <a:ext cx="8229600" cy="4335760"/>
          </a:xfrm>
        </p:spPr>
        <p:txBody>
          <a:bodyPr/>
          <a:lstStyle/>
          <a:p>
            <a:r>
              <a:rPr lang="hu-HU" sz="1600" dirty="0" smtClean="0">
                <a:solidFill>
                  <a:prstClr val="black"/>
                </a:solidFill>
              </a:rPr>
              <a:t>Ágazati </a:t>
            </a:r>
            <a:r>
              <a:rPr lang="hu-HU" sz="1600" dirty="0">
                <a:solidFill>
                  <a:prstClr val="black"/>
                </a:solidFill>
              </a:rPr>
              <a:t>– éves - bér- és szociális megállapodások megkötése, az iparág ágazatok közötti jövedelmi pozíciójának megőrzése, legalább a munkabérek és a nyugdíjak reálértékének megőrzése (15).</a:t>
            </a:r>
          </a:p>
          <a:p>
            <a:pPr lvl="0"/>
            <a:r>
              <a:rPr lang="hu-HU" sz="1600" dirty="0">
                <a:solidFill>
                  <a:prstClr val="black"/>
                </a:solidFill>
              </a:rPr>
              <a:t>A villamosenergia-iparhoz való tartozás elérése (16).</a:t>
            </a:r>
          </a:p>
          <a:p>
            <a:pPr lvl="0"/>
            <a:r>
              <a:rPr lang="hu-HU" sz="1600" dirty="0">
                <a:solidFill>
                  <a:prstClr val="black"/>
                </a:solidFill>
              </a:rPr>
              <a:t>Az iparág által létrehozott pénztárakat, alapítványokat meg kell őrizni, tevékenységüket a  megválasztott képviselők útján befolyásolni kell a tagságunk érdekében (17).</a:t>
            </a:r>
          </a:p>
          <a:p>
            <a:pPr lvl="0"/>
            <a:r>
              <a:rPr lang="hu-HU" sz="1600" dirty="0" smtClean="0">
                <a:solidFill>
                  <a:prstClr val="black"/>
                </a:solidFill>
              </a:rPr>
              <a:t>A </a:t>
            </a:r>
            <a:r>
              <a:rPr lang="hu-HU" sz="1600" dirty="0" err="1">
                <a:solidFill>
                  <a:prstClr val="black"/>
                </a:solidFill>
              </a:rPr>
              <a:t>BDSZ-szel</a:t>
            </a:r>
            <a:r>
              <a:rPr lang="hu-HU" sz="1600" dirty="0">
                <a:solidFill>
                  <a:prstClr val="black"/>
                </a:solidFill>
              </a:rPr>
              <a:t> és a közműszolgáltatás területén működő szakszervezetekkel, a civil szervezetekkel való együttműködés (</a:t>
            </a:r>
            <a:r>
              <a:rPr lang="hu-HU" sz="1600" dirty="0" smtClean="0">
                <a:solidFill>
                  <a:prstClr val="black"/>
                </a:solidFill>
              </a:rPr>
              <a:t>18).</a:t>
            </a:r>
            <a:endParaRPr lang="hu-HU" sz="1600" dirty="0">
              <a:solidFill>
                <a:prstClr val="black"/>
              </a:solidFill>
            </a:endParaRPr>
          </a:p>
          <a:p>
            <a:r>
              <a:rPr lang="hu-HU" sz="1600" dirty="0" smtClean="0"/>
              <a:t>Együtt kell működnünk a </a:t>
            </a:r>
            <a:r>
              <a:rPr lang="hu-HU" sz="1600" dirty="0" err="1" smtClean="0"/>
              <a:t>VÜTFÓ-val</a:t>
            </a:r>
            <a:r>
              <a:rPr lang="hu-HU" sz="1600" dirty="0" smtClean="0"/>
              <a:t>, </a:t>
            </a:r>
            <a:r>
              <a:rPr lang="hu-HU" sz="1600" dirty="0" err="1" smtClean="0"/>
              <a:t>a</a:t>
            </a:r>
            <a:r>
              <a:rPr lang="hu-HU" sz="1600" dirty="0" smtClean="0"/>
              <a:t> </a:t>
            </a:r>
            <a:r>
              <a:rPr lang="hu-HU" sz="1600" dirty="0" err="1" smtClean="0"/>
              <a:t>VIMFÓ-val</a:t>
            </a:r>
            <a:r>
              <a:rPr lang="hu-HU" sz="1600" dirty="0" smtClean="0"/>
              <a:t>, az </a:t>
            </a:r>
            <a:r>
              <a:rPr lang="hu-HU" sz="1600" dirty="0" err="1" smtClean="0"/>
              <a:t>EÜT-k</a:t>
            </a:r>
            <a:r>
              <a:rPr lang="hu-HU" sz="1600" dirty="0" smtClean="0"/>
              <a:t> és az FB-k tagjaival. Meg kell jelenítenünk a rétegérdekeket (ifjúsági, nyugdíjas, műszakos) elő kell segítenünk az esélyegyenlőség érvényesülését (19).</a:t>
            </a:r>
          </a:p>
          <a:p>
            <a:r>
              <a:rPr lang="hu-HU" sz="1600" dirty="0" smtClean="0"/>
              <a:t>Az érdekérvényesítés során együtt kell működnünk, de szükség szerint a keményebb eszközöket is alkalmaznunk kell (20).</a:t>
            </a:r>
          </a:p>
          <a:p>
            <a:r>
              <a:rPr lang="hu-HU" sz="1600" dirty="0" smtClean="0"/>
              <a:t>A képzési lehetőségekkel élni kell, erre belső vagy külső forrásokat kell biztosítani (21).</a:t>
            </a:r>
          </a:p>
          <a:p>
            <a:r>
              <a:rPr lang="hu-HU" sz="1600" dirty="0"/>
              <a:t>Új tagok felvétele a szövetségbe, a tagmegtartás és a tagtoborzás </a:t>
            </a:r>
            <a:r>
              <a:rPr lang="hu-HU" sz="1600" dirty="0" smtClean="0"/>
              <a:t>elősegítése (22).</a:t>
            </a:r>
          </a:p>
          <a:p>
            <a:r>
              <a:rPr lang="hu-HU" sz="1600" dirty="0" smtClean="0"/>
              <a:t>Az EVDSZ kommunikációs csatornáinak működtetése és fejlesztése (23)</a:t>
            </a:r>
            <a:r>
              <a:rPr lang="hu-HU" sz="1600" dirty="0" smtClean="0">
                <a:solidFill>
                  <a:prstClr val="black"/>
                </a:solidFill>
              </a:rPr>
              <a:t>.</a:t>
            </a:r>
          </a:p>
          <a:p>
            <a:pPr lvl="0"/>
            <a:endParaRPr lang="hu-HU" sz="1400" dirty="0" smtClean="0">
              <a:solidFill>
                <a:prstClr val="black"/>
              </a:solidFill>
            </a:endParaRPr>
          </a:p>
          <a:p>
            <a:pPr lvl="0"/>
            <a:endParaRPr lang="hu-HU" sz="1400" dirty="0" smtClean="0">
              <a:solidFill>
                <a:prstClr val="black"/>
              </a:solidFill>
            </a:endParaRPr>
          </a:p>
          <a:p>
            <a:pPr lvl="0"/>
            <a:endParaRPr lang="hu-HU" sz="1400" dirty="0">
              <a:solidFill>
                <a:prstClr val="black"/>
              </a:solidFill>
            </a:endParaRPr>
          </a:p>
          <a:p>
            <a:endParaRPr lang="hu-HU" sz="1400" dirty="0" smtClean="0"/>
          </a:p>
          <a:p>
            <a:endParaRPr lang="hu-HU" sz="1400" dirty="0"/>
          </a:p>
        </p:txBody>
      </p:sp>
      <p:sp>
        <p:nvSpPr>
          <p:cNvPr id="4" name="Dia számának helye 3"/>
          <p:cNvSpPr>
            <a:spLocks noGrp="1"/>
          </p:cNvSpPr>
          <p:nvPr>
            <p:ph type="sldNum" sz="quarter" idx="12"/>
          </p:nvPr>
        </p:nvSpPr>
        <p:spPr/>
        <p:txBody>
          <a:bodyPr/>
          <a:lstStyle/>
          <a:p>
            <a:fld id="{6899203B-3EAD-4A75-8426-4EEC9BDD052C}" type="slidenum">
              <a:rPr lang="hu-HU" smtClean="0"/>
              <a:pPr/>
              <a:t>6</a:t>
            </a:fld>
            <a:endParaRPr lang="hu-HU"/>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3124" y="302816"/>
            <a:ext cx="1085352"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4326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71446"/>
            <a:ext cx="8229600" cy="1143000"/>
          </a:xfrm>
        </p:spPr>
        <p:txBody>
          <a:bodyPr/>
          <a:lstStyle/>
          <a:p>
            <a:pPr algn="ctr"/>
            <a:r>
              <a:rPr lang="hu-HU" sz="3600" b="1" dirty="0" smtClean="0">
                <a:solidFill>
                  <a:schemeClr val="tx1"/>
                </a:solidFill>
              </a:rPr>
              <a:t>A Tagszakszervezet jogai </a:t>
            </a:r>
            <a:r>
              <a:rPr lang="hu-HU" sz="3600" dirty="0" smtClean="0">
                <a:solidFill>
                  <a:schemeClr val="tx1"/>
                </a:solidFill>
              </a:rPr>
              <a:t/>
            </a:r>
            <a:br>
              <a:rPr lang="hu-HU" sz="3600" dirty="0" smtClean="0">
                <a:solidFill>
                  <a:schemeClr val="tx1"/>
                </a:solidFill>
              </a:rPr>
            </a:br>
            <a:r>
              <a:rPr lang="hu-HU" sz="2000" b="1" dirty="0">
                <a:solidFill>
                  <a:schemeClr val="tx1"/>
                </a:solidFill>
              </a:rPr>
              <a:t>EVDSZ Alapszabály </a:t>
            </a:r>
            <a:r>
              <a:rPr lang="hu-HU" sz="2000" b="1" dirty="0" smtClean="0">
                <a:solidFill>
                  <a:schemeClr val="tx1"/>
                </a:solidFill>
              </a:rPr>
              <a:t>IV. fejezet 4.1 </a:t>
            </a:r>
            <a:endParaRPr lang="hu-HU" sz="2000" b="1" dirty="0">
              <a:solidFill>
                <a:schemeClr val="tx1"/>
              </a:solidFill>
            </a:endParaRPr>
          </a:p>
        </p:txBody>
      </p:sp>
      <p:sp>
        <p:nvSpPr>
          <p:cNvPr id="3" name="Tartalom helye 2"/>
          <p:cNvSpPr>
            <a:spLocks noGrp="1"/>
          </p:cNvSpPr>
          <p:nvPr>
            <p:ph idx="1"/>
          </p:nvPr>
        </p:nvSpPr>
        <p:spPr>
          <a:xfrm>
            <a:off x="457200" y="1757025"/>
            <a:ext cx="8229600" cy="4389437"/>
          </a:xfrm>
        </p:spPr>
        <p:txBody>
          <a:bodyPr/>
          <a:lstStyle/>
          <a:p>
            <a:r>
              <a:rPr lang="hu-HU" sz="2000" dirty="0" smtClean="0"/>
              <a:t>Képviseli tagjait a taggyűlésen.</a:t>
            </a:r>
          </a:p>
          <a:p>
            <a:r>
              <a:rPr lang="hu-HU" sz="2000" dirty="0" smtClean="0"/>
              <a:t>Tagot jelölhet az </a:t>
            </a:r>
            <a:r>
              <a:rPr lang="hu-HU" sz="2000" dirty="0" err="1" smtClean="0"/>
              <a:t>SZV-be</a:t>
            </a:r>
            <a:r>
              <a:rPr lang="hu-HU" sz="2000" dirty="0" smtClean="0"/>
              <a:t>, az Elnökségbe és a Felügyelő Bizottságba, tagot delegálhat az Ifjúsági és a Nyugdíjas tagozatba.</a:t>
            </a:r>
          </a:p>
          <a:p>
            <a:r>
              <a:rPr lang="hu-HU" sz="2000" dirty="0" smtClean="0"/>
              <a:t>Tagjai érdekeit létszámarányosan érvényesítheti.</a:t>
            </a:r>
          </a:p>
          <a:p>
            <a:r>
              <a:rPr lang="hu-HU" sz="2000" dirty="0" smtClean="0"/>
              <a:t>A többségi elv érvényesülésére tekintettel  feladatok elvégzésével bízhatja meg a választott tisztségviselőket és a munkaszervezetet.</a:t>
            </a:r>
          </a:p>
          <a:p>
            <a:r>
              <a:rPr lang="hu-HU" sz="2000" dirty="0" smtClean="0"/>
              <a:t>Igénybe veheti az EVDSZ szolgáltatásait.</a:t>
            </a:r>
          </a:p>
          <a:p>
            <a:r>
              <a:rPr lang="hu-HU" sz="2000" dirty="0" smtClean="0"/>
              <a:t>Jelölhet tisztségviselőre, részt vesz a választásukban és kezdeményezheti visszahívásukat.</a:t>
            </a:r>
          </a:p>
          <a:p>
            <a:r>
              <a:rPr lang="hu-HU" sz="2000" dirty="0" smtClean="0"/>
              <a:t>Kezdeményezheti a </a:t>
            </a:r>
            <a:r>
              <a:rPr lang="hu-HU" sz="2000" dirty="0"/>
              <a:t>T</a:t>
            </a:r>
            <a:r>
              <a:rPr lang="hu-HU" sz="2000" dirty="0" smtClean="0"/>
              <a:t>aggyűlés összehívását.</a:t>
            </a:r>
          </a:p>
          <a:p>
            <a:r>
              <a:rPr lang="hu-HU" sz="2000" dirty="0" smtClean="0"/>
              <a:t>Kezdeményezhet tagfelvételt és kezdeményezhet kizárást.</a:t>
            </a:r>
          </a:p>
          <a:p>
            <a:r>
              <a:rPr lang="hu-HU" sz="2000" dirty="0" smtClean="0"/>
              <a:t>Tagozatba, csoportokba szerveződhet speciális érdekei érvényesítésére.</a:t>
            </a:r>
          </a:p>
          <a:p>
            <a:r>
              <a:rPr lang="hu-HU" sz="2000" dirty="0"/>
              <a:t>E</a:t>
            </a:r>
            <a:r>
              <a:rPr lang="hu-HU" sz="2000" dirty="0" smtClean="0"/>
              <a:t>tikai panasz esetén az </a:t>
            </a:r>
            <a:r>
              <a:rPr lang="hu-HU" sz="2000" dirty="0" err="1" smtClean="0"/>
              <a:t>SZV-nél</a:t>
            </a:r>
            <a:r>
              <a:rPr lang="hu-HU" sz="2000" dirty="0" smtClean="0"/>
              <a:t> ad hoc bizottság felállítását kezdeményezheti.</a:t>
            </a:r>
          </a:p>
          <a:p>
            <a:endParaRPr lang="hu-HU" sz="2000" dirty="0" smtClean="0"/>
          </a:p>
          <a:p>
            <a:endParaRPr lang="hu-HU" sz="2000" dirty="0" smtClean="0"/>
          </a:p>
          <a:p>
            <a:endParaRPr lang="hu-HU" sz="2000" dirty="0"/>
          </a:p>
        </p:txBody>
      </p:sp>
      <p:sp>
        <p:nvSpPr>
          <p:cNvPr id="4" name="Dia számának helye 3"/>
          <p:cNvSpPr>
            <a:spLocks noGrp="1"/>
          </p:cNvSpPr>
          <p:nvPr>
            <p:ph type="sldNum" sz="quarter" idx="12"/>
          </p:nvPr>
        </p:nvSpPr>
        <p:spPr/>
        <p:txBody>
          <a:bodyPr/>
          <a:lstStyle/>
          <a:p>
            <a:fld id="{6899203B-3EAD-4A75-8426-4EEC9BDD052C}" type="slidenum">
              <a:rPr lang="hu-HU" smtClean="0"/>
              <a:pPr/>
              <a:t>7</a:t>
            </a:fld>
            <a:endParaRPr lang="hu-HU"/>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3124" y="302816"/>
            <a:ext cx="1085352"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34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4002" y="557798"/>
            <a:ext cx="8229600" cy="1143000"/>
          </a:xfrm>
        </p:spPr>
        <p:txBody>
          <a:bodyPr/>
          <a:lstStyle/>
          <a:p>
            <a:pPr algn="ctr"/>
            <a:r>
              <a:rPr lang="hu-HU" sz="3600" b="1" dirty="0" smtClean="0">
                <a:solidFill>
                  <a:schemeClr val="tx1"/>
                </a:solidFill>
              </a:rPr>
              <a:t>A Tagszakszervezet kötelezettségei </a:t>
            </a:r>
            <a:r>
              <a:rPr lang="hu-HU" sz="3600" dirty="0" smtClean="0">
                <a:solidFill>
                  <a:schemeClr val="tx1"/>
                </a:solidFill>
              </a:rPr>
              <a:t/>
            </a:r>
            <a:br>
              <a:rPr lang="hu-HU" sz="3600" dirty="0" smtClean="0">
                <a:solidFill>
                  <a:schemeClr val="tx1"/>
                </a:solidFill>
              </a:rPr>
            </a:br>
            <a:r>
              <a:rPr lang="hu-HU" sz="2000" b="1" dirty="0">
                <a:solidFill>
                  <a:schemeClr val="tx1"/>
                </a:solidFill>
              </a:rPr>
              <a:t>EVDSZ Alapszabály </a:t>
            </a:r>
            <a:r>
              <a:rPr lang="hu-HU" sz="2000" b="1" dirty="0" smtClean="0">
                <a:solidFill>
                  <a:schemeClr val="tx1"/>
                </a:solidFill>
              </a:rPr>
              <a:t>IV. fejezet 4.2, SZMSZ A rész 2.  </a:t>
            </a:r>
            <a:endParaRPr lang="hu-HU" sz="2000" b="1" dirty="0">
              <a:solidFill>
                <a:schemeClr val="tx1"/>
              </a:solidFill>
            </a:endParaRPr>
          </a:p>
        </p:txBody>
      </p:sp>
      <p:sp>
        <p:nvSpPr>
          <p:cNvPr id="3" name="Tartalom helye 2"/>
          <p:cNvSpPr>
            <a:spLocks noGrp="1"/>
          </p:cNvSpPr>
          <p:nvPr>
            <p:ph idx="1"/>
          </p:nvPr>
        </p:nvSpPr>
        <p:spPr>
          <a:xfrm>
            <a:off x="447590" y="1948219"/>
            <a:ext cx="8229600" cy="4389437"/>
          </a:xfrm>
        </p:spPr>
        <p:txBody>
          <a:bodyPr/>
          <a:lstStyle/>
          <a:p>
            <a:r>
              <a:rPr lang="hu-HU" sz="1800" dirty="0" smtClean="0"/>
              <a:t>Részt vállaljon a szövetség munkájában.</a:t>
            </a:r>
          </a:p>
          <a:p>
            <a:r>
              <a:rPr lang="hu-HU" sz="1800" dirty="0" smtClean="0"/>
              <a:t>Szolidaritást tanúsítson más szakszervezetek – különösen a szövetséghez tartozók – iránt.</a:t>
            </a:r>
          </a:p>
          <a:p>
            <a:r>
              <a:rPr lang="hu-HU" sz="1800" dirty="0" smtClean="0"/>
              <a:t>Köteles végrehajtani az SZV – és természetesen a Taggyűlés – határozatait.</a:t>
            </a:r>
          </a:p>
          <a:p>
            <a:r>
              <a:rPr lang="hu-HU" sz="1800" dirty="0" smtClean="0"/>
              <a:t>A szövetség céljainak megvalósulását nem veszélyeztetheti.</a:t>
            </a:r>
          </a:p>
          <a:p>
            <a:r>
              <a:rPr lang="hu-HU" sz="1800" dirty="0" smtClean="0"/>
              <a:t>Köteles a Felügyelő Bizottság által kért információkat és dokumentumokat a rendelkezésére bocsájtani, vele együttműködni.</a:t>
            </a:r>
          </a:p>
          <a:p>
            <a:r>
              <a:rPr lang="hu-HU" sz="1800" dirty="0" smtClean="0"/>
              <a:t>Köteles jogait rendeltetésszerűen gyakorolni.</a:t>
            </a:r>
          </a:p>
          <a:p>
            <a:r>
              <a:rPr lang="hu-HU" sz="1800" dirty="0" smtClean="0"/>
              <a:t>Köteles kötelezettségeit hiánytalanul teljesíteni.</a:t>
            </a:r>
          </a:p>
          <a:p>
            <a:r>
              <a:rPr lang="hu-HU" sz="1800" dirty="0" smtClean="0"/>
              <a:t>Köteles az Alapszabályban meghatározott mértékű tagdíjjal a szövetség működéséhez – havonta (SZMSZ) - hozzájárulni.</a:t>
            </a:r>
          </a:p>
          <a:p>
            <a:r>
              <a:rPr lang="hu-HU" sz="1800" dirty="0" smtClean="0"/>
              <a:t>A tárgyévet megelőző év december 31-re vonatkozó taglétszámáról a szövetséget írásban tájékoztatni, valamint a Taggyűlés összehívásáról szóló SZV határozattól számított két héten belül az aktuális taglétszámát megadni.</a:t>
            </a:r>
          </a:p>
          <a:p>
            <a:pPr marL="0" indent="0">
              <a:buNone/>
            </a:pPr>
            <a:endParaRPr lang="hu-HU" sz="1800" dirty="0" smtClean="0"/>
          </a:p>
          <a:p>
            <a:endParaRPr lang="hu-HU" sz="1800" dirty="0" smtClean="0"/>
          </a:p>
          <a:p>
            <a:endParaRPr lang="hu-HU" sz="1800" dirty="0" smtClean="0"/>
          </a:p>
          <a:p>
            <a:endParaRPr lang="hu-HU" sz="1800" dirty="0"/>
          </a:p>
        </p:txBody>
      </p:sp>
      <p:sp>
        <p:nvSpPr>
          <p:cNvPr id="4" name="Dia számának helye 3"/>
          <p:cNvSpPr>
            <a:spLocks noGrp="1"/>
          </p:cNvSpPr>
          <p:nvPr>
            <p:ph type="sldNum" sz="quarter" idx="12"/>
          </p:nvPr>
        </p:nvSpPr>
        <p:spPr/>
        <p:txBody>
          <a:bodyPr/>
          <a:lstStyle/>
          <a:p>
            <a:fld id="{6899203B-3EAD-4A75-8426-4EEC9BDD052C}" type="slidenum">
              <a:rPr lang="hu-HU" smtClean="0"/>
              <a:pPr/>
              <a:t>8</a:t>
            </a:fld>
            <a:endParaRPr lang="hu-HU"/>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3124" y="302816"/>
            <a:ext cx="1085352"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700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561567"/>
            <a:ext cx="7697151" cy="1143000"/>
          </a:xfrm>
        </p:spPr>
        <p:txBody>
          <a:bodyPr/>
          <a:lstStyle/>
          <a:p>
            <a:pPr algn="ctr"/>
            <a:r>
              <a:rPr lang="hu-HU" sz="3200" b="1" dirty="0" smtClean="0">
                <a:solidFill>
                  <a:schemeClr val="tx1"/>
                </a:solidFill>
              </a:rPr>
              <a:t>A kötelezettségszegés jogkövetkezményei </a:t>
            </a:r>
            <a:r>
              <a:rPr lang="hu-HU" sz="3600" dirty="0" smtClean="0">
                <a:solidFill>
                  <a:schemeClr val="tx1"/>
                </a:solidFill>
              </a:rPr>
              <a:t/>
            </a:r>
            <a:br>
              <a:rPr lang="hu-HU" sz="3600" dirty="0" smtClean="0">
                <a:solidFill>
                  <a:schemeClr val="tx1"/>
                </a:solidFill>
              </a:rPr>
            </a:br>
            <a:r>
              <a:rPr lang="hu-HU" sz="2000" b="1" dirty="0" smtClean="0">
                <a:solidFill>
                  <a:schemeClr val="tx1"/>
                </a:solidFill>
              </a:rPr>
              <a:t>SZMSZ A rész 2. EVDSZ Alapszabály IV. fejezet 3.  </a:t>
            </a:r>
            <a:endParaRPr lang="hu-HU" sz="2000" b="1" dirty="0">
              <a:solidFill>
                <a:schemeClr val="tx1"/>
              </a:solidFill>
            </a:endParaRPr>
          </a:p>
        </p:txBody>
      </p:sp>
      <p:sp>
        <p:nvSpPr>
          <p:cNvPr id="3" name="Tartalom helye 2"/>
          <p:cNvSpPr>
            <a:spLocks noGrp="1"/>
          </p:cNvSpPr>
          <p:nvPr>
            <p:ph idx="1"/>
          </p:nvPr>
        </p:nvSpPr>
        <p:spPr/>
        <p:txBody>
          <a:bodyPr/>
          <a:lstStyle/>
          <a:p>
            <a:r>
              <a:rPr lang="hu-HU" sz="1800" dirty="0" smtClean="0"/>
              <a:t>Amennyiben a Szövetségi Vezetőség megállapítja, hogy valamely tagszakszervezet</a:t>
            </a:r>
          </a:p>
          <a:p>
            <a:pPr lvl="1">
              <a:buClr>
                <a:schemeClr val="bg1"/>
              </a:buClr>
              <a:buFontTx/>
              <a:buChar char="-"/>
            </a:pPr>
            <a:r>
              <a:rPr lang="hu-HU" sz="1800" dirty="0" smtClean="0"/>
              <a:t>a tagdíjat nem fizeti meg az alapszabályban meghatározott mértékben és az SZMSZ-      </a:t>
            </a:r>
            <a:r>
              <a:rPr lang="hu-HU" sz="1800" dirty="0" err="1" smtClean="0"/>
              <a:t>ben</a:t>
            </a:r>
            <a:r>
              <a:rPr lang="hu-HU" sz="1800" dirty="0" smtClean="0"/>
              <a:t> meghatározott módon,</a:t>
            </a:r>
          </a:p>
          <a:p>
            <a:pPr lvl="1">
              <a:buClr>
                <a:schemeClr val="bg1"/>
              </a:buClr>
              <a:buFontTx/>
              <a:buChar char="-"/>
            </a:pPr>
            <a:r>
              <a:rPr lang="hu-HU" sz="1800" dirty="0"/>
              <a:t>a</a:t>
            </a:r>
            <a:r>
              <a:rPr lang="hu-HU" sz="1800" dirty="0" smtClean="0"/>
              <a:t>z FB által kért dokumentumokat és információkat ismételt írásbeli kérésre sem bocsájtja rendelkezésre,</a:t>
            </a:r>
          </a:p>
          <a:p>
            <a:pPr lvl="1">
              <a:buClr>
                <a:schemeClr val="bg1"/>
              </a:buClr>
              <a:buFontTx/>
              <a:buChar char="-"/>
            </a:pPr>
            <a:r>
              <a:rPr lang="hu-HU" sz="1800" dirty="0"/>
              <a:t>a</a:t>
            </a:r>
            <a:r>
              <a:rPr lang="hu-HU" sz="1800" dirty="0" smtClean="0"/>
              <a:t> tagdíj megfizetésével kapcsolatos vizsgálat során, a megállapított hiányt az EVDSZ elnök írásbeli felszólítására sem fizeti meg,</a:t>
            </a:r>
          </a:p>
          <a:p>
            <a:r>
              <a:rPr lang="hu-HU" sz="1800" dirty="0" smtClean="0"/>
              <a:t>a tagszakszervezetet azonnali hatállyal kizárja a szolgáltatásokból és szavazati </a:t>
            </a:r>
            <a:r>
              <a:rPr lang="hu-HU" sz="1800" dirty="0" smtClean="0"/>
              <a:t>jogát </a:t>
            </a:r>
            <a:r>
              <a:rPr lang="hu-HU" sz="1800" dirty="0" smtClean="0"/>
              <a:t>ideiglenesen felfüggeszti.</a:t>
            </a:r>
          </a:p>
          <a:p>
            <a:r>
              <a:rPr lang="hu-HU" sz="1800" b="1" dirty="0" smtClean="0"/>
              <a:t>Kizárható</a:t>
            </a:r>
            <a:r>
              <a:rPr lang="hu-HU" sz="1800" dirty="0" smtClean="0"/>
              <a:t> az tagszakszervezet, amely az Alapszabállyal, a Taggyűlés és a Szövetségi Vezetőség döntéseivel ellentétes magatartást tanúsít és azt a következményekre történő írásbeli figyelmeztetés ellenére sem szünteti meg. Fellebbezés esetén – a Taggyűlés döntéséig – a tagszakszervezet jogai és kötelezettségei szünetelnek.</a:t>
            </a:r>
          </a:p>
          <a:p>
            <a:pPr marL="0" indent="0">
              <a:buNone/>
            </a:pPr>
            <a:endParaRPr lang="hu-HU" sz="1800" dirty="0" smtClean="0"/>
          </a:p>
          <a:p>
            <a:endParaRPr lang="hu-HU" sz="1800" dirty="0" smtClean="0"/>
          </a:p>
          <a:p>
            <a:endParaRPr lang="hu-HU" sz="1800" dirty="0" smtClean="0"/>
          </a:p>
          <a:p>
            <a:endParaRPr lang="hu-HU" sz="1800" dirty="0"/>
          </a:p>
        </p:txBody>
      </p:sp>
      <p:sp>
        <p:nvSpPr>
          <p:cNvPr id="4" name="Dia számának helye 3"/>
          <p:cNvSpPr>
            <a:spLocks noGrp="1"/>
          </p:cNvSpPr>
          <p:nvPr>
            <p:ph type="sldNum" sz="quarter" idx="12"/>
          </p:nvPr>
        </p:nvSpPr>
        <p:spPr/>
        <p:txBody>
          <a:bodyPr/>
          <a:lstStyle/>
          <a:p>
            <a:fld id="{6899203B-3EAD-4A75-8426-4EEC9BDD052C}" type="slidenum">
              <a:rPr lang="hu-HU" smtClean="0"/>
              <a:pPr/>
              <a:t>9</a:t>
            </a:fld>
            <a:endParaRPr lang="hu-HU"/>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3124" y="302816"/>
            <a:ext cx="1085352"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6136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Egyéni 4. séma">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54A838"/>
      </a:accent5>
      <a:accent6>
        <a:srgbClr val="A5C249"/>
      </a:accent6>
      <a:hlink>
        <a:srgbClr val="E2D7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2998</TotalTime>
  <Words>1329</Words>
  <Application>Microsoft Office PowerPoint</Application>
  <PresentationFormat>Diavetítés a képernyőre (4:3 oldalarány)</PresentationFormat>
  <Paragraphs>149</Paragraphs>
  <Slides>12</Slides>
  <Notes>1</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12</vt:i4>
      </vt:variant>
    </vt:vector>
  </HeadingPairs>
  <TitlesOfParts>
    <vt:vector size="18" baseType="lpstr">
      <vt:lpstr>Arial</vt:lpstr>
      <vt:lpstr>Calibri</vt:lpstr>
      <vt:lpstr>Constantia</vt:lpstr>
      <vt:lpstr>Verdana</vt:lpstr>
      <vt:lpstr>Wingdings 2</vt:lpstr>
      <vt:lpstr>Áramlás</vt:lpstr>
      <vt:lpstr>PowerPoint bemutató</vt:lpstr>
      <vt:lpstr>Alapelvek, alapértékek EVDSZ Alapszabály II. fejezet, az EVDSZ Programja III/1/b</vt:lpstr>
      <vt:lpstr>Alapelvek, alapértékek EVDSZ Alapszabály II. fejezet, az EVDSZ Programja III/1/b</vt:lpstr>
      <vt:lpstr>Az EVDSZ alapvető célja és feladata EVDSZ Alapszabály III. fejezet, az EVDSZ alapvető programpontjai 1-3 </vt:lpstr>
      <vt:lpstr>Az EVDSZ alapvető céljainak eléréséhez szükséges további célok és feladatok Az EVDSZ alapvető programpontjai 4-23, </vt:lpstr>
      <vt:lpstr>Az EVDSZ alapvető céljainak eléréséhez szükséges további célok és feladatok Az EVDSZ alapvető programpontjai 4-23</vt:lpstr>
      <vt:lpstr>A Tagszakszervezet jogai  EVDSZ Alapszabály IV. fejezet 4.1 </vt:lpstr>
      <vt:lpstr>A Tagszakszervezet kötelezettségei  EVDSZ Alapszabály IV. fejezet 4.2, SZMSZ A rész 2.  </vt:lpstr>
      <vt:lpstr>A kötelezettségszegés jogkövetkezményei  SZMSZ A rész 2. EVDSZ Alapszabály IV. fejezet 3.  </vt:lpstr>
      <vt:lpstr>PowerPoint bemutató</vt:lpstr>
      <vt:lpstr>Megvitatandó kérdések   </vt:lpstr>
      <vt:lpstr>  </vt:lpstr>
    </vt:vector>
  </TitlesOfParts>
  <Company>MVM Cégcsoport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Kibővített Szövetségi Vezetőségi ülés VER.DI-EVDSZ Találkozó</dc:title>
  <dc:creator>EVDSZ</dc:creator>
  <cp:lastModifiedBy>Tóth Andrea</cp:lastModifiedBy>
  <cp:revision>346</cp:revision>
  <cp:lastPrinted>2017-06-13T17:07:27Z</cp:lastPrinted>
  <dcterms:created xsi:type="dcterms:W3CDTF">2010-05-28T07:46:17Z</dcterms:created>
  <dcterms:modified xsi:type="dcterms:W3CDTF">2017-06-13T17:30:41Z</dcterms:modified>
</cp:coreProperties>
</file>