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1085" r:id="rId2"/>
    <p:sldId id="1183" r:id="rId3"/>
    <p:sldId id="1184" r:id="rId4"/>
    <p:sldId id="1185" r:id="rId5"/>
    <p:sldId id="1186" r:id="rId6"/>
    <p:sldId id="1187" r:id="rId7"/>
    <p:sldId id="1188" r:id="rId8"/>
    <p:sldId id="1189" r:id="rId9"/>
    <p:sldId id="1190" r:id="rId10"/>
    <p:sldId id="1157" r:id="rId11"/>
    <p:sldId id="1181" r:id="rId12"/>
    <p:sldId id="1173" r:id="rId13"/>
  </p:sldIdLst>
  <p:sldSz cx="9906000" cy="6858000" type="A4"/>
  <p:notesSz cx="6797675" cy="9926638"/>
  <p:custDataLst>
    <p:tags r:id="rId16"/>
  </p:custDataLst>
  <p:defaultTextStyle>
    <a:defPPr>
      <a:defRPr lang="en-US"/>
    </a:defPPr>
    <a:lvl1pPr marL="0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2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3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4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5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6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8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9" algn="l" defTabSz="9143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79DCFF"/>
    <a:srgbClr val="CDF2FF"/>
    <a:srgbClr val="2DC8FF"/>
    <a:srgbClr val="3A2900"/>
    <a:srgbClr val="765400"/>
    <a:srgbClr val="7A5700"/>
    <a:srgbClr val="362700"/>
    <a:srgbClr val="FFFFFF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9D073F8-1565-44D7-B386-08B59EADF2EE}">
  <a:tblStyle styleId="{69D073F8-1565-44D7-B386-08B59EADF2EE}" styleName="PwC Table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i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2" autoAdjust="0"/>
    <p:restoredTop sz="98115" autoAdjust="0"/>
  </p:normalViewPr>
  <p:slideViewPr>
    <p:cSldViewPr snapToGrid="0">
      <p:cViewPr>
        <p:scale>
          <a:sx n="98" d="100"/>
          <a:sy n="98" d="100"/>
        </p:scale>
        <p:origin x="-624" y="72"/>
      </p:cViewPr>
      <p:guideLst>
        <p:guide orient="horz" pos="144"/>
        <p:guide orient="horz" pos="2318"/>
        <p:guide orient="horz" pos="4081"/>
        <p:guide orient="horz" pos="3708"/>
        <p:guide orient="horz" pos="3984"/>
        <p:guide orient="horz" pos="1593"/>
        <p:guide orient="horz" pos="1026"/>
        <p:guide orient="horz" pos="2159"/>
        <p:guide orient="horz" pos="2550"/>
        <p:guide orient="horz" pos="576"/>
        <p:guide orient="horz" pos="3170"/>
        <p:guide pos="3068"/>
        <p:guide pos="364"/>
        <p:guide pos="5876"/>
        <p:guide pos="3172"/>
        <p:guide pos="2132"/>
        <p:guide pos="2243"/>
        <p:guide pos="4108"/>
        <p:guide pos="857"/>
        <p:guide pos="5150"/>
        <p:guide pos="4940"/>
        <p:guide pos="4004"/>
        <p:guide pos="13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3324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endParaRPr lang="hu-H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fld id="{35F05CFF-548C-4E04-B325-CF1209D66BDC}" type="datetimeFigureOut">
              <a:rPr lang="hu-HU" smtClean="0">
                <a:latin typeface="Arial" pitchFamily="34" charset="0"/>
                <a:cs typeface="Arial" pitchFamily="34" charset="0"/>
              </a:rPr>
              <a:pPr/>
              <a:t>2013.01.17.</a:t>
            </a:fld>
            <a:endParaRPr lang="hu-HU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endParaRPr lang="hu-HU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fld id="{4EE90EF7-3E10-491C-87C2-59674BB3AAF6}" type="slidenum">
              <a:rPr lang="hu-HU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hu-H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833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5EFB8DA3-BCA9-4B7D-B50D-14F47506B614}" type="datetimeFigureOut">
              <a:rPr lang="hu-HU" smtClean="0"/>
              <a:pPr/>
              <a:t>2013.01.17.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275" tIns="45638" rIns="91275" bIns="45638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F07B8F03-BC93-4120-96CA-A36DF640BE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8470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171" algn="l" defTabSz="91434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342" algn="l" defTabSz="91434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513" algn="l" defTabSz="91434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684" algn="l" defTabSz="914342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5855" algn="l" defTabSz="9143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6" algn="l" defTabSz="9143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98" algn="l" defTabSz="9143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69" algn="l" defTabSz="9143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PI elvárása az,</a:t>
            </a:r>
            <a:r>
              <a:rPr lang="hu-HU" baseline="0" dirty="0" smtClean="0"/>
              <a:t> hogy </a:t>
            </a:r>
            <a:r>
              <a:rPr lang="hu-HU" dirty="0" smtClean="0"/>
              <a:t>MS Project</a:t>
            </a:r>
          </a:p>
          <a:p>
            <a:r>
              <a:rPr lang="hu-HU" dirty="0" smtClean="0"/>
              <a:t>Kinek nincs MS Project – Mi összeszedjük</a:t>
            </a:r>
            <a:r>
              <a:rPr lang="hu-HU" baseline="0" dirty="0" smtClean="0"/>
              <a:t> az igényeket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PI elvárása az,</a:t>
            </a:r>
            <a:r>
              <a:rPr lang="hu-HU" baseline="0" dirty="0" smtClean="0"/>
              <a:t> hogy </a:t>
            </a:r>
            <a:r>
              <a:rPr lang="hu-HU" dirty="0" smtClean="0"/>
              <a:t>MS Project</a:t>
            </a:r>
          </a:p>
          <a:p>
            <a:r>
              <a:rPr lang="hu-HU" dirty="0" smtClean="0"/>
              <a:t>Kinek nincs MS Project – Mi összeszedjük</a:t>
            </a:r>
            <a:r>
              <a:rPr lang="hu-HU" baseline="0" dirty="0" smtClean="0"/>
              <a:t> az igényeket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hu-HU" smtClean="0"/>
              <a:pPr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PI elvárása az,</a:t>
            </a:r>
            <a:r>
              <a:rPr lang="hu-HU" baseline="0" dirty="0" smtClean="0"/>
              <a:t> hogy </a:t>
            </a:r>
            <a:r>
              <a:rPr lang="hu-HU" dirty="0" smtClean="0"/>
              <a:t>MS Project</a:t>
            </a:r>
          </a:p>
          <a:p>
            <a:r>
              <a:rPr lang="hu-HU" dirty="0" smtClean="0"/>
              <a:t>Kinek nincs MS Project – Mi összeszedjük</a:t>
            </a:r>
            <a:r>
              <a:rPr lang="hu-HU" baseline="0" dirty="0" smtClean="0"/>
              <a:t> az igényeket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PI elvárása az,</a:t>
            </a:r>
            <a:r>
              <a:rPr lang="hu-HU" baseline="0" dirty="0" smtClean="0"/>
              <a:t> hogy </a:t>
            </a:r>
            <a:r>
              <a:rPr lang="hu-HU" dirty="0" smtClean="0"/>
              <a:t>MS Project</a:t>
            </a:r>
          </a:p>
          <a:p>
            <a:r>
              <a:rPr lang="hu-HU" dirty="0" smtClean="0"/>
              <a:t>Kinek nincs MS Project – Mi összeszedjük</a:t>
            </a:r>
            <a:r>
              <a:rPr lang="hu-HU" baseline="0" dirty="0" smtClean="0"/>
              <a:t> az igényeket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PI elvárása az,</a:t>
            </a:r>
            <a:r>
              <a:rPr lang="hu-HU" baseline="0" dirty="0" smtClean="0"/>
              <a:t> hogy </a:t>
            </a:r>
            <a:r>
              <a:rPr lang="hu-HU" dirty="0" smtClean="0"/>
              <a:t>MS Project</a:t>
            </a:r>
          </a:p>
          <a:p>
            <a:r>
              <a:rPr lang="hu-HU" dirty="0" smtClean="0"/>
              <a:t>Kinek nincs MS Project – Mi összeszedjük</a:t>
            </a:r>
            <a:r>
              <a:rPr lang="hu-HU" baseline="0" dirty="0" smtClean="0"/>
              <a:t> az igényeket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PI elvárása az,</a:t>
            </a:r>
            <a:r>
              <a:rPr lang="hu-HU" baseline="0" dirty="0" smtClean="0"/>
              <a:t> hogy </a:t>
            </a:r>
            <a:r>
              <a:rPr lang="hu-HU" dirty="0" smtClean="0"/>
              <a:t>MS Project</a:t>
            </a:r>
          </a:p>
          <a:p>
            <a:r>
              <a:rPr lang="hu-HU" dirty="0" smtClean="0"/>
              <a:t>Kinek nincs MS Project – Mi összeszedjük</a:t>
            </a:r>
            <a:r>
              <a:rPr lang="hu-HU" baseline="0" dirty="0" smtClean="0"/>
              <a:t> az igényeket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7" descr="MVM_PPT_alap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58" y="0"/>
            <a:ext cx="98922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 userDrawn="1"/>
        </p:nvSpPr>
        <p:spPr>
          <a:xfrm>
            <a:off x="1733550" y="1524001"/>
            <a:ext cx="6521450" cy="2133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03">
              <a:spcAft>
                <a:spcPts val="900"/>
              </a:spcAft>
            </a:pPr>
            <a:endParaRPr lang="hu-HU" sz="2000" dirty="0" err="1" smtClean="0">
              <a:latin typeface="Georgia" pitchFamily="18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247650" y="5562600"/>
            <a:ext cx="6108700" cy="838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03">
              <a:spcAft>
                <a:spcPts val="900"/>
              </a:spcAft>
            </a:pPr>
            <a:r>
              <a:rPr kumimoji="0" lang="hu-H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MVM </a:t>
            </a:r>
            <a:r>
              <a:rPr kumimoji="0" lang="hu-HU" sz="20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Zrt</a:t>
            </a:r>
            <a:r>
              <a:rPr kumimoji="0" lang="hu-H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5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5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hu-HU" sz="5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hu-HU" sz="5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hu-HU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MVM Transzformációs Programmenedzsment (TRAFÓ)</a:t>
            </a:r>
            <a:endParaRPr lang="hu-HU" sz="1600" dirty="0" err="1" smtClean="0">
              <a:latin typeface="Georgia" pitchFamily="18" charset="0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1" hasCustomPrompt="1"/>
          </p:nvPr>
        </p:nvSpPr>
        <p:spPr>
          <a:xfrm>
            <a:off x="990600" y="2743200"/>
            <a:ext cx="7842250" cy="990600"/>
          </a:xfrm>
          <a:ln>
            <a:noFill/>
          </a:ln>
        </p:spPr>
        <p:txBody>
          <a:bodyPr/>
          <a:lstStyle>
            <a:lvl1pPr>
              <a:def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edit </a:t>
            </a:r>
            <a:r>
              <a:rPr lang="hu-HU" dirty="0" err="1" smtClean="0"/>
              <a:t>title</a:t>
            </a:r>
            <a:r>
              <a:rPr lang="hu-HU" dirty="0" smtClean="0"/>
              <a:t> (</a:t>
            </a:r>
            <a:r>
              <a:rPr lang="hu-HU" dirty="0" err="1" smtClean="0"/>
              <a:t>Arial</a:t>
            </a:r>
            <a:r>
              <a:rPr lang="hu-HU" dirty="0" smtClean="0"/>
              <a:t>, font </a:t>
            </a:r>
            <a:r>
              <a:rPr lang="hu-HU" dirty="0" err="1" smtClean="0"/>
              <a:t>size</a:t>
            </a:r>
            <a:r>
              <a:rPr lang="hu-HU" dirty="0" smtClean="0"/>
              <a:t>: 28, </a:t>
            </a:r>
            <a:r>
              <a:rPr lang="hu-HU" dirty="0" err="1" smtClean="0"/>
              <a:t>bold</a:t>
            </a:r>
            <a:r>
              <a:rPr lang="hu-HU" dirty="0" smtClean="0"/>
              <a:t>, </a:t>
            </a:r>
            <a:r>
              <a:rPr lang="hu-HU" dirty="0" err="1" smtClean="0"/>
              <a:t>italic</a:t>
            </a:r>
            <a:r>
              <a:rPr lang="hu-HU" dirty="0" smtClean="0"/>
              <a:t>)</a:t>
            </a: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2" hasCustomPrompt="1"/>
          </p:nvPr>
        </p:nvSpPr>
        <p:spPr>
          <a:xfrm>
            <a:off x="7264400" y="5791200"/>
            <a:ext cx="2476500" cy="533400"/>
          </a:xfrm>
        </p:spPr>
        <p:txBody>
          <a:bodyPr anchor="b"/>
          <a:lstStyle>
            <a:lvl1pPr>
              <a:defRPr b="1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</a:t>
            </a:r>
            <a:r>
              <a:rPr lang="hu-HU" dirty="0" err="1" smtClean="0"/>
              <a:t>Date</a:t>
            </a:r>
            <a:r>
              <a:rPr lang="hu-HU" dirty="0" smtClean="0"/>
              <a:t>, </a:t>
            </a:r>
            <a:r>
              <a:rPr lang="hu-HU" dirty="0" err="1" smtClean="0"/>
              <a:t>format</a:t>
            </a:r>
            <a:r>
              <a:rPr lang="hu-HU" dirty="0" smtClean="0"/>
              <a:t>: 2012. január 05. 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  <a:prstGeom prst="rect">
            <a:avLst/>
          </a:prstGeom>
        </p:spPr>
        <p:txBody>
          <a:bodyPr lIns="91434" tIns="45718" rIns="91434" bIns="45718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9EBD5762-3BDC-484D-9503-7EA6D5A9A8CE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320800" y="0"/>
            <a:ext cx="8007350" cy="838200"/>
          </a:xfrm>
        </p:spPr>
        <p:txBody>
          <a:bodyPr/>
          <a:lstStyle>
            <a:lvl1pPr>
              <a:defRPr/>
            </a:lvl1pPr>
          </a:lstStyle>
          <a:p>
            <a:r>
              <a:rPr lang="hu-HU" noProof="0" dirty="0" err="1" smtClean="0"/>
              <a:t>Arial</a:t>
            </a:r>
            <a:r>
              <a:rPr lang="hu-HU" noProof="0" dirty="0" smtClean="0"/>
              <a:t>, font </a:t>
            </a:r>
            <a:r>
              <a:rPr lang="hu-HU" noProof="0" dirty="0" err="1" smtClean="0"/>
              <a:t>size</a:t>
            </a:r>
            <a:r>
              <a:rPr lang="hu-HU" noProof="0" dirty="0" smtClean="0"/>
              <a:t>: 18, </a:t>
            </a:r>
            <a:r>
              <a:rPr lang="hu-HU" noProof="0" dirty="0" err="1" smtClean="0"/>
              <a:t>bold</a:t>
            </a:r>
            <a:r>
              <a:rPr lang="hu-HU" noProof="0" dirty="0" smtClean="0"/>
              <a:t>, </a:t>
            </a:r>
            <a:r>
              <a:rPr lang="hu-HU" noProof="0" dirty="0" err="1" smtClean="0"/>
              <a:t>italic</a:t>
            </a:r>
            <a:endParaRPr lang="hu-HU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0800" y="0"/>
            <a:ext cx="8007350" cy="838200"/>
          </a:xfrm>
        </p:spPr>
        <p:txBody>
          <a:bodyPr/>
          <a:lstStyle>
            <a:lvl1pPr>
              <a:defRPr/>
            </a:lvl1pPr>
          </a:lstStyle>
          <a:p>
            <a:r>
              <a:rPr lang="hu-HU" noProof="0" dirty="0" err="1" smtClean="0"/>
              <a:t>Arial</a:t>
            </a:r>
            <a:r>
              <a:rPr lang="hu-HU" noProof="0" dirty="0" smtClean="0"/>
              <a:t>, font </a:t>
            </a:r>
            <a:r>
              <a:rPr lang="hu-HU" noProof="0" dirty="0" err="1" smtClean="0"/>
              <a:t>size</a:t>
            </a:r>
            <a:r>
              <a:rPr lang="hu-HU" noProof="0" dirty="0" smtClean="0"/>
              <a:t>: 18, </a:t>
            </a:r>
            <a:r>
              <a:rPr lang="hu-HU" noProof="0" dirty="0" err="1" smtClean="0"/>
              <a:t>bold</a:t>
            </a:r>
            <a:r>
              <a:rPr lang="hu-HU" noProof="0" dirty="0" smtClean="0"/>
              <a:t>, </a:t>
            </a:r>
            <a:r>
              <a:rPr lang="hu-HU" noProof="0" dirty="0" err="1" smtClean="0"/>
              <a:t>italic</a:t>
            </a:r>
            <a:endParaRPr lang="hu-HU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77851" y="1752600"/>
            <a:ext cx="8750300" cy="4419600"/>
          </a:xfrm>
        </p:spPr>
        <p:txBody>
          <a:bodyPr/>
          <a:lstStyle>
            <a:lvl1pPr>
              <a:buClr>
                <a:schemeClr val="tx2"/>
              </a:buClr>
              <a:defRPr baseline="0"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hu-HU" noProof="0" dirty="0" err="1" smtClean="0"/>
              <a:t>Click</a:t>
            </a:r>
            <a:r>
              <a:rPr lang="hu-HU" noProof="0" dirty="0" smtClean="0"/>
              <a:t> </a:t>
            </a:r>
            <a:r>
              <a:rPr lang="hu-HU" noProof="0" dirty="0" err="1" smtClean="0"/>
              <a:t>to</a:t>
            </a:r>
            <a:r>
              <a:rPr lang="hu-HU" noProof="0" dirty="0" smtClean="0"/>
              <a:t> </a:t>
            </a:r>
            <a:r>
              <a:rPr lang="hu-HU" noProof="0" dirty="0" err="1" smtClean="0"/>
              <a:t>edit</a:t>
            </a:r>
            <a:r>
              <a:rPr lang="hu-HU" noProof="0" dirty="0" smtClean="0"/>
              <a:t> Master text </a:t>
            </a:r>
            <a:r>
              <a:rPr lang="hu-HU" noProof="0" dirty="0" err="1" smtClean="0"/>
              <a:t>styles</a:t>
            </a:r>
            <a:endParaRPr lang="hu-HU" noProof="0" dirty="0" smtClean="0"/>
          </a:p>
          <a:p>
            <a:pPr lvl="1"/>
            <a:r>
              <a:rPr lang="hu-HU" noProof="0" dirty="0" err="1" smtClean="0"/>
              <a:t>Second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2"/>
            <a:r>
              <a:rPr lang="hu-HU" noProof="0" dirty="0" err="1" smtClean="0"/>
              <a:t>Third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3"/>
            <a:r>
              <a:rPr lang="hu-HU" noProof="0" dirty="0" err="1" smtClean="0"/>
              <a:t>Fourth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4"/>
            <a:r>
              <a:rPr lang="hu-HU" noProof="0" dirty="0" err="1" smtClean="0"/>
              <a:t>Fifth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  <a:prstGeom prst="rect">
            <a:avLst/>
          </a:prstGeom>
        </p:spPr>
        <p:txBody>
          <a:bodyPr lIns="91434" tIns="45718" rIns="91434" bIns="45718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9EBD5762-3BDC-484D-9503-7EA6D5A9A8C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577851" y="1752605"/>
            <a:ext cx="4292600" cy="4419599"/>
          </a:xfrm>
        </p:spPr>
        <p:txBody>
          <a:bodyPr/>
          <a:lstStyle/>
          <a:p>
            <a:pPr lvl="0"/>
            <a:r>
              <a:rPr lang="hu-HU" noProof="0" dirty="0" err="1" smtClean="0"/>
              <a:t>Click</a:t>
            </a:r>
            <a:r>
              <a:rPr lang="hu-HU" noProof="0" dirty="0" smtClean="0"/>
              <a:t> </a:t>
            </a:r>
            <a:r>
              <a:rPr lang="hu-HU" noProof="0" dirty="0" err="1" smtClean="0"/>
              <a:t>to</a:t>
            </a:r>
            <a:r>
              <a:rPr lang="hu-HU" noProof="0" dirty="0" smtClean="0"/>
              <a:t> </a:t>
            </a:r>
            <a:r>
              <a:rPr lang="hu-HU" noProof="0" dirty="0" err="1" smtClean="0"/>
              <a:t>edit</a:t>
            </a:r>
            <a:r>
              <a:rPr lang="hu-HU" noProof="0" dirty="0" smtClean="0"/>
              <a:t> Master text </a:t>
            </a:r>
            <a:r>
              <a:rPr lang="hu-HU" noProof="0" dirty="0" err="1" smtClean="0"/>
              <a:t>styles</a:t>
            </a:r>
            <a:endParaRPr lang="hu-HU" noProof="0" dirty="0" smtClean="0"/>
          </a:p>
          <a:p>
            <a:pPr lvl="1"/>
            <a:r>
              <a:rPr lang="hu-HU" noProof="0" dirty="0" err="1" smtClean="0"/>
              <a:t>Second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2"/>
            <a:r>
              <a:rPr lang="hu-HU" noProof="0" dirty="0" err="1" smtClean="0"/>
              <a:t>Third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3"/>
            <a:r>
              <a:rPr lang="hu-HU" noProof="0" dirty="0" err="1" smtClean="0"/>
              <a:t>Fourth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4"/>
            <a:r>
              <a:rPr lang="hu-HU" noProof="0" dirty="0" err="1" smtClean="0"/>
              <a:t>Fifth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035553" y="1752600"/>
            <a:ext cx="4292599" cy="4419600"/>
          </a:xfrm>
        </p:spPr>
        <p:txBody>
          <a:bodyPr/>
          <a:lstStyle/>
          <a:p>
            <a:pPr lvl="0"/>
            <a:r>
              <a:rPr lang="hu-HU" noProof="0" smtClean="0"/>
              <a:t>Click to edit Master text styles</a:t>
            </a:r>
          </a:p>
          <a:p>
            <a:pPr lvl="1"/>
            <a:r>
              <a:rPr lang="hu-HU" noProof="0" smtClean="0"/>
              <a:t>Second level</a:t>
            </a:r>
          </a:p>
          <a:p>
            <a:pPr lvl="2"/>
            <a:r>
              <a:rPr lang="hu-HU" noProof="0" smtClean="0"/>
              <a:t>Third level</a:t>
            </a:r>
          </a:p>
          <a:p>
            <a:pPr lvl="3"/>
            <a:r>
              <a:rPr lang="hu-HU" noProof="0" smtClean="0"/>
              <a:t>Fourth level</a:t>
            </a:r>
          </a:p>
          <a:p>
            <a:pPr lvl="4"/>
            <a:r>
              <a:rPr lang="hu-HU" noProof="0" smtClean="0"/>
              <a:t>Fifth level</a:t>
            </a:r>
            <a:endParaRPr lang="hu-HU" noProof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1320800" y="0"/>
            <a:ext cx="8007350" cy="838200"/>
          </a:xfrm>
        </p:spPr>
        <p:txBody>
          <a:bodyPr/>
          <a:lstStyle>
            <a:lvl1pPr>
              <a:defRPr/>
            </a:lvl1pPr>
          </a:lstStyle>
          <a:p>
            <a:r>
              <a:rPr lang="hu-HU" noProof="0" dirty="0" err="1" smtClean="0"/>
              <a:t>Arial</a:t>
            </a:r>
            <a:r>
              <a:rPr lang="hu-HU" noProof="0" dirty="0" smtClean="0"/>
              <a:t>, font </a:t>
            </a:r>
            <a:r>
              <a:rPr lang="hu-HU" noProof="0" dirty="0" err="1" smtClean="0"/>
              <a:t>size</a:t>
            </a:r>
            <a:r>
              <a:rPr lang="hu-HU" noProof="0" dirty="0" smtClean="0"/>
              <a:t>: 18, </a:t>
            </a:r>
            <a:r>
              <a:rPr lang="hu-HU" noProof="0" dirty="0" err="1" smtClean="0"/>
              <a:t>bold</a:t>
            </a:r>
            <a:r>
              <a:rPr lang="hu-HU" noProof="0" dirty="0" smtClean="0"/>
              <a:t>, </a:t>
            </a:r>
            <a:r>
              <a:rPr lang="hu-HU" noProof="0" dirty="0" err="1" smtClean="0"/>
              <a:t>italic</a:t>
            </a:r>
            <a:endParaRPr lang="hu-HU" noProof="0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  <a:prstGeom prst="rect">
            <a:avLst/>
          </a:prstGeom>
        </p:spPr>
        <p:txBody>
          <a:bodyPr lIns="91434" tIns="45718" rIns="91434" bIns="45718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9EBD5762-3BDC-484D-9503-7EA6D5A9A8C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6"/>
          <p:cNvSpPr>
            <a:spLocks noGrp="1"/>
          </p:cNvSpPr>
          <p:nvPr>
            <p:ph sz="quarter" idx="13"/>
          </p:nvPr>
        </p:nvSpPr>
        <p:spPr>
          <a:xfrm>
            <a:off x="577851" y="1752605"/>
            <a:ext cx="2806700" cy="4419599"/>
          </a:xfrm>
        </p:spPr>
        <p:txBody>
          <a:bodyPr/>
          <a:lstStyle/>
          <a:p>
            <a:pPr lvl="0"/>
            <a:r>
              <a:rPr lang="hu-HU" noProof="0" smtClean="0"/>
              <a:t>Click to edit Master text styles</a:t>
            </a:r>
          </a:p>
          <a:p>
            <a:pPr lvl="1"/>
            <a:r>
              <a:rPr lang="hu-HU" noProof="0" smtClean="0"/>
              <a:t>Second level</a:t>
            </a:r>
          </a:p>
          <a:p>
            <a:pPr lvl="2"/>
            <a:r>
              <a:rPr lang="hu-HU" noProof="0" smtClean="0"/>
              <a:t>Third level</a:t>
            </a:r>
          </a:p>
          <a:p>
            <a:pPr lvl="3"/>
            <a:r>
              <a:rPr lang="hu-HU" noProof="0" smtClean="0"/>
              <a:t>Fourth level</a:t>
            </a:r>
          </a:p>
          <a:p>
            <a:pPr lvl="4"/>
            <a:r>
              <a:rPr lang="hu-HU" noProof="0" smtClean="0"/>
              <a:t>Fifth level</a:t>
            </a:r>
            <a:endParaRPr lang="hu-HU" noProof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3549653" y="1752605"/>
            <a:ext cx="2806699" cy="4419599"/>
          </a:xfrm>
        </p:spPr>
        <p:txBody>
          <a:bodyPr/>
          <a:lstStyle/>
          <a:p>
            <a:pPr lvl="0"/>
            <a:r>
              <a:rPr lang="hu-HU" noProof="0" smtClean="0"/>
              <a:t>Click to edit Master text styles</a:t>
            </a:r>
          </a:p>
          <a:p>
            <a:pPr lvl="1"/>
            <a:r>
              <a:rPr lang="hu-HU" noProof="0" smtClean="0"/>
              <a:t>Second level</a:t>
            </a:r>
          </a:p>
          <a:p>
            <a:pPr lvl="2"/>
            <a:r>
              <a:rPr lang="hu-HU" noProof="0" smtClean="0"/>
              <a:t>Third level</a:t>
            </a:r>
          </a:p>
          <a:p>
            <a:pPr lvl="3"/>
            <a:r>
              <a:rPr lang="hu-HU" noProof="0" smtClean="0"/>
              <a:t>Fourth level</a:t>
            </a:r>
          </a:p>
          <a:p>
            <a:pPr lvl="4"/>
            <a:r>
              <a:rPr lang="hu-HU" noProof="0" smtClean="0"/>
              <a:t>Fifth level</a:t>
            </a:r>
            <a:endParaRPr lang="hu-HU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6521451" y="1752605"/>
            <a:ext cx="2806700" cy="4419599"/>
          </a:xfrm>
        </p:spPr>
        <p:txBody>
          <a:bodyPr/>
          <a:lstStyle/>
          <a:p>
            <a:pPr lvl="0"/>
            <a:r>
              <a:rPr lang="hu-HU" noProof="0" smtClean="0"/>
              <a:t>Click to edit Master text styles</a:t>
            </a:r>
          </a:p>
          <a:p>
            <a:pPr lvl="1"/>
            <a:r>
              <a:rPr lang="hu-HU" noProof="0" smtClean="0"/>
              <a:t>Second level</a:t>
            </a:r>
          </a:p>
          <a:p>
            <a:pPr lvl="2"/>
            <a:r>
              <a:rPr lang="hu-HU" noProof="0" smtClean="0"/>
              <a:t>Third level</a:t>
            </a:r>
          </a:p>
          <a:p>
            <a:pPr lvl="3"/>
            <a:r>
              <a:rPr lang="hu-HU" noProof="0" smtClean="0"/>
              <a:t>Fourth level</a:t>
            </a:r>
          </a:p>
          <a:p>
            <a:pPr lvl="4"/>
            <a:r>
              <a:rPr lang="hu-HU" noProof="0" smtClean="0"/>
              <a:t>Fifth level</a:t>
            </a:r>
            <a:endParaRPr lang="hu-HU" noProof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20800" y="0"/>
            <a:ext cx="8007350" cy="838200"/>
          </a:xfrm>
        </p:spPr>
        <p:txBody>
          <a:bodyPr/>
          <a:lstStyle>
            <a:lvl1pPr>
              <a:defRPr/>
            </a:lvl1pPr>
          </a:lstStyle>
          <a:p>
            <a:r>
              <a:rPr lang="hu-HU" noProof="0" dirty="0" err="1" smtClean="0"/>
              <a:t>Arial</a:t>
            </a:r>
            <a:r>
              <a:rPr lang="hu-HU" noProof="0" dirty="0" smtClean="0"/>
              <a:t>, font </a:t>
            </a:r>
            <a:r>
              <a:rPr lang="hu-HU" noProof="0" dirty="0" err="1" smtClean="0"/>
              <a:t>size</a:t>
            </a:r>
            <a:r>
              <a:rPr lang="hu-HU" noProof="0" dirty="0" smtClean="0"/>
              <a:t>: 18, </a:t>
            </a:r>
            <a:r>
              <a:rPr lang="hu-HU" noProof="0" dirty="0" err="1" smtClean="0"/>
              <a:t>bold</a:t>
            </a:r>
            <a:r>
              <a:rPr lang="hu-HU" noProof="0" dirty="0" smtClean="0"/>
              <a:t>, </a:t>
            </a:r>
            <a:r>
              <a:rPr lang="hu-HU" noProof="0" dirty="0" err="1" smtClean="0"/>
              <a:t>italic</a:t>
            </a:r>
            <a:endParaRPr lang="hu-HU" noProof="0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  <a:prstGeom prst="rect">
            <a:avLst/>
          </a:prstGeom>
        </p:spPr>
        <p:txBody>
          <a:bodyPr lIns="91434" tIns="45718" rIns="91434" bIns="45718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9EBD5762-3BDC-484D-9503-7EA6D5A9A8C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 und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577851" y="3352801"/>
            <a:ext cx="4292600" cy="2819400"/>
          </a:xfrm>
        </p:spPr>
        <p:txBody>
          <a:bodyPr/>
          <a:lstStyle/>
          <a:p>
            <a:pPr lvl="0"/>
            <a:r>
              <a:rPr lang="hu-HU" noProof="0" smtClean="0"/>
              <a:t>Click to edit Master text styles</a:t>
            </a:r>
          </a:p>
          <a:p>
            <a:pPr lvl="1"/>
            <a:r>
              <a:rPr lang="hu-HU" noProof="0" smtClean="0"/>
              <a:t>Second level</a:t>
            </a:r>
          </a:p>
          <a:p>
            <a:pPr lvl="2"/>
            <a:r>
              <a:rPr lang="hu-HU" noProof="0" smtClean="0"/>
              <a:t>Third level</a:t>
            </a:r>
          </a:p>
          <a:p>
            <a:pPr lvl="3"/>
            <a:r>
              <a:rPr lang="hu-HU" noProof="0" smtClean="0"/>
              <a:t>Fourth level</a:t>
            </a:r>
          </a:p>
          <a:p>
            <a:pPr lvl="4"/>
            <a:r>
              <a:rPr lang="hu-HU" noProof="0" smtClean="0"/>
              <a:t>Fifth level</a:t>
            </a:r>
            <a:endParaRPr lang="hu-HU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035551" y="3352801"/>
            <a:ext cx="4292601" cy="2819400"/>
          </a:xfrm>
        </p:spPr>
        <p:txBody>
          <a:bodyPr/>
          <a:lstStyle/>
          <a:p>
            <a:pPr lvl="0"/>
            <a:r>
              <a:rPr lang="hu-HU" noProof="0" smtClean="0"/>
              <a:t>Click to edit Master text styles</a:t>
            </a:r>
          </a:p>
          <a:p>
            <a:pPr lvl="1"/>
            <a:r>
              <a:rPr lang="hu-HU" noProof="0" smtClean="0"/>
              <a:t>Second level</a:t>
            </a:r>
          </a:p>
          <a:p>
            <a:pPr lvl="2"/>
            <a:r>
              <a:rPr lang="hu-HU" noProof="0" smtClean="0"/>
              <a:t>Third level</a:t>
            </a:r>
          </a:p>
          <a:p>
            <a:pPr lvl="3"/>
            <a:r>
              <a:rPr lang="hu-HU" noProof="0" smtClean="0"/>
              <a:t>Fourth level</a:t>
            </a:r>
          </a:p>
          <a:p>
            <a:pPr lvl="4"/>
            <a:r>
              <a:rPr lang="hu-HU" noProof="0" smtClean="0"/>
              <a:t>Fifth level</a:t>
            </a:r>
            <a:endParaRPr lang="hu-HU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577851" y="1752601"/>
            <a:ext cx="8750300" cy="1447800"/>
          </a:xfrm>
        </p:spPr>
        <p:txBody>
          <a:bodyPr/>
          <a:lstStyle/>
          <a:p>
            <a:pPr lvl="0"/>
            <a:r>
              <a:rPr lang="hu-HU" noProof="0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320800" y="0"/>
            <a:ext cx="8007350" cy="838200"/>
          </a:xfrm>
        </p:spPr>
        <p:txBody>
          <a:bodyPr/>
          <a:lstStyle>
            <a:lvl1pPr>
              <a:defRPr/>
            </a:lvl1pPr>
          </a:lstStyle>
          <a:p>
            <a:r>
              <a:rPr lang="hu-HU" noProof="0" dirty="0" err="1" smtClean="0"/>
              <a:t>Arial</a:t>
            </a:r>
            <a:r>
              <a:rPr lang="hu-HU" noProof="0" dirty="0" smtClean="0"/>
              <a:t>, font </a:t>
            </a:r>
            <a:r>
              <a:rPr lang="hu-HU" noProof="0" dirty="0" err="1" smtClean="0"/>
              <a:t>size</a:t>
            </a:r>
            <a:r>
              <a:rPr lang="hu-HU" noProof="0" dirty="0" smtClean="0"/>
              <a:t>: 18, </a:t>
            </a:r>
            <a:r>
              <a:rPr lang="hu-HU" noProof="0" dirty="0" err="1" smtClean="0"/>
              <a:t>bold</a:t>
            </a:r>
            <a:r>
              <a:rPr lang="hu-HU" noProof="0" dirty="0" smtClean="0"/>
              <a:t>, </a:t>
            </a:r>
            <a:r>
              <a:rPr lang="hu-HU" noProof="0" dirty="0" err="1" smtClean="0"/>
              <a:t>italic</a:t>
            </a:r>
            <a:endParaRPr lang="hu-HU" noProof="0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  <a:prstGeom prst="rect">
            <a:avLst/>
          </a:prstGeom>
        </p:spPr>
        <p:txBody>
          <a:bodyPr lIns="91434" tIns="45718" rIns="91434" bIns="45718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9EBD5762-3BDC-484D-9503-7EA6D5A9A8C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7" descr="MVM_PPT_alap1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758" y="0"/>
            <a:ext cx="98922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20800" y="0"/>
            <a:ext cx="8007350" cy="838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hu-HU" noProof="0" dirty="0" err="1" smtClean="0"/>
              <a:t>Arial</a:t>
            </a:r>
            <a:r>
              <a:rPr lang="hu-HU" noProof="0" dirty="0" smtClean="0"/>
              <a:t>, font </a:t>
            </a:r>
            <a:r>
              <a:rPr lang="hu-HU" noProof="0" dirty="0" err="1" smtClean="0"/>
              <a:t>size</a:t>
            </a:r>
            <a:r>
              <a:rPr lang="hu-HU" noProof="0" dirty="0" smtClean="0"/>
              <a:t>: 18, </a:t>
            </a:r>
            <a:r>
              <a:rPr lang="hu-HU" noProof="0" dirty="0" err="1" smtClean="0"/>
              <a:t>bold</a:t>
            </a:r>
            <a:r>
              <a:rPr lang="hu-HU" noProof="0" dirty="0" smtClean="0"/>
              <a:t>, </a:t>
            </a:r>
            <a:r>
              <a:rPr lang="hu-HU" noProof="0" dirty="0" err="1" smtClean="0"/>
              <a:t>italic</a:t>
            </a:r>
            <a:endParaRPr lang="hu-HU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3" y="1752600"/>
            <a:ext cx="8750299" cy="441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hu-HU" noProof="0" dirty="0" err="1" smtClean="0"/>
              <a:t>Click</a:t>
            </a:r>
            <a:r>
              <a:rPr lang="hu-HU" noProof="0" dirty="0" smtClean="0"/>
              <a:t> </a:t>
            </a:r>
            <a:r>
              <a:rPr lang="hu-HU" noProof="0" dirty="0" err="1" smtClean="0"/>
              <a:t>to</a:t>
            </a:r>
            <a:r>
              <a:rPr lang="hu-HU" noProof="0" dirty="0" smtClean="0"/>
              <a:t> </a:t>
            </a:r>
            <a:r>
              <a:rPr lang="hu-HU" noProof="0" dirty="0" err="1" smtClean="0"/>
              <a:t>edit</a:t>
            </a:r>
            <a:r>
              <a:rPr lang="hu-HU" noProof="0" dirty="0" smtClean="0"/>
              <a:t> Master text </a:t>
            </a:r>
            <a:r>
              <a:rPr lang="hu-HU" noProof="0" dirty="0" err="1" smtClean="0"/>
              <a:t>styles</a:t>
            </a:r>
            <a:endParaRPr lang="hu-HU" noProof="0" dirty="0" smtClean="0"/>
          </a:p>
          <a:p>
            <a:pPr lvl="1"/>
            <a:r>
              <a:rPr lang="hu-HU" noProof="0" dirty="0" err="1" smtClean="0"/>
              <a:t>Second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2"/>
            <a:r>
              <a:rPr lang="hu-HU" noProof="0" dirty="0" err="1" smtClean="0"/>
              <a:t>Third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3"/>
            <a:r>
              <a:rPr lang="hu-HU" noProof="0" dirty="0" err="1" smtClean="0"/>
              <a:t>Fourth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  <a:p>
            <a:pPr lvl="4"/>
            <a:r>
              <a:rPr lang="hu-HU" noProof="0" dirty="0" err="1" smtClean="0"/>
              <a:t>Fifth</a:t>
            </a:r>
            <a:r>
              <a:rPr lang="hu-HU" noProof="0" dirty="0" smtClean="0"/>
              <a:t> </a:t>
            </a:r>
            <a:r>
              <a:rPr lang="hu-HU" noProof="0" dirty="0" err="1" smtClean="0"/>
              <a:t>level</a:t>
            </a:r>
            <a:endParaRPr lang="hu-HU" noProof="0" dirty="0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4548" y="6324600"/>
            <a:ext cx="5699252" cy="150876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677150" y="6324600"/>
            <a:ext cx="1651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7150" y="6477000"/>
            <a:ext cx="1654302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CBBED34-223C-4DFB-96B8-C3AB751BF43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0" r:id="rId2"/>
    <p:sldLayoutId id="2147483652" r:id="rId3"/>
    <p:sldLayoutId id="2147483653" r:id="rId4"/>
    <p:sldLayoutId id="2147483654" r:id="rId5"/>
    <p:sldLayoutId id="2147483655" r:id="rId6"/>
  </p:sldLayoutIdLst>
  <p:hf sldNum="0" hdr="0" ftr="0" dt="0"/>
  <p:txStyles>
    <p:titleStyle>
      <a:lvl1pPr algn="l" defTabSz="914342" rtl="0" eaLnBrk="1" latinLnBrk="0" hangingPunct="1">
        <a:lnSpc>
          <a:spcPct val="100000"/>
        </a:lnSpc>
        <a:spcBef>
          <a:spcPct val="0"/>
        </a:spcBef>
        <a:buNone/>
        <a:defRPr sz="1800" b="1" i="1" kern="1200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marR="0" indent="-274303" algn="l" defTabSz="914342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Tx/>
        <a:buFontTx/>
        <a:buNone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03" indent="-274303" algn="l" defTabSz="914342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Wingdings" pitchFamily="2" charset="2"/>
        <a:buChar char="§"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548605" indent="-274303" algn="l" defTabSz="914342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08" indent="-274303" algn="l" defTabSz="914342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Courier New" pitchFamily="49" charset="0"/>
        <a:buChar char="o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11" indent="-274303" algn="l" defTabSz="914342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›"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74303" marR="0" indent="-274303" algn="l" defTabSz="914342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Pct val="100000"/>
        <a:buFont typeface="+mj-lt"/>
        <a:buAutoNum type="arabicPeriod"/>
        <a:tabLst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548605" indent="-274303" algn="l" defTabSz="914342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alpha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822908" indent="-274303" algn="l" defTabSz="914342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roman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274303" algn="l" defTabSz="914342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itchFamily="34" charset="0"/>
        <a:buNone/>
        <a:defRPr sz="20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2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3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4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5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6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8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9" algn="l" defTabSz="9143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0" y="2286000"/>
            <a:ext cx="8007350" cy="2133600"/>
          </a:xfrm>
          <a:ln>
            <a:noFill/>
          </a:ln>
        </p:spPr>
        <p:txBody>
          <a:bodyPr vert="horz" lIns="0" tIns="0" rIns="0" bIns="0" rtlCol="0" anchor="ctr">
            <a:noAutofit/>
          </a:bodyPr>
          <a:lstStyle/>
          <a:p>
            <a:pPr indent="-274303" algn="ctr"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</a:pPr>
            <a:r>
              <a:rPr lang="hu-HU" sz="2800" dirty="0" smtClean="0">
                <a:solidFill>
                  <a:schemeClr val="tx2"/>
                </a:solidFill>
                <a:ea typeface="+mn-ea"/>
                <a:cs typeface="+mn-cs"/>
              </a:rPr>
              <a:t/>
            </a:r>
            <a:br>
              <a:rPr lang="hu-HU" sz="2800" dirty="0" smtClean="0">
                <a:solidFill>
                  <a:schemeClr val="tx2"/>
                </a:solidFill>
                <a:ea typeface="+mn-ea"/>
                <a:cs typeface="+mn-cs"/>
              </a:rPr>
            </a:br>
            <a:r>
              <a:rPr lang="hu-HU" sz="2800" dirty="0" smtClean="0">
                <a:solidFill>
                  <a:schemeClr val="tx2"/>
                </a:solidFill>
                <a:ea typeface="+mn-ea"/>
                <a:cs typeface="+mn-cs"/>
              </a:rPr>
              <a:t/>
            </a:r>
            <a:br>
              <a:rPr lang="hu-HU" sz="2800" dirty="0" smtClean="0">
                <a:solidFill>
                  <a:schemeClr val="tx2"/>
                </a:solidFill>
                <a:ea typeface="+mn-ea"/>
                <a:cs typeface="+mn-cs"/>
              </a:rPr>
            </a:br>
            <a:r>
              <a:rPr lang="hu-HU" sz="2800" i="0" dirty="0" smtClean="0">
                <a:ea typeface="+mn-ea"/>
                <a:cs typeface="+mn-cs"/>
              </a:rPr>
              <a:t>ÉRDEKKÉPVISELETI TÁJÉKOZTATÓ</a:t>
            </a:r>
            <a:r>
              <a:rPr lang="hu-HU" sz="2800" i="0" dirty="0" smtClean="0">
                <a:ea typeface="+mn-ea"/>
                <a:cs typeface="+mn-cs"/>
              </a:rPr>
              <a:t/>
            </a:r>
            <a:br>
              <a:rPr lang="hu-HU" sz="2800" i="0" dirty="0" smtClean="0">
                <a:ea typeface="+mn-ea"/>
                <a:cs typeface="+mn-cs"/>
              </a:rPr>
            </a:br>
            <a:r>
              <a:rPr lang="hu-HU" sz="2400" i="0" dirty="0" smtClean="0">
                <a:ea typeface="+mn-ea"/>
                <a:cs typeface="+mn-cs"/>
              </a:rPr>
              <a:t/>
            </a:r>
            <a:br>
              <a:rPr lang="hu-HU" sz="2400" i="0" dirty="0" smtClean="0">
                <a:ea typeface="+mn-ea"/>
                <a:cs typeface="+mn-cs"/>
              </a:rPr>
            </a:br>
            <a:r>
              <a:rPr lang="hu-HU" sz="2400" i="0" dirty="0" smtClean="0">
                <a:ea typeface="+mn-ea"/>
                <a:cs typeface="+mn-cs"/>
              </a:rPr>
              <a:t>Simon Csilla</a:t>
            </a:r>
            <a:br>
              <a:rPr lang="hu-HU" sz="2400" i="0" dirty="0" smtClean="0">
                <a:ea typeface="+mn-ea"/>
                <a:cs typeface="+mn-cs"/>
              </a:rPr>
            </a:br>
            <a:r>
              <a:rPr lang="hu-HU" sz="2400" i="0" dirty="0" smtClean="0">
                <a:ea typeface="+mn-ea"/>
                <a:cs typeface="+mn-cs"/>
              </a:rPr>
              <a:t>humán stratégiai és módszertani osztályvezető</a:t>
            </a:r>
            <a:br>
              <a:rPr lang="hu-HU" sz="2400" i="0" dirty="0" smtClean="0">
                <a:ea typeface="+mn-ea"/>
                <a:cs typeface="+mn-cs"/>
              </a:rPr>
            </a:br>
            <a:r>
              <a:rPr lang="hu-HU" sz="2000" i="0" dirty="0" smtClean="0">
                <a:solidFill>
                  <a:schemeClr val="tx2"/>
                </a:solidFill>
                <a:ea typeface="+mn-ea"/>
                <a:cs typeface="+mn-cs"/>
              </a:rPr>
              <a:t/>
            </a:r>
            <a:br>
              <a:rPr lang="hu-HU" sz="2000" i="0" dirty="0" smtClean="0">
                <a:solidFill>
                  <a:schemeClr val="tx2"/>
                </a:solidFill>
                <a:ea typeface="+mn-ea"/>
                <a:cs typeface="+mn-cs"/>
              </a:rPr>
            </a:br>
            <a:endParaRPr lang="hu-HU" i="0" dirty="0" smtClean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1600200" y="4648201"/>
            <a:ext cx="8007350" cy="15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/>
          <a:p>
            <a:pPr indent="-274303" algn="ctr">
              <a:spcAft>
                <a:spcPts val="900"/>
              </a:spcAft>
              <a:buClr>
                <a:schemeClr val="tx1"/>
              </a:buClr>
              <a:defRPr/>
            </a:pPr>
            <a:r>
              <a:rPr lang="hu-HU" sz="2800" b="1" i="1" dirty="0" smtClean="0">
                <a:solidFill>
                  <a:schemeClr val="tx2"/>
                </a:solidFill>
              </a:rPr>
              <a:t/>
            </a:r>
            <a:br>
              <a:rPr lang="hu-HU" sz="2800" b="1" i="1" dirty="0" smtClean="0">
                <a:solidFill>
                  <a:schemeClr val="tx2"/>
                </a:solidFill>
              </a:rPr>
            </a:br>
            <a:r>
              <a:rPr lang="hu-HU" sz="2800" b="1" i="1" dirty="0" smtClean="0">
                <a:solidFill>
                  <a:schemeClr val="tx2"/>
                </a:solidFill>
              </a:rPr>
              <a:t/>
            </a:r>
            <a:br>
              <a:rPr lang="hu-HU" sz="2800" b="1" i="1" dirty="0" smtClean="0">
                <a:solidFill>
                  <a:schemeClr val="tx2"/>
                </a:solidFill>
              </a:rPr>
            </a:br>
            <a:endParaRPr lang="hu-HU" sz="2800" b="1" i="1" dirty="0" smtClean="0">
              <a:solidFill>
                <a:schemeClr val="tx2"/>
              </a:solidFill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7162800" y="6019800"/>
            <a:ext cx="16002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/>
          <a:p>
            <a:pPr indent="-274303" algn="r">
              <a:spcAft>
                <a:spcPts val="900"/>
              </a:spcAft>
              <a:buClr>
                <a:schemeClr val="tx1"/>
              </a:buClr>
              <a:defRPr/>
            </a:pPr>
            <a:r>
              <a:rPr lang="hu-HU" sz="1400" b="1" dirty="0" smtClean="0"/>
              <a:t>2013. január 17.</a:t>
            </a:r>
            <a:endParaRPr lang="hu-HU" sz="1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HAY </a:t>
            </a:r>
            <a:r>
              <a:rPr lang="hu-HU" dirty="0" smtClean="0"/>
              <a:t>2012 eredmények (1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</p:spPr>
        <p:txBody>
          <a:bodyPr/>
          <a:lstStyle/>
          <a:p>
            <a:fld id="{9EBD5762-3BDC-484D-9503-7EA6D5A9A8CE}" type="slidenum">
              <a:rPr lang="hu-HU" smtClean="0"/>
              <a:pPr/>
              <a:t>10</a:t>
            </a:fld>
            <a:endParaRPr lang="hu-HU" dirty="0"/>
          </a:p>
        </p:txBody>
      </p:sp>
      <p:grpSp>
        <p:nvGrpSpPr>
          <p:cNvPr id="29" name="Group 28"/>
          <p:cNvGrpSpPr/>
          <p:nvPr/>
        </p:nvGrpSpPr>
        <p:grpSpPr>
          <a:xfrm>
            <a:off x="85724" y="1202373"/>
            <a:ext cx="9744076" cy="1927953"/>
            <a:chOff x="85724" y="1266090"/>
            <a:chExt cx="9744076" cy="1629510"/>
          </a:xfrm>
        </p:grpSpPr>
        <p:sp>
          <p:nvSpPr>
            <p:cNvPr id="30" name="Rectangle 29"/>
            <p:cNvSpPr/>
            <p:nvPr/>
          </p:nvSpPr>
          <p:spPr>
            <a:xfrm>
              <a:off x="2362200" y="1266090"/>
              <a:ext cx="7467600" cy="162951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2438" lvl="1" indent="-276225" algn="just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11 kategóriás rendszer, HAY 17 - HAY 27 között</a:t>
              </a:r>
            </a:p>
            <a:p>
              <a:pPr marL="452438" lvl="1" indent="-276225" algn="just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318 vezetői munkakör értékelése, ebből 262 vezetői munkakör,  56 munkakör a jövőben nem minősül  vezetői munkakörnek </a:t>
              </a:r>
            </a:p>
            <a:p>
              <a:pPr marL="176213" lvl="1" indent="276225" algn="just">
                <a:spcAft>
                  <a:spcPts val="300"/>
                </a:spcAft>
              </a:pPr>
              <a:r>
                <a:rPr lang="hu-HU" sz="1400" b="1" dirty="0" smtClean="0">
                  <a:solidFill>
                    <a:schemeClr val="tx1"/>
                  </a:solidFill>
                </a:rPr>
                <a:t>(Jellemzően termelési, műszaki és ügyviteli szolgáltatási területről)</a:t>
              </a:r>
            </a:p>
            <a:p>
              <a:pPr marL="452438" lvl="1" indent="-276225" algn="just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Az értékelés konzisztenciáját a tagvállalati első számú vezetők és az üzletági vezetők áttekintették</a:t>
              </a:r>
            </a:p>
            <a:p>
              <a:pPr marL="176213" lvl="1" algn="just">
                <a:spcAft>
                  <a:spcPts val="300"/>
                </a:spcAft>
              </a:pPr>
              <a:r>
                <a:rPr lang="hu-HU" sz="1400" b="1" dirty="0" smtClean="0">
                  <a:solidFill>
                    <a:schemeClr val="tx2"/>
                  </a:solidFill>
                </a:rPr>
                <a:t>VÉ döntés: A vezetői munkaköri mátrix elfogadásra került</a:t>
              </a:r>
            </a:p>
            <a:p>
              <a:pPr marL="176213" lvl="1" algn="just">
                <a:spcAft>
                  <a:spcPts val="300"/>
                </a:spcAft>
              </a:pPr>
              <a:r>
                <a:rPr lang="hu-HU" sz="1400" b="1" dirty="0" smtClean="0">
                  <a:solidFill>
                    <a:schemeClr val="tx2"/>
                  </a:solidFill>
                </a:rPr>
                <a:t>Az </a:t>
              </a:r>
              <a:r>
                <a:rPr lang="hu-HU" sz="1400" b="1" dirty="0" smtClean="0">
                  <a:solidFill>
                    <a:schemeClr val="tx2"/>
                  </a:solidFill>
                </a:rPr>
                <a:t>értékelési eredmények kommunikációja </a:t>
              </a:r>
              <a:r>
                <a:rPr lang="hu-HU" sz="1400" b="1" dirty="0" smtClean="0">
                  <a:solidFill>
                    <a:schemeClr val="tx2"/>
                  </a:solidFill>
                </a:rPr>
                <a:t>megtörtént.</a:t>
              </a:r>
              <a:endParaRPr lang="hu-HU" sz="1400" b="1" dirty="0">
                <a:solidFill>
                  <a:schemeClr val="tx2"/>
                </a:solidFill>
              </a:endParaRPr>
            </a:p>
          </p:txBody>
        </p:sp>
        <p:grpSp>
          <p:nvGrpSpPr>
            <p:cNvPr id="31" name="Group 28"/>
            <p:cNvGrpSpPr/>
            <p:nvPr/>
          </p:nvGrpSpPr>
          <p:grpSpPr>
            <a:xfrm>
              <a:off x="85724" y="1266090"/>
              <a:ext cx="2448000" cy="1629510"/>
              <a:chOff x="217059" y="753514"/>
              <a:chExt cx="2965862" cy="2176149"/>
            </a:xfrm>
          </p:grpSpPr>
          <p:sp>
            <p:nvSpPr>
              <p:cNvPr id="32" name="Pentagon 31"/>
              <p:cNvSpPr/>
              <p:nvPr/>
            </p:nvSpPr>
            <p:spPr bwMode="gray">
              <a:xfrm>
                <a:off x="217059" y="753514"/>
                <a:ext cx="2965862" cy="2176149"/>
              </a:xfrm>
              <a:prstGeom prst="homePlate">
                <a:avLst>
                  <a:gd name="adj" fmla="val 9655"/>
                </a:avLst>
              </a:prstGeom>
              <a:solidFill>
                <a:srgbClr val="00B0F0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marL="534954">
                  <a:spcBef>
                    <a:spcPts val="1200"/>
                  </a:spcBef>
                </a:pPr>
                <a:r>
                  <a:rPr lang="hu-HU" sz="1600" b="1" dirty="0">
                    <a:solidFill>
                      <a:schemeClr val="bg1"/>
                    </a:solidFill>
                  </a:rPr>
                  <a:t>CSOPORT SZINT</a:t>
                </a:r>
              </a:p>
              <a:p>
                <a:pPr marL="534954">
                  <a:spcBef>
                    <a:spcPts val="1200"/>
                  </a:spcBef>
                </a:pPr>
                <a:r>
                  <a:rPr lang="hu-HU" sz="1600" b="1" dirty="0" smtClean="0">
                    <a:solidFill>
                      <a:schemeClr val="bg1"/>
                    </a:solidFill>
                  </a:rPr>
                  <a:t>Vezetői munkaköri mátrix</a:t>
                </a:r>
              </a:p>
            </p:txBody>
          </p:sp>
          <p:sp>
            <p:nvSpPr>
              <p:cNvPr id="33" name="TextBox 32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304800" y="1345072"/>
                <a:ext cx="457200" cy="1143000"/>
              </a:xfrm>
              <a:prstGeom prst="rect">
                <a:avLst/>
              </a:prstGeom>
              <a:solidFill>
                <a:srgbClr val="00B0F0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indent="-274303" algn="ctr">
                  <a:spcBef>
                    <a:spcPts val="1200"/>
                  </a:spcBef>
                  <a:spcAft>
                    <a:spcPts val="900"/>
                  </a:spcAft>
                </a:pPr>
                <a:r>
                  <a:rPr lang="hu-HU" sz="4400" dirty="0" smtClean="0">
                    <a:solidFill>
                      <a:schemeClr val="bg1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85724" y="3362343"/>
            <a:ext cx="9744076" cy="2540231"/>
            <a:chOff x="85724" y="3076987"/>
            <a:chExt cx="9744076" cy="697685"/>
          </a:xfrm>
        </p:grpSpPr>
        <p:sp>
          <p:nvSpPr>
            <p:cNvPr id="35" name="Rectangle 34"/>
            <p:cNvSpPr/>
            <p:nvPr/>
          </p:nvSpPr>
          <p:spPr>
            <a:xfrm>
              <a:off x="2362200" y="3076987"/>
              <a:ext cx="7467600" cy="69768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61963" lvl="1" indent="-285750" algn="just"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9 kategóriás rendszer, HAY 9 - HAY 17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között</a:t>
              </a:r>
              <a:endParaRPr lang="hu-HU" sz="1400" b="1" dirty="0" smtClean="0">
                <a:solidFill>
                  <a:schemeClr val="tx1"/>
                </a:solidFill>
              </a:endParaRPr>
            </a:p>
            <a:p>
              <a:pPr marL="461963" lvl="1" indent="-285750" algn="just"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HAY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17-es kategória a vezetői munkakörök mellett vezető szakértői (korábban főmunkatárs) munkaköröket is tartalmaz</a:t>
              </a:r>
            </a:p>
            <a:p>
              <a:pPr marL="461963" lvl="1" indent="-285750" algn="just"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Új elnevezések a korábbi főmunkatárs, főelőadó, előadó helyett, a szakterületi tevékenységre utaló munkaköri nevekkel (pl. HR specialista)</a:t>
              </a:r>
            </a:p>
            <a:p>
              <a:pPr marL="461963" lvl="1" indent="-285750" algn="just"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A hasonló tevékenységet végző munkakörök a komplexitásukat tükrözve,  különböző HAY szinteken helyezkednek el. (pl. számviteli szakértő 1-2.)</a:t>
              </a:r>
            </a:p>
            <a:p>
              <a:pPr marL="461963" lvl="1" indent="-285750" algn="just"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Csoportszintű standard munkakörök: szakmai titkár,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asszisztens</a:t>
              </a:r>
              <a:endParaRPr lang="hu-HU" sz="1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Pentagon 35"/>
            <p:cNvSpPr/>
            <p:nvPr/>
          </p:nvSpPr>
          <p:spPr bwMode="gray">
            <a:xfrm>
              <a:off x="85724" y="3078135"/>
              <a:ext cx="2536290" cy="696537"/>
            </a:xfrm>
            <a:prstGeom prst="homePlate">
              <a:avLst>
                <a:gd name="adj" fmla="val 22222"/>
              </a:avLst>
            </a:prstGeom>
            <a:solidFill>
              <a:schemeClr val="tx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76000" tIns="576000" bIns="540000" rtlCol="0" anchor="ctr"/>
            <a:lstStyle/>
            <a:p>
              <a:pPr>
                <a:spcBef>
                  <a:spcPts val="1200"/>
                </a:spcBef>
              </a:pPr>
              <a:r>
                <a:rPr lang="hu-HU" sz="1600" b="1" dirty="0">
                  <a:solidFill>
                    <a:schemeClr val="bg1"/>
                  </a:solidFill>
                </a:rPr>
                <a:t>HOLDING </a:t>
              </a:r>
              <a:r>
                <a:rPr lang="hu-HU" sz="1600" b="1" dirty="0" smtClean="0">
                  <a:solidFill>
                    <a:schemeClr val="bg1"/>
                  </a:solidFill>
                </a:rPr>
                <a:t>KÖZPONT ÉS KONTÓ ZRT</a:t>
              </a:r>
              <a:r>
                <a:rPr lang="hu-HU" sz="1600" b="1" dirty="0" smtClean="0">
                  <a:solidFill>
                    <a:schemeClr val="bg1"/>
                  </a:solidFill>
                </a:rPr>
                <a:t>.</a:t>
              </a:r>
            </a:p>
            <a:p>
              <a:pPr>
                <a:spcBef>
                  <a:spcPts val="1200"/>
                </a:spcBef>
              </a:pPr>
              <a:r>
                <a:rPr lang="hu-HU" sz="1600" b="1" dirty="0" smtClean="0">
                  <a:solidFill>
                    <a:schemeClr val="bg1"/>
                  </a:solidFill>
                </a:rPr>
                <a:t>I. félév</a:t>
              </a:r>
              <a:endParaRPr lang="hu-HU" sz="1600" b="1" dirty="0">
                <a:solidFill>
                  <a:srgbClr val="FFFFFF"/>
                </a:solidFill>
              </a:endParaRPr>
            </a:p>
            <a:p>
              <a:pPr>
                <a:spcBef>
                  <a:spcPts val="1200"/>
                </a:spcBef>
              </a:pPr>
              <a:r>
                <a:rPr lang="hu-HU" sz="1600" b="1" dirty="0" smtClean="0">
                  <a:solidFill>
                    <a:schemeClr val="bg1"/>
                  </a:solidFill>
                </a:rPr>
                <a:t>Beosztotti munkaköri mátrix</a:t>
              </a:r>
            </a:p>
          </p:txBody>
        </p:sp>
      </p:grpSp>
      <p:sp>
        <p:nvSpPr>
          <p:cNvPr id="52" name="TextBox 51"/>
          <p:cNvSpPr txBox="1"/>
          <p:nvPr>
            <p:custDataLst>
              <p:tags r:id="rId1"/>
            </p:custDataLst>
          </p:nvPr>
        </p:nvSpPr>
        <p:spPr>
          <a:xfrm>
            <a:off x="133351" y="3270214"/>
            <a:ext cx="377369" cy="86267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indent="-274303" algn="ctr">
              <a:spcAft>
                <a:spcPts val="900"/>
              </a:spcAft>
            </a:pPr>
            <a:r>
              <a:rPr lang="hu-HU" sz="4400" dirty="0" smtClean="0">
                <a:solidFill>
                  <a:schemeClr val="bg1"/>
                </a:solidFill>
              </a:rPr>
              <a:t>2</a:t>
            </a:r>
            <a:endParaRPr lang="hu-HU" sz="6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HAY </a:t>
            </a:r>
            <a:r>
              <a:rPr lang="hu-HU" dirty="0" smtClean="0"/>
              <a:t>2012. eredmények (2)</a:t>
            </a:r>
            <a:endParaRPr lang="hu-H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</p:spPr>
        <p:txBody>
          <a:bodyPr/>
          <a:lstStyle/>
          <a:p>
            <a:fld id="{9EBD5762-3BDC-484D-9503-7EA6D5A9A8CE}" type="slidenum">
              <a:rPr lang="hu-HU" smtClean="0"/>
              <a:pPr/>
              <a:t>11</a:t>
            </a:fld>
            <a:endParaRPr lang="hu-HU" dirty="0"/>
          </a:p>
        </p:txBody>
      </p:sp>
      <p:grpSp>
        <p:nvGrpSpPr>
          <p:cNvPr id="29" name="Group 28"/>
          <p:cNvGrpSpPr/>
          <p:nvPr/>
        </p:nvGrpSpPr>
        <p:grpSpPr>
          <a:xfrm>
            <a:off x="85724" y="1231557"/>
            <a:ext cx="9744076" cy="3209323"/>
            <a:chOff x="85724" y="1266090"/>
            <a:chExt cx="9744076" cy="1629510"/>
          </a:xfrm>
        </p:grpSpPr>
        <p:sp>
          <p:nvSpPr>
            <p:cNvPr id="30" name="Rectangle 29"/>
            <p:cNvSpPr/>
            <p:nvPr/>
          </p:nvSpPr>
          <p:spPr>
            <a:xfrm>
              <a:off x="2362200" y="1266090"/>
              <a:ext cx="7467600" cy="162951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2438" lvl="1" indent="-276225" algn="just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Munkakörök elemzése Igazgatóságonként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megtörtént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a helyi vezetők bevonásával</a:t>
              </a:r>
            </a:p>
            <a:p>
              <a:pPr marL="176213" lvl="1" algn="just">
                <a:spcAft>
                  <a:spcPts val="300"/>
                </a:spcAft>
              </a:pPr>
              <a:r>
                <a:rPr lang="hu-HU" sz="1400" b="1" dirty="0" smtClean="0">
                  <a:solidFill>
                    <a:schemeClr val="tx1"/>
                  </a:solidFill>
                </a:rPr>
                <a:t>A </a:t>
              </a:r>
              <a:r>
                <a:rPr lang="hu-HU" sz="1400" b="1" dirty="0" err="1" smtClean="0">
                  <a:solidFill>
                    <a:schemeClr val="tx1"/>
                  </a:solidFill>
                </a:rPr>
                <a:t>core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 tevékenységgel összefüggő munkakörök értékelése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helyben, a Gazdasági és Humán Igazgatóság munkakörei a holding központi vezetők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bevonásával megtörtént,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figyelemmel a TRAFO projekt eredményeire</a:t>
              </a:r>
            </a:p>
            <a:p>
              <a:pPr marL="452438" lvl="1" indent="-276225" algn="just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A Főosztályvezetők által Igazgatóságonként véglegesített eredményeket az Igazgatók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egyeztették, az Igazgatóságok között a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kereszt funkcionális egyeztetés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megtörtént.</a:t>
              </a:r>
              <a:endParaRPr lang="hu-HU" sz="1400" b="1" dirty="0" smtClean="0">
                <a:solidFill>
                  <a:schemeClr val="tx1"/>
                </a:solidFill>
              </a:endParaRPr>
            </a:p>
            <a:p>
              <a:pPr marL="176213" lvl="1" algn="just">
                <a:spcAft>
                  <a:spcPts val="300"/>
                </a:spcAft>
              </a:pPr>
              <a:r>
                <a:rPr lang="hu-HU" sz="1400" b="1" dirty="0" smtClean="0">
                  <a:solidFill>
                    <a:schemeClr val="tx1"/>
                  </a:solidFill>
                </a:rPr>
                <a:t>Az </a:t>
              </a:r>
              <a:r>
                <a:rPr lang="hu-HU" sz="1400" b="1" dirty="0">
                  <a:solidFill>
                    <a:schemeClr val="tx1"/>
                  </a:solidFill>
                </a:rPr>
                <a:t>eredményeket </a:t>
              </a:r>
              <a:r>
                <a:rPr lang="hu-HU" sz="1400" b="1" dirty="0" smtClean="0">
                  <a:solidFill>
                    <a:schemeClr val="tx1"/>
                  </a:solidFill>
                </a:rPr>
                <a:t>a vezérigazgatók jóváhagyták, amely bemutatásra került az érdekképviseletek részére</a:t>
              </a:r>
              <a:endParaRPr lang="hu-HU" sz="1400" b="1" dirty="0" smtClean="0">
                <a:solidFill>
                  <a:schemeClr val="tx2"/>
                </a:solidFill>
              </a:endParaRPr>
            </a:p>
          </p:txBody>
        </p:sp>
        <p:grpSp>
          <p:nvGrpSpPr>
            <p:cNvPr id="31" name="Group 28"/>
            <p:cNvGrpSpPr/>
            <p:nvPr/>
          </p:nvGrpSpPr>
          <p:grpSpPr>
            <a:xfrm>
              <a:off x="85724" y="1266090"/>
              <a:ext cx="2448000" cy="1629510"/>
              <a:chOff x="217059" y="753514"/>
              <a:chExt cx="2965862" cy="2176149"/>
            </a:xfrm>
          </p:grpSpPr>
          <p:sp>
            <p:nvSpPr>
              <p:cNvPr id="32" name="Pentagon 31"/>
              <p:cNvSpPr/>
              <p:nvPr/>
            </p:nvSpPr>
            <p:spPr bwMode="gray">
              <a:xfrm>
                <a:off x="217059" y="753514"/>
                <a:ext cx="2965862" cy="2176149"/>
              </a:xfrm>
              <a:prstGeom prst="homePlate">
                <a:avLst>
                  <a:gd name="adj" fmla="val 9655"/>
                </a:avLst>
              </a:prstGeom>
              <a:solidFill>
                <a:srgbClr val="00B0F0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marL="534954">
                  <a:spcBef>
                    <a:spcPts val="1200"/>
                  </a:spcBef>
                </a:pPr>
                <a:r>
                  <a:rPr lang="hu-HU" sz="1600" b="1" dirty="0" smtClean="0">
                    <a:solidFill>
                      <a:schemeClr val="bg1"/>
                    </a:solidFill>
                  </a:rPr>
                  <a:t>PAKSI </a:t>
                </a:r>
                <a:r>
                  <a:rPr lang="hu-HU" sz="1600" b="1" dirty="0" smtClean="0">
                    <a:solidFill>
                      <a:schemeClr val="bg1"/>
                    </a:solidFill>
                  </a:rPr>
                  <a:t>ATOMERŐMŰ </a:t>
                </a:r>
                <a:r>
                  <a:rPr lang="hu-HU" sz="1600" b="1" dirty="0" err="1" smtClean="0">
                    <a:solidFill>
                      <a:schemeClr val="bg1"/>
                    </a:solidFill>
                  </a:rPr>
                  <a:t>Zrt</a:t>
                </a:r>
                <a:r>
                  <a:rPr lang="hu-HU" sz="1600" b="1" dirty="0" smtClean="0">
                    <a:solidFill>
                      <a:schemeClr val="bg1"/>
                    </a:solidFill>
                  </a:rPr>
                  <a:t>.</a:t>
                </a:r>
              </a:p>
              <a:p>
                <a:pPr marL="534954">
                  <a:spcBef>
                    <a:spcPts val="1200"/>
                  </a:spcBef>
                </a:pPr>
                <a:r>
                  <a:rPr lang="hu-HU" sz="1600" b="1" dirty="0" smtClean="0">
                    <a:solidFill>
                      <a:schemeClr val="bg1"/>
                    </a:solidFill>
                  </a:rPr>
                  <a:t>OVIT </a:t>
                </a:r>
                <a:r>
                  <a:rPr lang="hu-HU" sz="1600" b="1" dirty="0" err="1" smtClean="0">
                    <a:solidFill>
                      <a:schemeClr val="bg1"/>
                    </a:solidFill>
                  </a:rPr>
                  <a:t>Zrt</a:t>
                </a:r>
                <a:r>
                  <a:rPr lang="hu-HU" sz="1600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hu-HU" sz="1600" b="1" dirty="0" smtClean="0">
                    <a:solidFill>
                      <a:schemeClr val="bg1"/>
                    </a:solidFill>
                  </a:rPr>
                  <a:t> </a:t>
                </a:r>
              </a:p>
              <a:p>
                <a:pPr marL="534954">
                  <a:spcBef>
                    <a:spcPts val="1200"/>
                  </a:spcBef>
                </a:pPr>
                <a:r>
                  <a:rPr lang="hu-HU" sz="1600" b="1" dirty="0" smtClean="0">
                    <a:solidFill>
                      <a:schemeClr val="bg1"/>
                    </a:solidFill>
                  </a:rPr>
                  <a:t>II. félév</a:t>
                </a:r>
                <a:endParaRPr lang="hu-HU" sz="1600" b="1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304800" y="1246249"/>
                <a:ext cx="457200" cy="1143000"/>
              </a:xfrm>
              <a:prstGeom prst="rect">
                <a:avLst/>
              </a:prstGeom>
              <a:solidFill>
                <a:srgbClr val="00B0F0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indent="-274303" algn="ctr">
                  <a:spcBef>
                    <a:spcPts val="1200"/>
                  </a:spcBef>
                  <a:spcAft>
                    <a:spcPts val="900"/>
                  </a:spcAft>
                </a:pPr>
                <a:r>
                  <a:rPr lang="hu-HU" sz="4400" dirty="0" smtClean="0">
                    <a:solidFill>
                      <a:schemeClr val="bg1"/>
                    </a:solidFill>
                  </a:rPr>
                  <a:t>3</a:t>
                </a:r>
                <a:endParaRPr lang="hu-HU" sz="4400" dirty="0" smtClean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52" name="TextBox 51"/>
          <p:cNvSpPr txBox="1"/>
          <p:nvPr>
            <p:custDataLst>
              <p:tags r:id="rId1"/>
            </p:custDataLst>
          </p:nvPr>
        </p:nvSpPr>
        <p:spPr>
          <a:xfrm>
            <a:off x="133351" y="4223558"/>
            <a:ext cx="377369" cy="86267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indent="-274303" algn="ctr">
              <a:spcAft>
                <a:spcPts val="900"/>
              </a:spcAft>
            </a:pPr>
            <a:r>
              <a:rPr lang="hu-HU" sz="4400" dirty="0" smtClean="0">
                <a:solidFill>
                  <a:schemeClr val="bg1"/>
                </a:solidFill>
              </a:rPr>
              <a:t>4</a:t>
            </a:r>
            <a:endParaRPr lang="hu-HU" sz="6400" dirty="0" smtClean="0">
              <a:solidFill>
                <a:schemeClr val="bg1"/>
              </a:solidFill>
            </a:endParaRPr>
          </a:p>
        </p:txBody>
      </p:sp>
      <p:grpSp>
        <p:nvGrpSpPr>
          <p:cNvPr id="59" name="Group 28"/>
          <p:cNvGrpSpPr/>
          <p:nvPr/>
        </p:nvGrpSpPr>
        <p:grpSpPr>
          <a:xfrm>
            <a:off x="85724" y="4877173"/>
            <a:ext cx="9744076" cy="975000"/>
            <a:chOff x="85724" y="1383600"/>
            <a:chExt cx="9744076" cy="975000"/>
          </a:xfrm>
        </p:grpSpPr>
        <p:sp>
          <p:nvSpPr>
            <p:cNvPr id="60" name="Rectangle 29"/>
            <p:cNvSpPr/>
            <p:nvPr/>
          </p:nvSpPr>
          <p:spPr>
            <a:xfrm>
              <a:off x="2362200" y="1383600"/>
              <a:ext cx="7467600" cy="975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2438" lvl="1" indent="-276225" algn="just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hu-HU" sz="1400" b="1" dirty="0" smtClean="0">
                  <a:solidFill>
                    <a:schemeClr val="tx1"/>
                  </a:solidFill>
                </a:rPr>
                <a:t>Az értékelés a holding központ hasonló munkaköreivel összehangoltan elkészült.</a:t>
              </a:r>
              <a:endParaRPr lang="hu-HU" sz="1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61" name="Group 28"/>
            <p:cNvGrpSpPr/>
            <p:nvPr/>
          </p:nvGrpSpPr>
          <p:grpSpPr>
            <a:xfrm>
              <a:off x="85724" y="1383600"/>
              <a:ext cx="2448000" cy="975000"/>
              <a:chOff x="217059" y="910444"/>
              <a:chExt cx="2965862" cy="1302070"/>
            </a:xfrm>
          </p:grpSpPr>
          <p:sp>
            <p:nvSpPr>
              <p:cNvPr id="62" name="Pentagon 31"/>
              <p:cNvSpPr/>
              <p:nvPr/>
            </p:nvSpPr>
            <p:spPr bwMode="gray">
              <a:xfrm>
                <a:off x="217059" y="910444"/>
                <a:ext cx="2965862" cy="1302070"/>
              </a:xfrm>
              <a:prstGeom prst="homePlate">
                <a:avLst>
                  <a:gd name="adj" fmla="val 9655"/>
                </a:avLst>
              </a:prstGeom>
              <a:solidFill>
                <a:srgbClr val="00B0F0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marL="534954"/>
                <a:r>
                  <a:rPr lang="hu-HU" sz="1600" b="1" dirty="0" smtClean="0">
                    <a:solidFill>
                      <a:schemeClr val="bg1"/>
                    </a:solidFill>
                  </a:rPr>
                  <a:t>MVMI </a:t>
                </a:r>
                <a:r>
                  <a:rPr lang="hu-HU" sz="1600" b="1" dirty="0" err="1" smtClean="0">
                    <a:solidFill>
                      <a:schemeClr val="bg1"/>
                    </a:solidFill>
                  </a:rPr>
                  <a:t>ZRt</a:t>
                </a:r>
                <a:r>
                  <a:rPr lang="hu-HU" sz="1600" b="1" dirty="0" smtClean="0">
                    <a:solidFill>
                      <a:schemeClr val="bg1"/>
                    </a:solidFill>
                  </a:rPr>
                  <a:t>.</a:t>
                </a:r>
              </a:p>
              <a:p>
                <a:pPr marL="534954"/>
                <a:r>
                  <a:rPr lang="hu-HU" sz="1600" b="1" dirty="0" smtClean="0">
                    <a:solidFill>
                      <a:schemeClr val="bg1"/>
                    </a:solidFill>
                  </a:rPr>
                  <a:t>II. félév</a:t>
                </a:r>
                <a:endParaRPr lang="hu-HU" sz="1600" b="1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TextBox 32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304800" y="1006677"/>
                <a:ext cx="457200" cy="1143002"/>
              </a:xfrm>
              <a:prstGeom prst="rect">
                <a:avLst/>
              </a:prstGeom>
              <a:solidFill>
                <a:srgbClr val="00B0F0"/>
              </a:solidFill>
              <a:ln w="127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indent="-274303" algn="ctr">
                  <a:spcBef>
                    <a:spcPts val="1200"/>
                  </a:spcBef>
                  <a:spcAft>
                    <a:spcPts val="900"/>
                  </a:spcAft>
                </a:pPr>
                <a:r>
                  <a:rPr lang="hu-HU" sz="4400" dirty="0" smtClean="0">
                    <a:solidFill>
                      <a:schemeClr val="bg1"/>
                    </a:solidFill>
                  </a:rPr>
                  <a:t>4</a:t>
                </a:r>
                <a:endParaRPr lang="hu-HU" sz="4400" dirty="0" smtClean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518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HAY </a:t>
            </a:r>
            <a:r>
              <a:rPr lang="hu-HU" dirty="0" smtClean="0"/>
              <a:t>2013. ütemterv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D5762-3BDC-484D-9503-7EA6D5A9A8CE}" type="slidenum">
              <a:rPr lang="hu-HU" smtClean="0"/>
              <a:pPr/>
              <a:t>12</a:t>
            </a:fld>
            <a:endParaRPr lang="hu-HU" dirty="0"/>
          </a:p>
        </p:txBody>
      </p:sp>
      <p:sp>
        <p:nvSpPr>
          <p:cNvPr id="8" name="TextBox 7"/>
          <p:cNvSpPr txBox="1"/>
          <p:nvPr/>
        </p:nvSpPr>
        <p:spPr>
          <a:xfrm>
            <a:off x="115518" y="1021392"/>
            <a:ext cx="9524593" cy="5693860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marL="177789" indent="-177789">
              <a:spcBef>
                <a:spcPts val="300"/>
              </a:spcBef>
              <a:buClr>
                <a:srgbClr val="00B0F0"/>
              </a:buClr>
            </a:pPr>
            <a:r>
              <a:rPr lang="hu-HU" sz="1600" b="1" dirty="0" smtClean="0"/>
              <a:t>Feladat</a:t>
            </a:r>
            <a:endParaRPr lang="hu-HU" sz="1200" b="1" dirty="0" smtClean="0"/>
          </a:p>
          <a:p>
            <a:pPr marL="177789" indent="-177789">
              <a:spcBef>
                <a:spcPts val="300"/>
              </a:spcBef>
              <a:buClr>
                <a:srgbClr val="00B0F0"/>
              </a:buClr>
            </a:pPr>
            <a:endParaRPr lang="hu-HU" sz="1200" b="1" u="sng" dirty="0" smtClean="0"/>
          </a:p>
          <a:p>
            <a:pPr marL="177789" indent="-177789">
              <a:spcBef>
                <a:spcPts val="300"/>
              </a:spcBef>
              <a:buClr>
                <a:srgbClr val="00B0F0"/>
              </a:buClr>
            </a:pPr>
            <a:r>
              <a:rPr lang="hu-HU" sz="1200" b="1" u="sng" dirty="0" smtClean="0"/>
              <a:t>Vezetői </a:t>
            </a:r>
            <a:r>
              <a:rPr lang="hu-HU" sz="1200" b="1" u="sng" dirty="0" smtClean="0"/>
              <a:t>javadalmazási </a:t>
            </a:r>
            <a:r>
              <a:rPr lang="hu-HU" sz="1200" b="1" u="sng" dirty="0" smtClean="0"/>
              <a:t>rendszer</a:t>
            </a:r>
          </a:p>
          <a:p>
            <a:pPr marL="177789" indent="-177789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b="1" dirty="0" smtClean="0"/>
              <a:t>Tagvállalati részletes elemzések</a:t>
            </a:r>
          </a:p>
          <a:p>
            <a:pPr marL="357188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Javadalmazási elemek </a:t>
            </a:r>
            <a:r>
              <a:rPr lang="hu-HU" sz="1200" dirty="0" smtClean="0"/>
              <a:t>átstrukturálása </a:t>
            </a:r>
            <a:endParaRPr lang="hu-HU" sz="1200" dirty="0" smtClean="0"/>
          </a:p>
          <a:p>
            <a:pPr marL="354013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Total Cash számítás</a:t>
            </a:r>
          </a:p>
          <a:p>
            <a:pPr marL="177789" indent="-177789">
              <a:spcBef>
                <a:spcPts val="300"/>
              </a:spcBef>
              <a:buClr>
                <a:srgbClr val="00B0F0"/>
              </a:buClr>
            </a:pPr>
            <a:endParaRPr lang="hu-HU" sz="1200" b="1" u="sng" dirty="0" smtClean="0"/>
          </a:p>
          <a:p>
            <a:pPr marL="177789" indent="-177789">
              <a:spcBef>
                <a:spcPts val="300"/>
              </a:spcBef>
              <a:buClr>
                <a:srgbClr val="00B0F0"/>
              </a:buClr>
            </a:pPr>
            <a:r>
              <a:rPr lang="hu-HU" sz="1200" b="1" u="sng" dirty="0" smtClean="0"/>
              <a:t>Tagvállalati munkakör értékelés</a:t>
            </a:r>
          </a:p>
          <a:p>
            <a:pPr marL="177789" indent="-177789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b="1" dirty="0" smtClean="0"/>
              <a:t>MVM Partner </a:t>
            </a:r>
            <a:r>
              <a:rPr lang="hu-HU" sz="1200" b="1" dirty="0" err="1" smtClean="0"/>
              <a:t>Zrt</a:t>
            </a:r>
            <a:r>
              <a:rPr lang="hu-HU" sz="1200" b="1" dirty="0" smtClean="0"/>
              <a:t>., MVM ERBE </a:t>
            </a:r>
            <a:r>
              <a:rPr lang="hu-HU" sz="1200" b="1" dirty="0" err="1" smtClean="0"/>
              <a:t>Zrt</a:t>
            </a:r>
            <a:r>
              <a:rPr lang="hu-HU" sz="1200" b="1" smtClean="0"/>
              <a:t>.</a:t>
            </a:r>
            <a:endParaRPr lang="hu-HU" sz="1200" b="1" dirty="0" smtClean="0"/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Munkaköri rendszer kialakítása  - workshop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Munkakörök értékelése - workshop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Vezetői jóváhagyás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Érdekképviseleti egyeztetés</a:t>
            </a:r>
          </a:p>
          <a:p>
            <a:pPr marL="177789" indent="-177789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b="1" dirty="0" smtClean="0"/>
              <a:t>Erőművek</a:t>
            </a:r>
            <a:endParaRPr lang="hu-HU" sz="1200" b="1" dirty="0" smtClean="0"/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Munkaköri rendszer kialakítása - workshop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Munkakörök értékelése - workshop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Vezetői jóváhagyás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Érdekképviseleti egyeztetés</a:t>
            </a:r>
          </a:p>
          <a:p>
            <a:pPr marL="177789" indent="-177789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endParaRPr lang="hu-HU" sz="1200" b="1" dirty="0" smtClean="0"/>
          </a:p>
          <a:p>
            <a:pPr marL="177789" indent="-177789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b="1" dirty="0" smtClean="0"/>
              <a:t>Egyéb tagvállalatok</a:t>
            </a:r>
            <a:endParaRPr lang="hu-HU" sz="1200" b="1" dirty="0" smtClean="0"/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Munkaköri rendszer kialakítása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 smtClean="0"/>
              <a:t>Munkakörök </a:t>
            </a:r>
            <a:r>
              <a:rPr lang="hu-HU" sz="1200" dirty="0" smtClean="0"/>
              <a:t>értékelése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/>
              <a:t>Vezetői jóváhagyás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r>
              <a:rPr lang="hu-HU" sz="1200" dirty="0"/>
              <a:t>Érdekképviseleti egyeztetés</a:t>
            </a:r>
          </a:p>
          <a:p>
            <a:pPr marL="361950" lvl="1" indent="-176213">
              <a:spcBef>
                <a:spcPts val="300"/>
              </a:spcBef>
              <a:buClr>
                <a:srgbClr val="00B0F0"/>
              </a:buClr>
              <a:buFont typeface="Wingdings" pitchFamily="2" charset="2"/>
              <a:buChar char="§"/>
            </a:pPr>
            <a:endParaRPr lang="hu-HU" sz="12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5508319" y="1021392"/>
            <a:ext cx="2263812" cy="614013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marL="177789" indent="-177789">
              <a:spcBef>
                <a:spcPts val="300"/>
              </a:spcBef>
              <a:buClr>
                <a:srgbClr val="00B0F0"/>
              </a:buClr>
            </a:pPr>
            <a:r>
              <a:rPr lang="hu-HU" sz="1600" b="1" dirty="0" smtClean="0">
                <a:solidFill>
                  <a:srgbClr val="000000"/>
                </a:solidFill>
              </a:rPr>
              <a:t>Felelős</a:t>
            </a:r>
            <a:endParaRPr lang="hu-HU" sz="1200" b="1" u="sng" dirty="0" smtClean="0"/>
          </a:p>
          <a:p>
            <a:pPr marL="177789" indent="-177789">
              <a:spcBef>
                <a:spcPts val="300"/>
              </a:spcBef>
              <a:buClr>
                <a:srgbClr val="00B0F0"/>
              </a:buClr>
            </a:pPr>
            <a:endParaRPr lang="hu-HU" sz="1200" b="1" u="sng" dirty="0" smtClean="0"/>
          </a:p>
          <a:p>
            <a:pPr marL="180975" indent="-176213">
              <a:spcBef>
                <a:spcPts val="300"/>
              </a:spcBef>
              <a:buClr>
                <a:srgbClr val="00B0F0"/>
              </a:buClr>
            </a:pPr>
            <a:endParaRPr lang="hu-HU" sz="1200" b="1" dirty="0" smtClean="0"/>
          </a:p>
          <a:p>
            <a:pPr marL="180975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b="1" dirty="0" smtClean="0"/>
              <a:t>HKO</a:t>
            </a:r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HKO</a:t>
            </a:r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HKO</a:t>
            </a:r>
          </a:p>
          <a:p>
            <a:pPr marL="180975" indent="-176213">
              <a:spcBef>
                <a:spcPts val="300"/>
              </a:spcBef>
              <a:buClr>
                <a:srgbClr val="00B0F0"/>
              </a:buClr>
            </a:pPr>
            <a:endParaRPr lang="hu-HU" sz="1200" b="1" u="sng" dirty="0" smtClean="0"/>
          </a:p>
          <a:p>
            <a:pPr marL="180975" indent="-176213">
              <a:spcBef>
                <a:spcPts val="300"/>
              </a:spcBef>
              <a:buClr>
                <a:srgbClr val="00B0F0"/>
              </a:buClr>
            </a:pPr>
            <a:endParaRPr lang="hu-HU" sz="1200" b="1" u="sng" dirty="0" smtClean="0"/>
          </a:p>
          <a:p>
            <a:pPr marL="180975" indent="-176213">
              <a:spcBef>
                <a:spcPts val="300"/>
              </a:spcBef>
              <a:buClr>
                <a:srgbClr val="00B0F0"/>
              </a:buClr>
            </a:pPr>
            <a:endParaRPr lang="hu-HU" sz="1200" b="1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HAY</a:t>
            </a:r>
            <a:r>
              <a:rPr lang="hu-HU" sz="1200" dirty="0" smtClean="0"/>
              <a:t>, HR, </a:t>
            </a:r>
            <a:r>
              <a:rPr lang="hu-HU" sz="1200" dirty="0" smtClean="0"/>
              <a:t>vezetők</a:t>
            </a: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HAY, HR, </a:t>
            </a:r>
            <a:r>
              <a:rPr lang="hu-HU" sz="1200" dirty="0" smtClean="0"/>
              <a:t>vezetők</a:t>
            </a: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CEO</a:t>
            </a:r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HAY, HR, </a:t>
            </a:r>
            <a:r>
              <a:rPr lang="hu-HU" sz="1200" dirty="0" smtClean="0"/>
              <a:t>vezetők</a:t>
            </a: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HAY, HR, </a:t>
            </a:r>
            <a:r>
              <a:rPr lang="hu-HU" sz="1200" dirty="0" smtClean="0"/>
              <a:t>vezetők </a:t>
            </a: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 smtClean="0"/>
              <a:t>CEO</a:t>
            </a:r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dirty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dirty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/>
              <a:t>HAY, HR, vezetők</a:t>
            </a:r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/>
              <a:t>HAY, HR, vezetők</a:t>
            </a:r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r>
              <a:rPr lang="hu-HU" sz="1200" dirty="0"/>
              <a:t>CEO</a:t>
            </a:r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b="1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b="1" dirty="0" smtClean="0"/>
          </a:p>
          <a:p>
            <a:pPr marL="180975" lvl="1" indent="-176213">
              <a:spcBef>
                <a:spcPts val="300"/>
              </a:spcBef>
              <a:buClr>
                <a:srgbClr val="00B0F0"/>
              </a:buClr>
            </a:pPr>
            <a:endParaRPr lang="hu-HU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Miért kell átalakítani a jelenlegi rendszert?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9EBD5762-3BDC-484D-9503-7EA6D5A9A8CE}" type="slidenum">
              <a:rPr lang="hu-HU" smtClean="0">
                <a:solidFill>
                  <a:srgbClr val="FFFFFF"/>
                </a:solidFill>
              </a:rPr>
              <a:pPr algn="ctr"/>
              <a:t>2</a:t>
            </a:fld>
            <a:endParaRPr lang="hu-HU" dirty="0">
              <a:solidFill>
                <a:srgbClr val="FFFFFF"/>
              </a:solidFill>
            </a:endParaRPr>
          </a:p>
        </p:txBody>
      </p:sp>
      <p:sp>
        <p:nvSpPr>
          <p:cNvPr id="7" name="Pentagon 6"/>
          <p:cNvSpPr/>
          <p:nvPr/>
        </p:nvSpPr>
        <p:spPr bwMode="ltGray">
          <a:xfrm rot="5400000">
            <a:off x="4652419" y="-3118466"/>
            <a:ext cx="665895" cy="8986270"/>
          </a:xfrm>
          <a:prstGeom prst="homePlate">
            <a:avLst>
              <a:gd name="adj" fmla="val 62184"/>
            </a:avLst>
          </a:prstGeom>
          <a:solidFill>
            <a:srgbClr val="00B0F0"/>
          </a:solidFill>
          <a:ln w="3175">
            <a:solidFill>
              <a:srgbClr val="00CC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hu-HU" sz="1400" b="1" i="1" dirty="0" smtClean="0">
                <a:solidFill>
                  <a:schemeClr val="tx1"/>
                </a:solidFill>
              </a:rPr>
              <a:t>Cél: Besorolási rendszer megújítása, egységesítése</a:t>
            </a:r>
          </a:p>
        </p:txBody>
      </p:sp>
      <p:sp>
        <p:nvSpPr>
          <p:cNvPr id="51" name="Pentagon 50"/>
          <p:cNvSpPr/>
          <p:nvPr>
            <p:custDataLst>
              <p:tags r:id="rId1"/>
            </p:custDataLst>
          </p:nvPr>
        </p:nvSpPr>
        <p:spPr bwMode="gray">
          <a:xfrm>
            <a:off x="5069907" y="2668186"/>
            <a:ext cx="4398728" cy="682913"/>
          </a:xfrm>
          <a:prstGeom prst="homePlate">
            <a:avLst>
              <a:gd name="adj" fmla="val 0"/>
            </a:avLst>
          </a:prstGeom>
          <a:solidFill>
            <a:srgbClr val="FF9900"/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pPr algn="just"/>
            <a:r>
              <a:rPr lang="hu-HU" sz="1400" b="1" dirty="0" smtClean="0"/>
              <a:t>Munkakörcsaládok alkalmazása </a:t>
            </a:r>
          </a:p>
          <a:p>
            <a:pPr algn="just"/>
            <a:r>
              <a:rPr lang="hu-HU" sz="1400" b="1" dirty="0" smtClean="0"/>
              <a:t>(Termelés, </a:t>
            </a:r>
            <a:r>
              <a:rPr lang="hu-HU" sz="1400" b="1" dirty="0" err="1" smtClean="0"/>
              <a:t>termelés</a:t>
            </a:r>
            <a:r>
              <a:rPr lang="hu-HU" sz="1400" b="1" dirty="0" smtClean="0"/>
              <a:t> támogatás, vállalati működés támogatás)</a:t>
            </a:r>
            <a:endParaRPr lang="hu-HU" sz="1400" b="1" dirty="0"/>
          </a:p>
        </p:txBody>
      </p:sp>
      <p:sp>
        <p:nvSpPr>
          <p:cNvPr id="52" name="TextBox 3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18779" y="1930979"/>
            <a:ext cx="560068" cy="657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indent="-273050" algn="ctr" defTabSz="912813" fontAlgn="base">
              <a:spcBef>
                <a:spcPct val="0"/>
              </a:spcBef>
              <a:spcAft>
                <a:spcPts val="900"/>
              </a:spcAft>
            </a:pPr>
            <a:r>
              <a:rPr lang="hu-HU" sz="3600" dirty="0">
                <a:solidFill>
                  <a:srgbClr val="FFFFFF"/>
                </a:solidFill>
                <a:latin typeface="Georgia" pitchFamily="18" charset="0"/>
              </a:rPr>
              <a:t>1</a:t>
            </a:r>
          </a:p>
        </p:txBody>
      </p:sp>
      <p:sp>
        <p:nvSpPr>
          <p:cNvPr id="54" name="Pentagon 53"/>
          <p:cNvSpPr/>
          <p:nvPr>
            <p:custDataLst>
              <p:tags r:id="rId3"/>
            </p:custDataLst>
          </p:nvPr>
        </p:nvSpPr>
        <p:spPr bwMode="gray">
          <a:xfrm>
            <a:off x="5078775" y="3441545"/>
            <a:ext cx="4398728" cy="855031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pPr algn="just"/>
            <a:r>
              <a:rPr lang="hu-HU" sz="1400" b="1" dirty="0" smtClean="0"/>
              <a:t>Átlátható, új besorolási kategória rendszer (HAY 9-HAY17)</a:t>
            </a:r>
            <a:endParaRPr lang="hu-HU" sz="1400" b="1" dirty="0"/>
          </a:p>
        </p:txBody>
      </p:sp>
      <p:sp>
        <p:nvSpPr>
          <p:cNvPr id="55" name="TextBox 3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18779" y="3281832"/>
            <a:ext cx="560068" cy="807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indent="-273050" algn="ctr" defTabSz="912813" fontAlgn="base">
              <a:spcBef>
                <a:spcPct val="0"/>
              </a:spcBef>
              <a:spcAft>
                <a:spcPts val="900"/>
              </a:spcAft>
            </a:pPr>
            <a:r>
              <a:rPr lang="hu-HU" sz="3600" dirty="0" smtClean="0">
                <a:solidFill>
                  <a:srgbClr val="FFFFFF"/>
                </a:solidFill>
                <a:latin typeface="Georgia" pitchFamily="18" charset="0"/>
              </a:rPr>
              <a:t>2</a:t>
            </a:r>
            <a:endParaRPr lang="hu-HU" sz="36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58" name="TextBox 3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2005" y="4946773"/>
            <a:ext cx="560068" cy="766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indent="-273050" algn="ctr" defTabSz="912813" fontAlgn="base">
              <a:spcBef>
                <a:spcPct val="0"/>
              </a:spcBef>
              <a:spcAft>
                <a:spcPts val="900"/>
              </a:spcAft>
            </a:pPr>
            <a:r>
              <a:rPr lang="hu-HU" sz="3600" dirty="0">
                <a:solidFill>
                  <a:srgbClr val="FFFFFF"/>
                </a:solidFill>
                <a:latin typeface="Georgia" pitchFamily="18" charset="0"/>
              </a:rPr>
              <a:t>4</a:t>
            </a:r>
          </a:p>
        </p:txBody>
      </p:sp>
      <p:sp>
        <p:nvSpPr>
          <p:cNvPr id="61" name="TextBox 3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 flipH="1">
            <a:off x="1082903" y="4073674"/>
            <a:ext cx="3995872" cy="94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indent="-273050" algn="ctr" defTabSz="912813" fontAlgn="base">
              <a:spcBef>
                <a:spcPct val="0"/>
              </a:spcBef>
              <a:spcAft>
                <a:spcPts val="900"/>
              </a:spcAft>
            </a:pPr>
            <a:r>
              <a:rPr lang="hu-HU" sz="3600" dirty="0" smtClean="0">
                <a:solidFill>
                  <a:srgbClr val="FFFFFF"/>
                </a:solidFill>
                <a:latin typeface="Georgia" pitchFamily="18" charset="0"/>
              </a:rPr>
              <a:t>3</a:t>
            </a:r>
            <a:endParaRPr lang="hu-HU" sz="36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64" name="TextBox 4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 flipH="1">
            <a:off x="1090483" y="2643505"/>
            <a:ext cx="3988291" cy="626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indent="-273050" algn="ctr" defTabSz="912813" fontAlgn="base">
              <a:spcBef>
                <a:spcPct val="0"/>
              </a:spcBef>
              <a:spcAft>
                <a:spcPts val="900"/>
              </a:spcAft>
            </a:pPr>
            <a:r>
              <a:rPr lang="hu-HU" sz="3600" dirty="0" smtClean="0">
                <a:solidFill>
                  <a:srgbClr val="FFFFFF"/>
                </a:solidFill>
                <a:latin typeface="Georgia" pitchFamily="18" charset="0"/>
              </a:rPr>
              <a:t>1</a:t>
            </a:r>
            <a:endParaRPr lang="hu-HU" sz="36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7" name="Pentagon 50"/>
          <p:cNvSpPr/>
          <p:nvPr>
            <p:custDataLst>
              <p:tags r:id="rId8"/>
            </p:custDataLst>
          </p:nvPr>
        </p:nvSpPr>
        <p:spPr bwMode="gray">
          <a:xfrm>
            <a:off x="518779" y="2668186"/>
            <a:ext cx="4398728" cy="682913"/>
          </a:xfrm>
          <a:prstGeom prst="homePlate">
            <a:avLst>
              <a:gd name="adj" fmla="val 0"/>
            </a:avLst>
          </a:prstGeom>
          <a:solidFill>
            <a:srgbClr val="FF9900"/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r>
              <a:rPr lang="hu-HU" sz="1400" b="1" dirty="0" smtClean="0"/>
              <a:t>Az egységes besorolási rendszer hiánya, a MüM rendelet alkalmazása</a:t>
            </a:r>
          </a:p>
        </p:txBody>
      </p:sp>
      <p:sp>
        <p:nvSpPr>
          <p:cNvPr id="19" name="Pentagon 53"/>
          <p:cNvSpPr/>
          <p:nvPr>
            <p:custDataLst>
              <p:tags r:id="rId9"/>
            </p:custDataLst>
          </p:nvPr>
        </p:nvSpPr>
        <p:spPr bwMode="gray">
          <a:xfrm>
            <a:off x="518779" y="3449218"/>
            <a:ext cx="4398728" cy="847359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r>
              <a:rPr lang="hu-HU" sz="1400" b="1" dirty="0" smtClean="0"/>
              <a:t>Az integrált működési rendszerben a besorolási rendszer hiánya nem teszi lehetővé az összehasonlítást, átjárhatóságot</a:t>
            </a:r>
          </a:p>
        </p:txBody>
      </p:sp>
      <p:sp>
        <p:nvSpPr>
          <p:cNvPr id="21" name="TextBox 13"/>
          <p:cNvSpPr txBox="1"/>
          <p:nvPr/>
        </p:nvSpPr>
        <p:spPr>
          <a:xfrm>
            <a:off x="518779" y="1817789"/>
            <a:ext cx="4398728" cy="762262"/>
          </a:xfrm>
          <a:prstGeom prst="roundRect">
            <a:avLst>
              <a:gd name="adj" fmla="val 12953"/>
            </a:avLst>
          </a:prstGeom>
          <a:solidFill>
            <a:schemeClr val="bg2"/>
          </a:solidFill>
          <a:ln>
            <a:solidFill>
              <a:srgbClr val="00B0F0"/>
            </a:solidFill>
          </a:ln>
        </p:spPr>
        <p:txBody>
          <a:bodyPr wrap="square" lIns="80147" tIns="40074" rIns="80147" bIns="40074" rtlCol="0">
            <a:noAutofit/>
          </a:bodyPr>
          <a:lstStyle/>
          <a:p>
            <a:pPr defTabSz="912466"/>
            <a:r>
              <a:rPr lang="hu-HU" sz="1400" b="1" i="1" dirty="0" smtClean="0">
                <a:solidFill>
                  <a:srgbClr val="00B0F0"/>
                </a:solidFill>
              </a:rPr>
              <a:t>Jelenlegi rendszer</a:t>
            </a:r>
          </a:p>
          <a:p>
            <a:pPr defTabSz="912466"/>
            <a:r>
              <a:rPr lang="hu-HU" sz="1400" b="1" i="1" dirty="0" smtClean="0">
                <a:solidFill>
                  <a:srgbClr val="00B0F0"/>
                </a:solidFill>
              </a:rPr>
              <a:t>Tagvállalatonként eltérő javadalmazási gyakorlat</a:t>
            </a:r>
            <a:endParaRPr lang="hu-HU" sz="1200" b="1" i="1" dirty="0" smtClean="0">
              <a:solidFill>
                <a:srgbClr val="00B0F0"/>
              </a:solidFill>
            </a:endParaRPr>
          </a:p>
        </p:txBody>
      </p:sp>
      <p:sp>
        <p:nvSpPr>
          <p:cNvPr id="23" name="TextBox 13"/>
          <p:cNvSpPr txBox="1"/>
          <p:nvPr/>
        </p:nvSpPr>
        <p:spPr>
          <a:xfrm>
            <a:off x="5069907" y="1817788"/>
            <a:ext cx="4398728" cy="783504"/>
          </a:xfrm>
          <a:prstGeom prst="roundRect">
            <a:avLst>
              <a:gd name="adj" fmla="val 12953"/>
            </a:avLst>
          </a:prstGeom>
          <a:solidFill>
            <a:schemeClr val="bg2"/>
          </a:solidFill>
          <a:ln>
            <a:solidFill>
              <a:srgbClr val="00B0F0"/>
            </a:solidFill>
          </a:ln>
        </p:spPr>
        <p:txBody>
          <a:bodyPr wrap="square" lIns="80147" tIns="40074" rIns="80147" bIns="40074" rtlCol="0">
            <a:noAutofit/>
          </a:bodyPr>
          <a:lstStyle/>
          <a:p>
            <a:pPr defTabSz="912466"/>
            <a:r>
              <a:rPr lang="hu-HU" sz="1400" b="1" i="1" dirty="0" smtClean="0">
                <a:solidFill>
                  <a:srgbClr val="00B0F0"/>
                </a:solidFill>
              </a:rPr>
              <a:t>Új rendszer</a:t>
            </a:r>
          </a:p>
          <a:p>
            <a:pPr defTabSz="912466"/>
            <a:r>
              <a:rPr lang="hu-HU" sz="1400" b="1" i="1" dirty="0" smtClean="0">
                <a:solidFill>
                  <a:srgbClr val="00B0F0"/>
                </a:solidFill>
              </a:rPr>
              <a:t>Egységes besorolási rendszer az MVM Csoport valamennyi tagvállalatánál</a:t>
            </a:r>
          </a:p>
        </p:txBody>
      </p:sp>
      <p:sp>
        <p:nvSpPr>
          <p:cNvPr id="22" name="TextBox 13"/>
          <p:cNvSpPr txBox="1"/>
          <p:nvPr/>
        </p:nvSpPr>
        <p:spPr>
          <a:xfrm>
            <a:off x="460863" y="4453220"/>
            <a:ext cx="9049005" cy="339099"/>
          </a:xfrm>
          <a:prstGeom prst="roundRect">
            <a:avLst>
              <a:gd name="adj" fmla="val 12953"/>
            </a:avLst>
          </a:prstGeom>
          <a:solidFill>
            <a:schemeClr val="bg2"/>
          </a:solidFill>
          <a:ln>
            <a:solidFill>
              <a:srgbClr val="00B0F0"/>
            </a:solidFill>
          </a:ln>
        </p:spPr>
        <p:txBody>
          <a:bodyPr wrap="square" lIns="80147" tIns="40074" rIns="80147" bIns="40074" rtlCol="0">
            <a:noAutofit/>
          </a:bodyPr>
          <a:lstStyle/>
          <a:p>
            <a:pPr defTabSz="912466"/>
            <a:r>
              <a:rPr lang="hu-HU" sz="1400" b="1" i="1" dirty="0" smtClean="0"/>
              <a:t>Az új besorolási rendszer bevezetésének tervezett időpontja: 2013. június 1.</a:t>
            </a:r>
          </a:p>
        </p:txBody>
      </p:sp>
    </p:spTree>
    <p:extLst>
      <p:ext uri="{BB962C8B-B14F-4D97-AF65-F5344CB8AC3E}">
        <p14:creationId xmlns:p14="http://schemas.microsoft.com/office/powerpoint/2010/main" val="115456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/>
            </a:r>
            <a:b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A HAY munkakör értékelési és besorolási rendszer alapelvei</a:t>
            </a:r>
            <a:endParaRPr lang="hu-HU" b="1" i="1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D5762-3BDC-484D-9503-7EA6D5A9A8CE}" type="slidenum">
              <a:rPr lang="hu-HU" smtClean="0"/>
              <a:pPr/>
              <a:t>3</a:t>
            </a:fld>
            <a:endParaRPr lang="hu-HU" dirty="0"/>
          </a:p>
        </p:txBody>
      </p:sp>
      <p:sp>
        <p:nvSpPr>
          <p:cNvPr id="2" name="Szövegdoboz 1"/>
          <p:cNvSpPr txBox="1"/>
          <p:nvPr/>
        </p:nvSpPr>
        <p:spPr>
          <a:xfrm>
            <a:off x="363557" y="1096177"/>
            <a:ext cx="9276202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 algn="just">
              <a:spcAft>
                <a:spcPts val="900"/>
              </a:spcAft>
              <a:tabLst>
                <a:tab pos="9144000" algn="l"/>
              </a:tabLst>
            </a:pPr>
            <a:endParaRPr lang="hu-HU" sz="1200" b="1" dirty="0" smtClean="0"/>
          </a:p>
        </p:txBody>
      </p:sp>
      <p:sp>
        <p:nvSpPr>
          <p:cNvPr id="8" name="Tartalom helye 2"/>
          <p:cNvSpPr>
            <a:spLocks noGrp="1"/>
          </p:cNvSpPr>
          <p:nvPr>
            <p:ph idx="4294967295"/>
          </p:nvPr>
        </p:nvSpPr>
        <p:spPr bwMode="auto">
          <a:xfrm>
            <a:off x="377825" y="967647"/>
            <a:ext cx="9261934" cy="5532304"/>
          </a:xfrm>
          <a:prstGeom prst="rect">
            <a:avLst/>
          </a:prstGeom>
          <a:solidFill>
            <a:schemeClr val="bg1">
              <a:lumMod val="85000"/>
            </a:schemeClr>
          </a:solidFill>
          <a:ex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marL="11447" indent="-285750" algn="just">
              <a:buFont typeface="Wingdings" pitchFamily="2" charset="2"/>
              <a:buChar char="§"/>
              <a:defRPr/>
            </a:pPr>
            <a:endParaRPr lang="hu-HU" sz="1600" dirty="0" smtClean="0"/>
          </a:p>
          <a:p>
            <a:pPr marL="11447" indent="-285750" algn="just">
              <a:buFont typeface="Wingdings" pitchFamily="2" charset="2"/>
              <a:buChar char="§"/>
              <a:defRPr/>
            </a:pPr>
            <a:endParaRPr lang="hu-HU" sz="1600" dirty="0"/>
          </a:p>
          <a:p>
            <a:pPr indent="0" algn="just">
              <a:defRPr/>
            </a:pPr>
            <a:endParaRPr lang="hu-HU" dirty="0" smtClean="0"/>
          </a:p>
          <a:p>
            <a:pPr marL="11447" indent="-285750" algn="just">
              <a:buFont typeface="Wingdings" pitchFamily="2" charset="2"/>
              <a:buChar char="§"/>
              <a:defRPr/>
            </a:pPr>
            <a:endParaRPr lang="hu-HU" dirty="0" smtClean="0"/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dirty="0" smtClean="0"/>
              <a:t>A HAY módszer </a:t>
            </a:r>
            <a:r>
              <a:rPr lang="hu-HU" b="1" dirty="0" smtClean="0"/>
              <a:t>jól átlátható és csoportszinten is egységes rendszer működtetését teszi lehetővé.</a:t>
            </a:r>
            <a:endParaRPr lang="hu-HU" dirty="0" smtClean="0"/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dirty="0" smtClean="0"/>
              <a:t>A munkakör értékelési- és besorolási rendszer alkalmazása alapot teremt egy egyenlő esélyeket biztosító kompenzációs rendszerhez.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dirty="0" smtClean="0"/>
              <a:t>A </a:t>
            </a:r>
            <a:r>
              <a:rPr lang="hu-HU" b="1" dirty="0" smtClean="0"/>
              <a:t>kompenzációs csomag meghatározásának alapja </a:t>
            </a:r>
            <a:r>
              <a:rPr lang="hu-HU" dirty="0" smtClean="0"/>
              <a:t>a munkakör értéke, HAY kategóriája.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b="1" dirty="0" smtClean="0"/>
              <a:t>Bérpolitikai célkitűzés</a:t>
            </a:r>
            <a:r>
              <a:rPr lang="hu-HU" dirty="0" smtClean="0"/>
              <a:t>, hogy - az egyéni teljesítményeket is figyelembe véve – a helyi munkaerőpiacon (Budapest) fizetett medián érték kerüljön biztosításra az adott besorolási kategóriákban, figyelembe véve a tagvállalat MVM Csoport hierarchián belül elfoglalt helyét, pénzügyi lehetőségeit, speciális igényeit, azzal, hogy a teljes jövedelem mértéke nem változik, a kiugró aránytalanságok méltányos kezelésével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dirty="0" smtClean="0"/>
              <a:t>A </a:t>
            </a:r>
            <a:r>
              <a:rPr lang="hu-HU" b="1" dirty="0" smtClean="0"/>
              <a:t>nem menedzseri pozíciókban a kompenzációs elemek </a:t>
            </a:r>
            <a:r>
              <a:rPr lang="hu-HU" dirty="0" smtClean="0"/>
              <a:t>vállalatonként eltérőek, melyeket az adott cégnél érvényes belső szabályzatok, illetve a Kollektív Szerződés határoz meg. 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dirty="0" smtClean="0"/>
              <a:t>A munkakör értékelési és besorolási rendszer szabályozása az érdekképviseletekkel egyeztetett csoportszintű utasításban kerül rögzítésre.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382492" y="1154936"/>
            <a:ext cx="5334000" cy="1092505"/>
          </a:xfrm>
          <a:prstGeom prst="rect">
            <a:avLst/>
          </a:prstGeom>
          <a:ln>
            <a:solidFill>
              <a:srgbClr val="FF99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108000" rIns="72000" bIns="108000" rtlCol="0">
            <a:noAutofit/>
          </a:bodyPr>
          <a:lstStyle/>
          <a:p>
            <a:pPr marL="266700" indent="-184150"/>
            <a:r>
              <a:rPr lang="hu-HU" sz="1400" b="1" dirty="0" smtClean="0">
                <a:solidFill>
                  <a:schemeClr val="tx1"/>
                </a:solidFill>
                <a:cs typeface="Times New Roman" pitchFamily="18" charset="0"/>
              </a:rPr>
              <a:t>HAY rendszer:</a:t>
            </a:r>
          </a:p>
          <a:p>
            <a:pPr marL="88900" indent="-6350" algn="just"/>
            <a:r>
              <a:rPr lang="hu-HU" sz="1400" b="1" dirty="0" smtClean="0">
                <a:solidFill>
                  <a:schemeClr val="tx1"/>
                </a:solidFill>
                <a:cs typeface="Times New Roman" pitchFamily="18" charset="0"/>
              </a:rPr>
              <a:t>Az MVM Csoport tagvállalatainál a munkakör értékelési- és besorolási rendszer a nemzetközileg elismert HAY módszertanra épül.</a:t>
            </a:r>
          </a:p>
        </p:txBody>
      </p:sp>
    </p:spTree>
    <p:extLst>
      <p:ext uri="{BB962C8B-B14F-4D97-AF65-F5344CB8AC3E}">
        <p14:creationId xmlns:p14="http://schemas.microsoft.com/office/powerpoint/2010/main" val="305217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1. lépés: Munkaköri rendszer kialakítása</a:t>
            </a:r>
          </a:p>
        </p:txBody>
      </p:sp>
      <p:sp>
        <p:nvSpPr>
          <p:cNvPr id="3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D5762-3BDC-484D-9503-7EA6D5A9A8CE}" type="slidenum">
              <a:rPr lang="hu-HU" smtClean="0"/>
              <a:pPr/>
              <a:t>4</a:t>
            </a:fld>
            <a:endParaRPr lang="hu-HU" dirty="0"/>
          </a:p>
        </p:txBody>
      </p:sp>
      <p:sp>
        <p:nvSpPr>
          <p:cNvPr id="2" name="Szövegdoboz 1"/>
          <p:cNvSpPr txBox="1"/>
          <p:nvPr/>
        </p:nvSpPr>
        <p:spPr>
          <a:xfrm>
            <a:off x="363557" y="1096177"/>
            <a:ext cx="9276202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 algn="just">
              <a:spcAft>
                <a:spcPts val="900"/>
              </a:spcAft>
              <a:tabLst>
                <a:tab pos="9144000" algn="l"/>
              </a:tabLst>
            </a:pPr>
            <a:endParaRPr lang="hu-HU" sz="1200" b="1" dirty="0" smtClean="0"/>
          </a:p>
        </p:txBody>
      </p:sp>
      <p:sp>
        <p:nvSpPr>
          <p:cNvPr id="8" name="Tartalom helye 2"/>
          <p:cNvSpPr>
            <a:spLocks noGrp="1"/>
          </p:cNvSpPr>
          <p:nvPr>
            <p:ph idx="4294967295"/>
          </p:nvPr>
        </p:nvSpPr>
        <p:spPr bwMode="auto">
          <a:xfrm>
            <a:off x="363557" y="991518"/>
            <a:ext cx="9261934" cy="5277080"/>
          </a:xfrm>
          <a:prstGeom prst="rect">
            <a:avLst/>
          </a:prstGeom>
          <a:solidFill>
            <a:schemeClr val="bg1">
              <a:lumMod val="85000"/>
            </a:schemeClr>
          </a:solidFill>
          <a:ex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marL="11447" indent="-285750" algn="just">
              <a:buFont typeface="Wingdings" pitchFamily="2" charset="2"/>
              <a:buChar char="§"/>
              <a:defRPr/>
            </a:pPr>
            <a:endParaRPr lang="hu-HU" sz="1600" b="1" dirty="0" smtClean="0"/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sz="1600" b="1" dirty="0" smtClean="0"/>
              <a:t>Munkakörök </a:t>
            </a:r>
            <a:r>
              <a:rPr lang="hu-HU" sz="1600" b="1" dirty="0"/>
              <a:t>egységesítése, racionalizálása, munkakör családok kialakítása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sz="1600" b="1" dirty="0"/>
              <a:t>Munkakörök elemzése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sz="1600" b="1" dirty="0"/>
              <a:t>A munkakörök leírását Besorolási Kézikönyv fogja össze, ami alkalmas valamennyi munkakör </a:t>
            </a:r>
            <a:r>
              <a:rPr lang="hu-HU" sz="1600" b="1" dirty="0" smtClean="0"/>
              <a:t>besorolására</a:t>
            </a:r>
            <a:endParaRPr lang="hu-HU" sz="1600" b="1" dirty="0"/>
          </a:p>
        </p:txBody>
      </p:sp>
      <p:sp>
        <p:nvSpPr>
          <p:cNvPr id="10" name="Pentagon 56"/>
          <p:cNvSpPr/>
          <p:nvPr>
            <p:custDataLst>
              <p:tags r:id="rId1"/>
            </p:custDataLst>
          </p:nvPr>
        </p:nvSpPr>
        <p:spPr bwMode="gray">
          <a:xfrm>
            <a:off x="528808" y="5204992"/>
            <a:ext cx="8956715" cy="744030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pPr algn="just"/>
            <a:r>
              <a:rPr lang="hu-HU" sz="1400" b="1" dirty="0" smtClean="0"/>
              <a:t>Benchmark munkakör: azonos jellegű feladatokat, azonos felelősséget és tudást igénylő munkaköröket foglalják össze, nagy létszámú, az adott területen belül meghatározó jellegű munkakörök (</a:t>
            </a:r>
            <a:r>
              <a:rPr lang="hu-HU" sz="1400" b="1" dirty="0" err="1" smtClean="0"/>
              <a:t>pl</a:t>
            </a:r>
            <a:r>
              <a:rPr lang="hu-HU" sz="1400" b="1" dirty="0" smtClean="0"/>
              <a:t>: </a:t>
            </a:r>
          </a:p>
        </p:txBody>
      </p:sp>
      <p:sp>
        <p:nvSpPr>
          <p:cNvPr id="15" name="Pentagon 50"/>
          <p:cNvSpPr/>
          <p:nvPr>
            <p:custDataLst>
              <p:tags r:id="rId2"/>
            </p:custDataLst>
          </p:nvPr>
        </p:nvSpPr>
        <p:spPr bwMode="gray">
          <a:xfrm>
            <a:off x="518779" y="2668186"/>
            <a:ext cx="8966744" cy="682913"/>
          </a:xfrm>
          <a:prstGeom prst="homePlate">
            <a:avLst>
              <a:gd name="adj" fmla="val 0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pPr algn="ctr"/>
            <a:r>
              <a:rPr lang="hu-HU" sz="1400" b="1" dirty="0" smtClean="0">
                <a:solidFill>
                  <a:schemeClr val="tx1"/>
                </a:solidFill>
              </a:rPr>
              <a:t>TERMELÉS</a:t>
            </a:r>
            <a:endParaRPr lang="hu-HU" sz="1400" b="1" dirty="0" smtClean="0">
              <a:solidFill>
                <a:schemeClr val="tx1"/>
              </a:solidFill>
            </a:endParaRPr>
          </a:p>
        </p:txBody>
      </p:sp>
      <p:sp>
        <p:nvSpPr>
          <p:cNvPr id="16" name="Pentagon 53"/>
          <p:cNvSpPr/>
          <p:nvPr>
            <p:custDataLst>
              <p:tags r:id="rId3"/>
            </p:custDataLst>
          </p:nvPr>
        </p:nvSpPr>
        <p:spPr bwMode="gray">
          <a:xfrm>
            <a:off x="518779" y="3449218"/>
            <a:ext cx="8966744" cy="847359"/>
          </a:xfrm>
          <a:prstGeom prst="homePlate">
            <a:avLst>
              <a:gd name="adj" fmla="val 0"/>
            </a:avLst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pPr algn="ctr"/>
            <a:r>
              <a:rPr lang="hu-HU" sz="1400" b="1" dirty="0" smtClean="0">
                <a:solidFill>
                  <a:schemeClr val="tx1"/>
                </a:solidFill>
              </a:rPr>
              <a:t>TERMELÉS </a:t>
            </a:r>
            <a:r>
              <a:rPr lang="hu-HU" sz="1400" b="1" dirty="0" smtClean="0">
                <a:solidFill>
                  <a:schemeClr val="tx1"/>
                </a:solidFill>
              </a:rPr>
              <a:t>TÁMOGATÁS</a:t>
            </a:r>
            <a:endParaRPr lang="hu-HU" sz="1400" b="1" dirty="0" smtClean="0">
              <a:solidFill>
                <a:schemeClr val="tx1"/>
              </a:solidFill>
            </a:endParaRPr>
          </a:p>
        </p:txBody>
      </p:sp>
      <p:sp>
        <p:nvSpPr>
          <p:cNvPr id="19" name="Pentagon 50"/>
          <p:cNvSpPr/>
          <p:nvPr>
            <p:custDataLst>
              <p:tags r:id="rId4"/>
            </p:custDataLst>
          </p:nvPr>
        </p:nvSpPr>
        <p:spPr bwMode="gray">
          <a:xfrm>
            <a:off x="518779" y="4408851"/>
            <a:ext cx="8966744" cy="682913"/>
          </a:xfrm>
          <a:prstGeom prst="homePlate">
            <a:avLst>
              <a:gd name="adj" fmla="val 0"/>
            </a:avLst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anchor="ctr"/>
          <a:lstStyle/>
          <a:p>
            <a:pPr algn="ctr"/>
            <a:r>
              <a:rPr lang="hu-HU" sz="1400" b="1" dirty="0" smtClean="0">
                <a:solidFill>
                  <a:schemeClr val="tx1"/>
                </a:solidFill>
              </a:rPr>
              <a:t>VÁLLALATI MŰKÖDÉS </a:t>
            </a:r>
            <a:r>
              <a:rPr lang="hu-HU" sz="1400" b="1" dirty="0" smtClean="0">
                <a:solidFill>
                  <a:schemeClr val="tx1"/>
                </a:solidFill>
              </a:rPr>
              <a:t>TÁMOGATÁS</a:t>
            </a:r>
            <a:endParaRPr lang="hu-H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11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/>
            </a:r>
            <a:b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2. lépés: A munkakörök értékelése (Melléklet: Munkaköri mátrix)</a:t>
            </a:r>
            <a:endParaRPr lang="hu-HU" b="1" i="1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D5762-3BDC-484D-9503-7EA6D5A9A8CE}" type="slidenum">
              <a:rPr lang="hu-HU" smtClean="0"/>
              <a:pPr/>
              <a:t>5</a:t>
            </a:fld>
            <a:endParaRPr lang="hu-HU" dirty="0"/>
          </a:p>
        </p:txBody>
      </p:sp>
      <p:sp>
        <p:nvSpPr>
          <p:cNvPr id="2" name="Szövegdoboz 1"/>
          <p:cNvSpPr txBox="1"/>
          <p:nvPr/>
        </p:nvSpPr>
        <p:spPr>
          <a:xfrm>
            <a:off x="363557" y="1096177"/>
            <a:ext cx="9276202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 algn="just">
              <a:spcAft>
                <a:spcPts val="900"/>
              </a:spcAft>
              <a:tabLst>
                <a:tab pos="9144000" algn="l"/>
              </a:tabLst>
            </a:pPr>
            <a:endParaRPr lang="hu-HU" sz="1200" b="1" dirty="0" smtClean="0"/>
          </a:p>
        </p:txBody>
      </p:sp>
      <p:sp>
        <p:nvSpPr>
          <p:cNvPr id="8" name="Tartalom helye 2"/>
          <p:cNvSpPr>
            <a:spLocks noGrp="1"/>
          </p:cNvSpPr>
          <p:nvPr>
            <p:ph idx="4294967295"/>
          </p:nvPr>
        </p:nvSpPr>
        <p:spPr bwMode="auto">
          <a:xfrm>
            <a:off x="377825" y="837282"/>
            <a:ext cx="9261934" cy="5662669"/>
          </a:xfrm>
          <a:prstGeom prst="rect">
            <a:avLst/>
          </a:prstGeom>
          <a:solidFill>
            <a:schemeClr val="bg1">
              <a:lumMod val="85000"/>
            </a:schemeClr>
          </a:solidFill>
          <a:ex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b="1" dirty="0" smtClean="0"/>
              <a:t>A munkakört és nem a személyt értékeltük, a munkakör értékelésnek nem része az egyéni teljesítmény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b="1" dirty="0" smtClean="0"/>
              <a:t>A munkakört, ahogy jelenleg létezik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b="1" dirty="0" smtClean="0"/>
              <a:t>A munkakörök értékelését a </a:t>
            </a:r>
            <a:r>
              <a:rPr lang="hu-HU" b="1" dirty="0" smtClean="0"/>
              <a:t>vezetők végezték</a:t>
            </a:r>
            <a:r>
              <a:rPr lang="hu-HU" b="1" dirty="0" smtClean="0"/>
              <a:t>, a különböző szakterületek egyforma súlyú képviseletet kaptak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b="1" dirty="0" smtClean="0"/>
              <a:t>Az eredményeket kereszt funkcionálisan egyeztették, véglegesítették, </a:t>
            </a:r>
            <a:r>
              <a:rPr lang="hu-HU" b="1" dirty="0" smtClean="0"/>
              <a:t>KONSZENZUSSAL</a:t>
            </a:r>
          </a:p>
          <a:p>
            <a:pPr indent="0" algn="just">
              <a:defRPr/>
            </a:pPr>
            <a:endParaRPr lang="hu-HU" b="1" dirty="0" smtClean="0"/>
          </a:p>
          <a:p>
            <a:pPr indent="0" algn="just">
              <a:defRPr/>
            </a:pPr>
            <a:endParaRPr lang="hu-HU" sz="1600" dirty="0"/>
          </a:p>
          <a:p>
            <a:pPr indent="0" algn="just">
              <a:defRPr/>
            </a:pPr>
            <a:endParaRPr lang="hu-HU" dirty="0" smtClean="0"/>
          </a:p>
          <a:p>
            <a:pPr indent="0" algn="just">
              <a:defRPr/>
            </a:pPr>
            <a:endParaRPr lang="hu-HU" dirty="0" smtClean="0"/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26329"/>
              </p:ext>
            </p:extLst>
          </p:nvPr>
        </p:nvGraphicFramePr>
        <p:xfrm>
          <a:off x="1397612" y="3651377"/>
          <a:ext cx="6604000" cy="370840"/>
        </p:xfrm>
        <a:graphic>
          <a:graphicData uri="http://schemas.openxmlformats.org/drawingml/2006/table">
            <a:tbl>
              <a:tblPr firstRow="1" bandRow="1">
                <a:tableStyleId>{69D073F8-1565-44D7-B386-08B59EADF2EE}</a:tableStyleId>
              </a:tblPr>
              <a:tblGrid>
                <a:gridCol w="1320800"/>
                <a:gridCol w="1320800"/>
                <a:gridCol w="1320800"/>
                <a:gridCol w="1320800"/>
                <a:gridCol w="1320800"/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689343"/>
              </p:ext>
            </p:extLst>
          </p:nvPr>
        </p:nvGraphicFramePr>
        <p:xfrm>
          <a:off x="556102" y="2639694"/>
          <a:ext cx="8808234" cy="3066006"/>
        </p:xfrm>
        <a:graphic>
          <a:graphicData uri="http://schemas.openxmlformats.org/drawingml/2006/table">
            <a:tbl>
              <a:tblPr firstRow="1" bandRow="1">
                <a:tableStyleId>{69D073F8-1565-44D7-B386-08B59EADF2EE}</a:tableStyleId>
              </a:tblPr>
              <a:tblGrid>
                <a:gridCol w="1468039"/>
                <a:gridCol w="1468039"/>
                <a:gridCol w="1468039"/>
                <a:gridCol w="1468039"/>
                <a:gridCol w="1468039"/>
                <a:gridCol w="1468039"/>
              </a:tblGrid>
              <a:tr h="401368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HAY</a:t>
                      </a:r>
                      <a:r>
                        <a:rPr lang="hu-HU" sz="11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KATEGÓRIA</a:t>
                      </a:r>
                      <a:endParaRPr lang="hu-HU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VMT</a:t>
                      </a:r>
                      <a:endParaRPr lang="hu-HU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TERMELÉS</a:t>
                      </a:r>
                      <a:endParaRPr lang="hu-HU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TERMELÉS TÁMOGATÁS</a:t>
                      </a:r>
                      <a:endParaRPr lang="hu-HU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ÖSSZESEN</a:t>
                      </a:r>
                      <a:endParaRPr lang="hu-HU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MUNKAKÖR JELLEGE</a:t>
                      </a:r>
                      <a:endParaRPr lang="hu-HU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17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5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 18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15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38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16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15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20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34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69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15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26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30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30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86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14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19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30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28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77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13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12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10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31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53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12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14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7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12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33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11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7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2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2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11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10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-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-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1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54"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9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2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-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-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100" b="1" dirty="0" smtClean="0">
                          <a:latin typeface="+mn-lt"/>
                        </a:rPr>
                        <a:t>2</a:t>
                      </a:r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u-HU" sz="11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Ellipszis feliratnak 4"/>
          <p:cNvSpPr/>
          <p:nvPr/>
        </p:nvSpPr>
        <p:spPr bwMode="auto">
          <a:xfrm>
            <a:off x="8043658" y="3239193"/>
            <a:ext cx="1542361" cy="1145754"/>
          </a:xfrm>
          <a:prstGeom prst="wedgeEllipseCallout">
            <a:avLst>
              <a:gd name="adj1" fmla="val -52976"/>
              <a:gd name="adj2" fmla="val 56731"/>
            </a:avLst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000" tIns="36000" rIns="18000" bIns="360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Szakértő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13-17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Technikus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14-15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Szakmunkás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13</a:t>
            </a:r>
          </a:p>
        </p:txBody>
      </p:sp>
      <p:sp>
        <p:nvSpPr>
          <p:cNvPr id="6" name="Ellipszis feliratnak 5"/>
          <p:cNvSpPr/>
          <p:nvPr/>
        </p:nvSpPr>
        <p:spPr bwMode="auto">
          <a:xfrm>
            <a:off x="8151072" y="4273489"/>
            <a:ext cx="1327532" cy="462708"/>
          </a:xfrm>
          <a:prstGeom prst="wedgeEllipseCallout">
            <a:avLst>
              <a:gd name="adj1" fmla="val -52516"/>
              <a:gd name="adj2" fmla="val 62500"/>
            </a:avLst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000" tIns="36000" rIns="18000" bIns="360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Szakmunkás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12</a:t>
            </a:r>
          </a:p>
        </p:txBody>
      </p:sp>
      <p:sp>
        <p:nvSpPr>
          <p:cNvPr id="15" name="Ellipszis feliratnak 14"/>
          <p:cNvSpPr/>
          <p:nvPr/>
        </p:nvSpPr>
        <p:spPr bwMode="auto">
          <a:xfrm>
            <a:off x="8151072" y="4685253"/>
            <a:ext cx="1327532" cy="462708"/>
          </a:xfrm>
          <a:prstGeom prst="wedgeEllipseCallout">
            <a:avLst>
              <a:gd name="adj1" fmla="val -52516"/>
              <a:gd name="adj2" fmla="val 62500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000" tIns="36000" rIns="18000" bIns="360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Ügyvitel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hu-HU" sz="1000" b="1" dirty="0" smtClean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93688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3. lépés: A munkavállalók besorolása</a:t>
            </a:r>
          </a:p>
        </p:txBody>
      </p:sp>
      <p:sp>
        <p:nvSpPr>
          <p:cNvPr id="3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D5762-3BDC-484D-9503-7EA6D5A9A8CE}" type="slidenum">
              <a:rPr lang="hu-HU" smtClean="0"/>
              <a:pPr/>
              <a:t>6</a:t>
            </a:fld>
            <a:endParaRPr lang="hu-HU" dirty="0"/>
          </a:p>
        </p:txBody>
      </p:sp>
      <p:sp>
        <p:nvSpPr>
          <p:cNvPr id="2" name="Szövegdoboz 1"/>
          <p:cNvSpPr txBox="1"/>
          <p:nvPr/>
        </p:nvSpPr>
        <p:spPr>
          <a:xfrm>
            <a:off x="363557" y="1096177"/>
            <a:ext cx="9276202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 algn="just">
              <a:spcAft>
                <a:spcPts val="900"/>
              </a:spcAft>
              <a:tabLst>
                <a:tab pos="9144000" algn="l"/>
              </a:tabLst>
            </a:pPr>
            <a:endParaRPr lang="hu-HU" sz="1200" b="1" dirty="0" smtClean="0"/>
          </a:p>
        </p:txBody>
      </p:sp>
      <p:sp>
        <p:nvSpPr>
          <p:cNvPr id="8" name="Tartalom helye 2"/>
          <p:cNvSpPr>
            <a:spLocks noGrp="1"/>
          </p:cNvSpPr>
          <p:nvPr>
            <p:ph idx="4294967295"/>
          </p:nvPr>
        </p:nvSpPr>
        <p:spPr bwMode="auto">
          <a:xfrm>
            <a:off x="363557" y="991518"/>
            <a:ext cx="9261934" cy="5277080"/>
          </a:xfrm>
          <a:prstGeom prst="rect">
            <a:avLst/>
          </a:prstGeom>
          <a:solidFill>
            <a:schemeClr val="bg1">
              <a:lumMod val="85000"/>
            </a:schemeClr>
          </a:solidFill>
          <a:ex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marL="11447" indent="-285750" algn="just">
              <a:buFont typeface="Wingdings" pitchFamily="2" charset="2"/>
              <a:buChar char="§"/>
              <a:defRPr/>
            </a:pPr>
            <a:endParaRPr lang="hu-HU" sz="1600" b="1" dirty="0" smtClean="0"/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sz="1600" b="1" dirty="0" smtClean="0"/>
              <a:t>A munkavállalók besorolása a Besorolási Kézikönyv alapján történik, amely tartalmazza mindazon besorolási lehetőségeket (munkakör elemzéseket), amelyekbe a munkakör értékelést követően a munkakörök besorolhatóak.</a:t>
            </a:r>
          </a:p>
          <a:p>
            <a:pPr indent="0" algn="just">
              <a:defRPr/>
            </a:pPr>
            <a:r>
              <a:rPr lang="hu-HU" sz="1600" b="1" dirty="0" smtClean="0"/>
              <a:t>Pl. anyagvizsgáló 1-3.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sz="1600" b="1" dirty="0" smtClean="0"/>
              <a:t>A besorolást a munkáltatói jogkör gyakorlók végzik.</a:t>
            </a:r>
          </a:p>
          <a:p>
            <a:pPr marL="11447" indent="-285750" algn="just">
              <a:buFont typeface="Wingdings" pitchFamily="2" charset="2"/>
              <a:buChar char="§"/>
              <a:defRPr/>
            </a:pPr>
            <a:r>
              <a:rPr lang="hu-HU" sz="1600" b="1" dirty="0" smtClean="0"/>
              <a:t>A munkavállalók az új munkaköri megnevezésről és a besorolási kategóriáról értesítést kapnak 2013. I. negyedév végéig.</a:t>
            </a:r>
          </a:p>
          <a:p>
            <a:pPr indent="0" algn="just">
              <a:defRPr/>
            </a:pP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349069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cs typeface="Times New Roman" pitchFamily="18" charset="0"/>
              </a:rPr>
              <a:t>Bérezési rendszer</a:t>
            </a:r>
            <a:endParaRPr lang="hu-HU" dirty="0"/>
          </a:p>
        </p:txBody>
      </p:sp>
      <p:sp>
        <p:nvSpPr>
          <p:cNvPr id="3" name="Rounded Rectangle 2"/>
          <p:cNvSpPr/>
          <p:nvPr/>
        </p:nvSpPr>
        <p:spPr bwMode="ltGray">
          <a:xfrm>
            <a:off x="98959" y="1013326"/>
            <a:ext cx="9605996" cy="3646583"/>
          </a:xfrm>
          <a:prstGeom prst="roundRect">
            <a:avLst>
              <a:gd name="adj" fmla="val 7938"/>
            </a:avLst>
          </a:prstGeom>
          <a:ln/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5997" tIns="35997" rIns="35997" bIns="35997" rtlCol="0" anchor="ctr"/>
          <a:lstStyle/>
          <a:p>
            <a:pPr algn="ctr"/>
            <a:endParaRPr lang="hu-HU" sz="1200" b="1" dirty="0" err="1" smtClean="0">
              <a:solidFill>
                <a:schemeClr val="bg1"/>
              </a:solidFill>
            </a:endParaRPr>
          </a:p>
        </p:txBody>
      </p:sp>
      <p:sp>
        <p:nvSpPr>
          <p:cNvPr id="4" name="Téglalap 1"/>
          <p:cNvSpPr>
            <a:spLocks noChangeArrowheads="1"/>
          </p:cNvSpPr>
          <p:nvPr/>
        </p:nvSpPr>
        <p:spPr bwMode="auto">
          <a:xfrm>
            <a:off x="163128" y="4737253"/>
            <a:ext cx="9605996" cy="1630496"/>
          </a:xfrm>
          <a:prstGeom prst="rect">
            <a:avLst/>
          </a:prstGeom>
          <a:ln>
            <a:headEnd/>
            <a:tailEnd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83964" tIns="41982" rIns="83964" bIns="41982" anchor="ctr">
            <a:noAutofit/>
          </a:bodyPr>
          <a:lstStyle/>
          <a:p>
            <a:pPr algn="just">
              <a:defRPr/>
            </a:pPr>
            <a:r>
              <a:rPr lang="hu-HU" sz="1300" b="1" i="1" dirty="0" smtClean="0"/>
              <a:t>A jövedelem meghatározására vonatkozó szabályok:</a:t>
            </a:r>
          </a:p>
          <a:p>
            <a:pPr algn="just">
              <a:defRPr/>
            </a:pPr>
            <a:endParaRPr lang="hu-HU" sz="1300" b="1" i="1" dirty="0" smtClean="0"/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hu-HU" sz="1200" i="1" dirty="0" smtClean="0"/>
              <a:t>Az </a:t>
            </a:r>
            <a:r>
              <a:rPr lang="hu-HU" sz="1200" b="1" i="1" dirty="0" smtClean="0"/>
              <a:t>alapbér</a:t>
            </a:r>
            <a:r>
              <a:rPr lang="hu-HU" sz="1200" i="1" dirty="0" smtClean="0"/>
              <a:t> meghatározásának alapja a </a:t>
            </a:r>
            <a:r>
              <a:rPr lang="hu-HU" sz="1200" b="1" i="1" dirty="0" smtClean="0"/>
              <a:t>betöltött munkakör értéke, HAY kategóriája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hu-HU" sz="1200" i="1" dirty="0" smtClean="0"/>
              <a:t>Az alapbérek meghatározásánál a bérpiaci trendeket, a </a:t>
            </a:r>
            <a:r>
              <a:rPr lang="hu-HU" sz="1200" b="1" i="1" dirty="0" smtClean="0"/>
              <a:t>helyi munkaerőpiacon (Budapest) fizetett bérek medián értékét </a:t>
            </a:r>
            <a:r>
              <a:rPr lang="hu-HU" sz="1200" i="1" dirty="0" smtClean="0"/>
              <a:t>és az MNV iránymutatásait vesszük figyelembe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hu-HU" sz="1200" i="1" dirty="0" smtClean="0"/>
              <a:t>Az </a:t>
            </a:r>
            <a:r>
              <a:rPr lang="hu-HU" sz="1200" b="1" i="1" dirty="0" smtClean="0"/>
              <a:t>alapbér fejlesztés és a jutalmak kifizetése </a:t>
            </a:r>
            <a:r>
              <a:rPr lang="hu-HU" sz="1200" i="1" dirty="0" smtClean="0"/>
              <a:t>az egyéni célkitűzéseken alapuló teljesítményértékelés alapján történik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hu-HU" sz="1200" i="1" dirty="0" smtClean="0"/>
              <a:t>A </a:t>
            </a:r>
            <a:r>
              <a:rPr lang="hu-HU" sz="1200" b="1" i="1" dirty="0" smtClean="0"/>
              <a:t>pótlékok</a:t>
            </a:r>
            <a:r>
              <a:rPr lang="hu-HU" sz="1200" i="1" dirty="0" smtClean="0"/>
              <a:t> mértékét a KSZ határozza meg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hu-HU" sz="1200" i="1" dirty="0" smtClean="0"/>
              <a:t>A </a:t>
            </a:r>
            <a:r>
              <a:rPr lang="hu-HU" sz="1200" b="1" i="1" dirty="0" smtClean="0"/>
              <a:t>béren kívüli juttatásoknál </a:t>
            </a:r>
            <a:r>
              <a:rPr lang="hu-HU" sz="1200" i="1" dirty="0" smtClean="0"/>
              <a:t>a jogszabályi elvárásoknak is megfelelő gazdaságosabb béren kívüli juttatási lehetőségeket alkalmazzuk</a:t>
            </a:r>
          </a:p>
        </p:txBody>
      </p:sp>
      <p:sp>
        <p:nvSpPr>
          <p:cNvPr id="5" name="Rectangle 4"/>
          <p:cNvSpPr/>
          <p:nvPr/>
        </p:nvSpPr>
        <p:spPr bwMode="ltGray">
          <a:xfrm>
            <a:off x="281876" y="1032127"/>
            <a:ext cx="5635575" cy="381000"/>
          </a:xfrm>
          <a:prstGeom prst="rect">
            <a:avLst/>
          </a:prstGeom>
          <a:solidFill>
            <a:srgbClr val="00B0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997" tIns="35997" rIns="35997" bIns="35997" rtlCol="0" anchor="ctr"/>
          <a:lstStyle/>
          <a:p>
            <a:r>
              <a:rPr lang="hu-HU" sz="1200" b="1" dirty="0" smtClean="0">
                <a:solidFill>
                  <a:schemeClr val="tx1"/>
                </a:solidFill>
              </a:rPr>
              <a:t>Nem cél a bérelemek egységesítése csoportszinten!</a:t>
            </a:r>
          </a:p>
          <a:p>
            <a:r>
              <a:rPr lang="hu-HU" sz="1200" b="1" dirty="0" smtClean="0">
                <a:solidFill>
                  <a:schemeClr val="tx1"/>
                </a:solidFill>
              </a:rPr>
              <a:t>A mértékeket a KSZ és a tagvállalat gazdasági helyzete határozza meg.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053910" y="1600415"/>
            <a:ext cx="7542757" cy="2573572"/>
            <a:chOff x="1098836" y="2055048"/>
            <a:chExt cx="7542757" cy="2448092"/>
          </a:xfrm>
        </p:grpSpPr>
        <p:sp>
          <p:nvSpPr>
            <p:cNvPr id="7" name="Block Arc 6"/>
            <p:cNvSpPr/>
            <p:nvPr/>
          </p:nvSpPr>
          <p:spPr>
            <a:xfrm>
              <a:off x="2529646" y="2279155"/>
              <a:ext cx="4772340" cy="2107010"/>
            </a:xfrm>
            <a:prstGeom prst="blockArc">
              <a:avLst>
                <a:gd name="adj1" fmla="val 3907877"/>
                <a:gd name="adj2" fmla="val 3877732"/>
                <a:gd name="adj3" fmla="val 3492"/>
              </a:avLst>
            </a:prstGeom>
            <a:solidFill>
              <a:srgbClr val="00B0F0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7"/>
            <p:cNvSpPr/>
            <p:nvPr/>
          </p:nvSpPr>
          <p:spPr>
            <a:xfrm>
              <a:off x="3576209" y="2055048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hu-HU" sz="14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hu-HU" sz="1400" b="1" dirty="0" smtClean="0">
                  <a:solidFill>
                    <a:schemeClr val="tx1"/>
                  </a:solidFill>
                </a:rPr>
                <a:t>13. havi bér</a:t>
              </a:r>
            </a:p>
            <a:p>
              <a:pPr algn="ctr"/>
              <a:endParaRPr lang="hu-HU" sz="1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922697" y="2857053"/>
              <a:ext cx="1986237" cy="878222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hu-HU" sz="7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hu-HU" sz="1600" b="1" dirty="0" smtClean="0">
                  <a:solidFill>
                    <a:schemeClr val="tx1"/>
                  </a:solidFill>
                </a:rPr>
                <a:t>ALAPBÉR</a:t>
              </a:r>
            </a:p>
            <a:p>
              <a:pPr algn="ctr"/>
              <a:endParaRPr lang="hu-HU" sz="95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3646319" y="3870954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hu-HU" sz="1400" b="1" dirty="0" smtClean="0">
                  <a:solidFill>
                    <a:schemeClr val="tx1"/>
                  </a:solidFill>
                </a:rPr>
                <a:t>VBKJ</a:t>
              </a:r>
            </a:p>
            <a:p>
              <a:pPr algn="ctr"/>
              <a:r>
                <a:rPr lang="hu-HU" sz="1400" b="1" dirty="0" smtClean="0">
                  <a:solidFill>
                    <a:schemeClr val="tx1"/>
                  </a:solidFill>
                </a:rPr>
                <a:t>Pénztári támogatás</a:t>
              </a:r>
              <a:endParaRPr lang="en-US" sz="1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5962378" y="2967705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hu-HU" sz="1400" b="1" dirty="0" smtClean="0">
                  <a:solidFill>
                    <a:schemeClr val="tx1"/>
                  </a:solidFill>
                </a:rPr>
                <a:t>Egyéb juttatások</a:t>
              </a:r>
            </a:p>
            <a:p>
              <a:pPr algn="ctr"/>
              <a:r>
                <a:rPr lang="hu-HU" sz="1400" b="1" dirty="0" smtClean="0">
                  <a:solidFill>
                    <a:schemeClr val="tx1"/>
                  </a:solidFill>
                </a:rPr>
                <a:t>Jutalom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98836" y="2998082"/>
              <a:ext cx="2679215" cy="632186"/>
            </a:xfrm>
            <a:prstGeom prst="ellipse">
              <a:avLst/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hu-HU" sz="1400" b="1" dirty="0" smtClean="0">
                  <a:solidFill>
                    <a:schemeClr val="tx1"/>
                  </a:solidFill>
                </a:rPr>
                <a:t>Pótlékok</a:t>
              </a:r>
            </a:p>
          </p:txBody>
        </p:sp>
      </p:grpSp>
      <p:sp>
        <p:nvSpPr>
          <p:cNvPr id="13" name="Slide Number Placeholder 96"/>
          <p:cNvSpPr>
            <a:spLocks noGrp="1"/>
          </p:cNvSpPr>
          <p:nvPr>
            <p:ph type="sldNum" sz="quarter" idx="10"/>
          </p:nvPr>
        </p:nvSpPr>
        <p:spPr>
          <a:xfrm>
            <a:off x="0" y="6531934"/>
            <a:ext cx="495300" cy="304800"/>
          </a:xfrm>
        </p:spPr>
        <p:txBody>
          <a:bodyPr/>
          <a:lstStyle/>
          <a:p>
            <a:fld id="{9EBD5762-3BDC-484D-9503-7EA6D5A9A8CE}" type="slidenum">
              <a:rPr lang="hu-HU" smtClean="0"/>
              <a:pPr/>
              <a:t>7</a:t>
            </a:fld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206228" y="3105028"/>
            <a:ext cx="9144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endParaRPr lang="hu-HU" sz="1200" b="1" dirty="0" smtClean="0"/>
          </a:p>
        </p:txBody>
      </p:sp>
      <p:sp>
        <p:nvSpPr>
          <p:cNvPr id="19" name="TextBox 22"/>
          <p:cNvSpPr txBox="1"/>
          <p:nvPr/>
        </p:nvSpPr>
        <p:spPr>
          <a:xfrm>
            <a:off x="8033481" y="1855375"/>
            <a:ext cx="1650347" cy="250208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hu-HU" sz="1100" b="1" dirty="0" smtClean="0">
                <a:solidFill>
                  <a:schemeClr val="bg2"/>
                </a:solidFill>
              </a:rPr>
              <a:t>Pótlékok kivezetése</a:t>
            </a:r>
            <a:endParaRPr lang="hu-HU" sz="1100" b="1" dirty="0">
              <a:solidFill>
                <a:schemeClr val="bg2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592806" y="4864004"/>
            <a:ext cx="1650347" cy="248752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hu-HU" sz="1100" b="1" dirty="0" smtClean="0">
                <a:solidFill>
                  <a:schemeClr val="bg2"/>
                </a:solidFill>
              </a:rPr>
              <a:t>Alapbér változás</a:t>
            </a:r>
            <a:endParaRPr lang="hu-HU" sz="1100" b="1" dirty="0">
              <a:solidFill>
                <a:schemeClr val="bg2"/>
              </a:solidFill>
            </a:endParaRPr>
          </a:p>
        </p:txBody>
      </p:sp>
      <p:sp>
        <p:nvSpPr>
          <p:cNvPr id="21" name="TextBox 22"/>
          <p:cNvSpPr txBox="1"/>
          <p:nvPr/>
        </p:nvSpPr>
        <p:spPr>
          <a:xfrm>
            <a:off x="8025556" y="2265004"/>
            <a:ext cx="1650347" cy="250208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pPr algn="ctr"/>
            <a:r>
              <a:rPr lang="hu-HU" sz="1100" b="1" dirty="0" smtClean="0">
                <a:solidFill>
                  <a:schemeClr val="bg2"/>
                </a:solidFill>
              </a:rPr>
              <a:t>Alapbér változás</a:t>
            </a:r>
            <a:endParaRPr lang="hu-HU" sz="11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37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Bérrendszer fejlesztése 2013-2014.</a:t>
            </a:r>
            <a:endParaRPr lang="hu-HU" b="1" i="1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D5762-3BDC-484D-9503-7EA6D5A9A8CE}" type="slidenum">
              <a:rPr lang="hu-HU" smtClean="0"/>
              <a:pPr/>
              <a:t>8</a:t>
            </a:fld>
            <a:endParaRPr lang="hu-HU" dirty="0"/>
          </a:p>
        </p:txBody>
      </p:sp>
      <p:grpSp>
        <p:nvGrpSpPr>
          <p:cNvPr id="7" name="Group 46"/>
          <p:cNvGrpSpPr/>
          <p:nvPr/>
        </p:nvGrpSpPr>
        <p:grpSpPr>
          <a:xfrm>
            <a:off x="330201" y="991519"/>
            <a:ext cx="9237721" cy="5365214"/>
            <a:chOff x="533399" y="1598875"/>
            <a:chExt cx="8077201" cy="1476002"/>
          </a:xfrm>
        </p:grpSpPr>
        <p:sp>
          <p:nvSpPr>
            <p:cNvPr id="10" name="Rectangle 13"/>
            <p:cNvSpPr/>
            <p:nvPr>
              <p:custDataLst>
                <p:tags r:id="rId1"/>
              </p:custDataLst>
            </p:nvPr>
          </p:nvSpPr>
          <p:spPr bwMode="ltGray">
            <a:xfrm>
              <a:off x="533400" y="1598877"/>
              <a:ext cx="8077200" cy="1476000"/>
            </a:xfrm>
            <a:prstGeom prst="rect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844000" rtlCol="0" anchor="ctr"/>
            <a:lstStyle/>
            <a:p>
              <a:pPr marL="153005" indent="-153005">
                <a:spcBef>
                  <a:spcPts val="351"/>
                </a:spcBef>
                <a:buClr>
                  <a:schemeClr val="accent1"/>
                </a:buClr>
              </a:pPr>
              <a:endParaRPr lang="hu-HU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Pentagon 12"/>
            <p:cNvSpPr/>
            <p:nvPr>
              <p:custDataLst>
                <p:tags r:id="rId2"/>
              </p:custDataLst>
            </p:nvPr>
          </p:nvSpPr>
          <p:spPr bwMode="gray">
            <a:xfrm>
              <a:off x="533399" y="1598875"/>
              <a:ext cx="1657114" cy="1476002"/>
            </a:xfrm>
            <a:prstGeom prst="homePlate">
              <a:avLst>
                <a:gd name="adj" fmla="val 10071"/>
              </a:avLst>
            </a:prstGeom>
            <a:solidFill>
              <a:srgbClr val="FF9900"/>
            </a:solidFill>
            <a:ln w="3175"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rtlCol="0" anchor="ctr"/>
            <a:lstStyle/>
            <a:p>
              <a:r>
                <a:rPr lang="hu-HU" sz="1400" b="1" i="1" kern="0" dirty="0" smtClean="0">
                  <a:solidFill>
                    <a:schemeClr val="bg1"/>
                  </a:solidFill>
                </a:rPr>
                <a:t>Elvárások a bérrendszerrel szemben</a:t>
              </a:r>
              <a:endParaRPr lang="hu-HU" sz="1400" b="1" i="1" dirty="0" smtClean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3" name="Szövegdoboz 2"/>
          <p:cNvSpPr txBox="1"/>
          <p:nvPr/>
        </p:nvSpPr>
        <p:spPr>
          <a:xfrm>
            <a:off x="2456758" y="1206359"/>
            <a:ext cx="7006727" cy="2230904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marL="11430" indent="-285750">
              <a:lnSpc>
                <a:spcPct val="150000"/>
              </a:lnSpc>
              <a:buFontTx/>
              <a:buChar char="-"/>
            </a:pPr>
            <a:r>
              <a:rPr lang="hu-HU" sz="1400" b="1" dirty="0" smtClean="0"/>
              <a:t>Átláthatóság</a:t>
            </a:r>
          </a:p>
          <a:p>
            <a:pPr marL="11430" indent="-285750">
              <a:lnSpc>
                <a:spcPct val="150000"/>
              </a:lnSpc>
              <a:buFontTx/>
              <a:buChar char="-"/>
            </a:pPr>
            <a:r>
              <a:rPr lang="hu-HU" sz="1400" b="1" dirty="0" smtClean="0"/>
              <a:t>Versenyképesség</a:t>
            </a:r>
          </a:p>
          <a:p>
            <a:pPr marL="11430" indent="-285750">
              <a:lnSpc>
                <a:spcPct val="150000"/>
              </a:lnSpc>
              <a:buFontTx/>
              <a:buChar char="-"/>
            </a:pPr>
            <a:r>
              <a:rPr lang="hu-HU" sz="1400" b="1" dirty="0"/>
              <a:t>M</a:t>
            </a:r>
            <a:r>
              <a:rPr lang="hu-HU" sz="1400" b="1" dirty="0" smtClean="0"/>
              <a:t>egtartás, megszerzés biztosítása</a:t>
            </a:r>
          </a:p>
          <a:p>
            <a:pPr marL="11430" indent="-285750">
              <a:lnSpc>
                <a:spcPct val="150000"/>
              </a:lnSpc>
              <a:buFontTx/>
              <a:buChar char="-"/>
            </a:pPr>
            <a:r>
              <a:rPr lang="hu-HU" sz="1400" b="1" dirty="0" smtClean="0"/>
              <a:t>Fizetési sávok kialakítása besorolási kategóriánként</a:t>
            </a:r>
          </a:p>
          <a:p>
            <a:pPr marL="11430" indent="-285750">
              <a:lnSpc>
                <a:spcPct val="150000"/>
              </a:lnSpc>
              <a:buFontTx/>
              <a:buChar char="-"/>
            </a:pPr>
            <a:r>
              <a:rPr lang="hu-HU" sz="1400" b="1" dirty="0" smtClean="0"/>
              <a:t>Fizetési sávok szélességének meghatározása (+/- 20%)</a:t>
            </a:r>
          </a:p>
          <a:p>
            <a:pPr marL="11430" indent="-285750">
              <a:lnSpc>
                <a:spcPct val="150000"/>
              </a:lnSpc>
              <a:buFontTx/>
              <a:buChar char="-"/>
            </a:pPr>
            <a:r>
              <a:rPr lang="hu-HU" sz="1400" b="1" dirty="0" smtClean="0"/>
              <a:t>Fizetési sávon belül az egyéni teljesítmények figyelembe vétele </a:t>
            </a:r>
          </a:p>
          <a:p>
            <a:pPr>
              <a:lnSpc>
                <a:spcPct val="150000"/>
              </a:lnSpc>
            </a:pPr>
            <a:r>
              <a:rPr lang="hu-HU" sz="1400" b="1" dirty="0" smtClean="0"/>
              <a:t>      az éves alapbérfejlesztés során</a:t>
            </a:r>
            <a:endParaRPr lang="hu-HU" sz="1200" dirty="0"/>
          </a:p>
          <a:p>
            <a:pPr>
              <a:lnSpc>
                <a:spcPct val="150000"/>
              </a:lnSpc>
            </a:pPr>
            <a:endParaRPr lang="hu-HU" sz="1200" dirty="0" smtClean="0"/>
          </a:p>
        </p:txBody>
      </p:sp>
      <p:sp>
        <p:nvSpPr>
          <p:cNvPr id="9" name="Szövegdoboz 8"/>
          <p:cNvSpPr txBox="1"/>
          <p:nvPr/>
        </p:nvSpPr>
        <p:spPr>
          <a:xfrm>
            <a:off x="2456758" y="3554783"/>
            <a:ext cx="6753342" cy="2548562"/>
          </a:xfrm>
          <a:prstGeom prst="rect">
            <a:avLst/>
          </a:prstGeom>
          <a:ln>
            <a:solidFill>
              <a:srgbClr val="FF99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108000" rIns="72000" bIns="108000" rtlCol="0">
            <a:noAutofit/>
          </a:bodyPr>
          <a:lstStyle/>
          <a:p>
            <a:pPr marL="88900" indent="-6350" algn="just"/>
            <a:r>
              <a:rPr lang="hu-HU" sz="1400" b="1" u="sng" dirty="0" smtClean="0">
                <a:solidFill>
                  <a:schemeClr val="tx1"/>
                </a:solidFill>
                <a:cs typeface="Times New Roman" pitchFamily="18" charset="0"/>
              </a:rPr>
              <a:t>Versenypiaci információk:</a:t>
            </a:r>
          </a:p>
          <a:p>
            <a:pPr marL="88900" indent="-6350" algn="just"/>
            <a:endParaRPr lang="hu-HU" sz="14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88900" indent="-6350" algn="just"/>
            <a:r>
              <a:rPr lang="hu-HU" sz="1400" b="1" dirty="0" smtClean="0">
                <a:solidFill>
                  <a:schemeClr val="tx1"/>
                </a:solidFill>
                <a:cs typeface="Times New Roman" pitchFamily="18" charset="0"/>
              </a:rPr>
              <a:t>HAY jövedelemszint felmérés: közel 500 vállalat adata, </a:t>
            </a:r>
            <a:r>
              <a:rPr lang="hu-HU" sz="1400" b="1" dirty="0" err="1" smtClean="0">
                <a:solidFill>
                  <a:schemeClr val="tx1"/>
                </a:solidFill>
                <a:cs typeface="Times New Roman" pitchFamily="18" charset="0"/>
              </a:rPr>
              <a:t>szektorális</a:t>
            </a:r>
            <a:r>
              <a:rPr lang="hu-HU" sz="1400" b="1" dirty="0" smtClean="0">
                <a:solidFill>
                  <a:schemeClr val="tx1"/>
                </a:solidFill>
                <a:cs typeface="Times New Roman" pitchFamily="18" charset="0"/>
              </a:rPr>
              <a:t> elemzés (energia)</a:t>
            </a:r>
          </a:p>
          <a:p>
            <a:pPr marL="88900" indent="-6350" algn="just"/>
            <a:r>
              <a:rPr lang="hu-HU" sz="1400" b="1" dirty="0" smtClean="0">
                <a:solidFill>
                  <a:schemeClr val="tx1"/>
                </a:solidFill>
                <a:cs typeface="Times New Roman" pitchFamily="18" charset="0"/>
              </a:rPr>
              <a:t>A felmérés lehetővé teszi, hogy a résztvevők összehasonlítsák az egyes területeken/szektorokban a saját munkaköreiben fizetett alapbéreket és jövedelmeket.</a:t>
            </a:r>
          </a:p>
          <a:p>
            <a:pPr marL="82550" algn="just"/>
            <a:endParaRPr lang="hu-HU" sz="14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82550" algn="just"/>
            <a:r>
              <a:rPr lang="hu-HU" sz="1400" b="1" dirty="0" smtClean="0">
                <a:solidFill>
                  <a:schemeClr val="tx1"/>
                </a:solidFill>
                <a:cs typeface="Times New Roman" pitchFamily="18" charset="0"/>
              </a:rPr>
              <a:t>Célérték: medián, a résztvevő vállalatok 50%-a fizet többet és 50%-a kevesebbet</a:t>
            </a:r>
            <a:r>
              <a:rPr lang="hu-HU" sz="1400" b="1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hu-HU" sz="1400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36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hu-HU" b="1" i="1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Szabályozás</a:t>
            </a:r>
          </a:p>
        </p:txBody>
      </p:sp>
      <p:sp>
        <p:nvSpPr>
          <p:cNvPr id="3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D5762-3BDC-484D-9503-7EA6D5A9A8CE}" type="slidenum">
              <a:rPr lang="hu-HU" smtClean="0"/>
              <a:pPr/>
              <a:t>9</a:t>
            </a:fld>
            <a:endParaRPr lang="hu-HU" dirty="0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gray">
          <a:xfrm>
            <a:off x="688306" y="1287291"/>
            <a:ext cx="2601912" cy="1001712"/>
          </a:xfrm>
          <a:prstGeom prst="homePlate">
            <a:avLst>
              <a:gd name="adj" fmla="val 30689"/>
            </a:avLst>
          </a:prstGeom>
          <a:solidFill>
            <a:schemeClr val="hlink"/>
          </a:solidFill>
          <a:ln w="6350">
            <a:solidFill>
              <a:schemeClr val="bg2"/>
            </a:solidFill>
            <a:miter lim="800000"/>
            <a:headEnd/>
            <a:tailEnd/>
          </a:ln>
        </p:spPr>
        <p:txBody>
          <a:bodyPr lIns="54000" tIns="54000" rIns="54000" bIns="54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hu-HU" sz="1600" b="1" dirty="0" smtClean="0"/>
              <a:t>Megállapodás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hu-HU" sz="1600" b="1" dirty="0" smtClean="0"/>
              <a:t>ÉKF</a:t>
            </a:r>
            <a:endParaRPr lang="en-US" sz="1600" b="1" dirty="0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>
            <a:off x="1578836" y="2479512"/>
            <a:ext cx="2601912" cy="1001712"/>
          </a:xfrm>
          <a:prstGeom prst="homePlate">
            <a:avLst>
              <a:gd name="adj" fmla="val 30689"/>
            </a:avLst>
          </a:prstGeom>
          <a:solidFill>
            <a:schemeClr val="hlink"/>
          </a:solidFill>
          <a:ln w="6350">
            <a:solidFill>
              <a:schemeClr val="bg2"/>
            </a:solidFill>
            <a:miter lim="800000"/>
            <a:headEnd/>
            <a:tailEnd/>
          </a:ln>
        </p:spPr>
        <p:txBody>
          <a:bodyPr lIns="54000" tIns="54000" rIns="54000" bIns="54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hu-HU" sz="1600" b="1" dirty="0" smtClean="0"/>
              <a:t>Csoport- és helyi szintű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hu-HU" sz="1600" b="1" dirty="0" smtClean="0"/>
              <a:t>Szabályozások az érdekképviseletekkel történő egyeztetéssel</a:t>
            </a:r>
            <a:endParaRPr lang="en-US" sz="1600" b="1" dirty="0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>
            <a:off x="4035597" y="4920952"/>
            <a:ext cx="5372808" cy="1001712"/>
          </a:xfrm>
          <a:prstGeom prst="homePlate">
            <a:avLst>
              <a:gd name="adj" fmla="val 30689"/>
            </a:avLst>
          </a:prstGeom>
          <a:solidFill>
            <a:schemeClr val="hlink"/>
          </a:solidFill>
          <a:ln w="6350">
            <a:solidFill>
              <a:schemeClr val="bg2"/>
            </a:solidFill>
            <a:miter lim="800000"/>
            <a:headEnd/>
            <a:tailEnd/>
          </a:ln>
        </p:spPr>
        <p:txBody>
          <a:bodyPr lIns="54000" tIns="54000" rIns="54000" bIns="54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hu-HU" sz="1600" b="1" dirty="0" smtClean="0"/>
              <a:t>Kollektív </a:t>
            </a:r>
            <a:r>
              <a:rPr lang="hu-HU" sz="1600" b="1" dirty="0" smtClean="0"/>
              <a:t>Szerződésben rögzítésre kerülnek</a:t>
            </a:r>
            <a:endParaRPr lang="hu-HU" sz="1600" b="1" dirty="0" smtClean="0"/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hu-HU" sz="1600" b="1" dirty="0" smtClean="0"/>
              <a:t>a </a:t>
            </a:r>
            <a:r>
              <a:rPr lang="hu-HU" sz="1600" b="1" dirty="0" smtClean="0"/>
              <a:t>rendszer alapelvei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gray">
          <a:xfrm>
            <a:off x="2879792" y="3687131"/>
            <a:ext cx="2601912" cy="1001712"/>
          </a:xfrm>
          <a:prstGeom prst="homePlate">
            <a:avLst>
              <a:gd name="adj" fmla="val 30689"/>
            </a:avLst>
          </a:prstGeom>
          <a:solidFill>
            <a:schemeClr val="hlink"/>
          </a:solidFill>
          <a:ln w="6350">
            <a:solidFill>
              <a:schemeClr val="bg2"/>
            </a:solidFill>
            <a:miter lim="800000"/>
            <a:headEnd/>
            <a:tailEnd/>
          </a:ln>
        </p:spPr>
        <p:txBody>
          <a:bodyPr lIns="54000" tIns="54000" rIns="54000" bIns="54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hu-HU" sz="1600" b="1" dirty="0" smtClean="0"/>
              <a:t>Besorolási Kézikönyv</a:t>
            </a:r>
            <a:endParaRPr lang="en-US" sz="1600" b="1" dirty="0"/>
          </a:p>
        </p:txBody>
      </p:sp>
      <p:sp>
        <p:nvSpPr>
          <p:cNvPr id="3" name="Jobbra nyíl 2"/>
          <p:cNvSpPr/>
          <p:nvPr/>
        </p:nvSpPr>
        <p:spPr bwMode="auto">
          <a:xfrm>
            <a:off x="4035597" y="1633909"/>
            <a:ext cx="1300956" cy="371159"/>
          </a:xfrm>
          <a:prstGeom prst="rightArrow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000" tIns="36000" rIns="18000" bIns="360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endParaRPr lang="hu-HU" sz="1000" dirty="0" smtClean="0"/>
          </a:p>
        </p:txBody>
      </p:sp>
      <p:sp>
        <p:nvSpPr>
          <p:cNvPr id="4" name="Szövegdoboz 3"/>
          <p:cNvSpPr txBox="1"/>
          <p:nvPr/>
        </p:nvSpPr>
        <p:spPr>
          <a:xfrm>
            <a:off x="5723108" y="1187726"/>
            <a:ext cx="2836997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endParaRPr lang="hu-HU" sz="1200" b="1" dirty="0" smtClean="0"/>
          </a:p>
          <a:p>
            <a:pPr indent="-274320">
              <a:spcAft>
                <a:spcPts val="900"/>
              </a:spcAft>
            </a:pPr>
            <a:r>
              <a:rPr lang="hu-HU" sz="1600" b="1" dirty="0" smtClean="0"/>
              <a:t>Munkakörök értékelési- és </a:t>
            </a:r>
          </a:p>
          <a:p>
            <a:pPr indent="-274320">
              <a:spcAft>
                <a:spcPts val="900"/>
              </a:spcAft>
            </a:pPr>
            <a:r>
              <a:rPr lang="hu-HU" sz="1600" b="1" dirty="0" smtClean="0"/>
              <a:t>besorolási rendszer</a:t>
            </a:r>
          </a:p>
        </p:txBody>
      </p:sp>
      <p:sp>
        <p:nvSpPr>
          <p:cNvPr id="12" name="Jobbra nyíl 11"/>
          <p:cNvSpPr/>
          <p:nvPr/>
        </p:nvSpPr>
        <p:spPr bwMode="auto">
          <a:xfrm>
            <a:off x="5788725" y="4002407"/>
            <a:ext cx="1300956" cy="371159"/>
          </a:xfrm>
          <a:prstGeom prst="rightArrow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000" tIns="36000" rIns="18000" bIns="360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endParaRPr lang="hu-HU" sz="1000" dirty="0" smtClean="0"/>
          </a:p>
        </p:txBody>
      </p:sp>
      <p:sp>
        <p:nvSpPr>
          <p:cNvPr id="13" name="Jobbra nyíl 12"/>
          <p:cNvSpPr/>
          <p:nvPr/>
        </p:nvSpPr>
        <p:spPr bwMode="auto">
          <a:xfrm>
            <a:off x="4455437" y="2794788"/>
            <a:ext cx="1300956" cy="371159"/>
          </a:xfrm>
          <a:prstGeom prst="rightArrow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000" tIns="36000" rIns="18000" bIns="36000" numCol="1" rtlCol="0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endParaRPr lang="hu-HU" sz="1000" dirty="0" smtClean="0"/>
          </a:p>
        </p:txBody>
      </p:sp>
      <p:sp>
        <p:nvSpPr>
          <p:cNvPr id="14" name="Szövegdoboz 13"/>
          <p:cNvSpPr txBox="1"/>
          <p:nvPr/>
        </p:nvSpPr>
        <p:spPr>
          <a:xfrm>
            <a:off x="6095846" y="2566824"/>
            <a:ext cx="2836997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hu-HU" sz="1600" b="1" dirty="0" smtClean="0"/>
              <a:t>Munkakörök értékelési- és </a:t>
            </a:r>
          </a:p>
          <a:p>
            <a:pPr indent="-274320">
              <a:spcAft>
                <a:spcPts val="900"/>
              </a:spcAft>
            </a:pPr>
            <a:r>
              <a:rPr lang="hu-HU" sz="1600" b="1" dirty="0" smtClean="0"/>
              <a:t>besorolási rendszer</a:t>
            </a:r>
          </a:p>
          <a:p>
            <a:pPr indent="-274320">
              <a:spcAft>
                <a:spcPts val="900"/>
              </a:spcAft>
            </a:pPr>
            <a:r>
              <a:rPr lang="hu-HU" sz="1600" b="1" dirty="0" smtClean="0"/>
              <a:t>Melléklet: Munkaköri mátrix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7141606" y="3730787"/>
            <a:ext cx="2836997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endParaRPr lang="hu-HU" sz="1200" b="1" dirty="0" smtClean="0"/>
          </a:p>
          <a:p>
            <a:pPr indent="-274320">
              <a:spcAft>
                <a:spcPts val="900"/>
              </a:spcAft>
            </a:pPr>
            <a:r>
              <a:rPr lang="hu-HU" sz="1600" b="1" dirty="0" smtClean="0"/>
              <a:t>Munkakör elemzések</a:t>
            </a:r>
          </a:p>
        </p:txBody>
      </p:sp>
    </p:spTree>
    <p:extLst>
      <p:ext uri="{BB962C8B-B14F-4D97-AF65-F5344CB8AC3E}">
        <p14:creationId xmlns:p14="http://schemas.microsoft.com/office/powerpoint/2010/main" val="396256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29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4&quot;&gt;&lt;elem m_fUsage=&quot;5.86995488420794500000E+000&quot;&gt;&lt;m_ppcolschidx val=&quot;0&quot;/&gt;&lt;m_rgb r=&quot;55&quot; g=&quot;6&quot; b=&quot;4&quot;/&gt;&lt;/elem&gt;&lt;elem m_fUsage=&quot;3.44021358192858130000E+000&quot;&gt;&lt;m_ppcolschidx val=&quot;0&quot;/&gt;&lt;m_rgb r=&quot;12&quot; g=&quot;a0&quot; b=&quot;ed&quot;/&gt;&lt;/elem&gt;&lt;elem m_fUsage=&quot;3.97788053461529510000E-001&quot;&gt;&lt;m_ppcolschidx val=&quot;0&quot;/&gt;&lt;m_rgb r=&quot;fd&quot; g=&quot;e6&quot; b=&quot;9f&quot;/&gt;&lt;/elem&gt;&lt;elem m_fUsage=&quot;2.28416625990586510000E-001&quot;&gt;&lt;m_ppcolschidx val=&quot;0&quot;/&gt;&lt;m_rgb r=&quot;b9&quot; g=&quot;39&quot; b=&quot;2&quot;/&gt;&lt;/elem&gt;&lt;/m_vecMRU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154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RUKcHpuhEu0UVplNpJhS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_SM99auik6Hfa88FxnRg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fxQGn2vIkqd21k2nMVPm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fxQGn2vIkqd21k2nMVPm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fxQGn2vIkqd21k2nMVPm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fxQGn2vIkqd21k2nMVPm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fxQGn2vIkqd21k2nMVPm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GVdZPVz0u7C62lzBebs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GVdZPVz0u7C62lzBebs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GVdZPVz0u7C62lzBebs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GVdZPVz0u7C62lzBebs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GVdZPVz0u7C62lzBebs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rKsAqdJb0iQq.2OkxnZVw"/>
</p:tagLst>
</file>

<file path=ppt/theme/theme1.xml><?xml version="1.0" encoding="utf-8"?>
<a:theme xmlns:a="http://schemas.openxmlformats.org/drawingml/2006/main" name="PwC">
  <a:themeElements>
    <a:clrScheme name="PwC Orange">
      <a:dk1>
        <a:srgbClr val="000000"/>
      </a:dk1>
      <a:lt1>
        <a:srgbClr val="FFFFFF"/>
      </a:lt1>
      <a:dk2>
        <a:srgbClr val="DC6900"/>
      </a:dk2>
      <a:lt2>
        <a:srgbClr val="FFFFFF"/>
      </a:lt2>
      <a:accent1>
        <a:srgbClr val="DC6900"/>
      </a:accent1>
      <a:accent2>
        <a:srgbClr val="FFB600"/>
      </a:accent2>
      <a:accent3>
        <a:srgbClr val="602320"/>
      </a:accent3>
      <a:accent4>
        <a:srgbClr val="DB536A"/>
      </a:accent4>
      <a:accent5>
        <a:srgbClr val="A32020"/>
      </a:accent5>
      <a:accent6>
        <a:srgbClr val="E0301E"/>
      </a:accent6>
      <a:hlink>
        <a:srgbClr val="DC6900"/>
      </a:hlink>
      <a:folHlink>
        <a:srgbClr val="DC690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C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" tIns="36000" rIns="18000" bIns="36000" numCol="1" rtlCol="0" anchor="ctr" anchorCtr="0" compatLnSpc="1">
        <a:prstTxWarp prst="textNoShape">
          <a:avLst/>
        </a:prstTxWarp>
      </a:bodyPr>
      <a:lstStyle>
        <a:defPPr algn="ctr">
          <a:lnSpc>
            <a:spcPct val="80000"/>
          </a:lnSpc>
          <a:spcBef>
            <a:spcPct val="0"/>
          </a:spcBef>
          <a:defRPr sz="1000" dirty="0" smtClean="0"/>
        </a:defPPr>
      </a:lstStyle>
    </a:spDef>
    <a:txDef>
      <a:spPr>
        <a:noFill/>
      </a:spPr>
      <a:bodyPr vert="horz" wrap="square" lIns="0" tIns="0" rIns="0" bIns="0" rtlCol="0">
        <a:noAutofit/>
      </a:bodyPr>
      <a:lstStyle>
        <a:defPPr indent="-274320">
          <a:spcAft>
            <a:spcPts val="900"/>
          </a:spcAft>
          <a:defRPr sz="1200"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36609</TotalTime>
  <Words>1243</Words>
  <Application>Microsoft Office PowerPoint</Application>
  <PresentationFormat>A4 (210x297 mm)</PresentationFormat>
  <Paragraphs>282</Paragraphs>
  <Slides>12</Slides>
  <Notes>7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PwC</vt:lpstr>
      <vt:lpstr>  ÉRDEKKÉPVISELETI TÁJÉKOZTATÓ  Simon Csilla humán stratégiai és módszertani osztályvezető  </vt:lpstr>
      <vt:lpstr>Miért kell átalakítani a jelenlegi rendszert?</vt:lpstr>
      <vt:lpstr> A HAY munkakör értékelési és besorolási rendszer alapelvei</vt:lpstr>
      <vt:lpstr>1. lépés: Munkaköri rendszer kialakítása</vt:lpstr>
      <vt:lpstr> 2. lépés: A munkakörök értékelése (Melléklet: Munkaköri mátrix)</vt:lpstr>
      <vt:lpstr>3. lépés: A munkavállalók besorolása</vt:lpstr>
      <vt:lpstr>Bérezési rendszer</vt:lpstr>
      <vt:lpstr>Bérrendszer fejlesztése 2013-2014.</vt:lpstr>
      <vt:lpstr>Szabályozás</vt:lpstr>
      <vt:lpstr>HAY 2012 eredmények (1)</vt:lpstr>
      <vt:lpstr>HAY 2012. eredmények (2)</vt:lpstr>
      <vt:lpstr>HAY 2013. ütemterv</vt:lpstr>
    </vt:vector>
  </TitlesOfParts>
  <Company>PwC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Éliás Andrea</dc:creator>
  <cp:lastModifiedBy>Éliás Andrea</cp:lastModifiedBy>
  <cp:revision>1456</cp:revision>
  <cp:lastPrinted>2013-01-17T08:00:50Z</cp:lastPrinted>
  <dcterms:created xsi:type="dcterms:W3CDTF">2010-09-07T13:26:45Z</dcterms:created>
  <dcterms:modified xsi:type="dcterms:W3CDTF">2013-01-17T08:39:08Z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B template version">
    <vt:lpwstr>6</vt:lpwstr>
  </property>
  <property fmtid="{D5CDD505-2E9C-101B-9397-08002B2CF9AE}" pid="3" name="TB template type">
    <vt:lpwstr>Onscreen</vt:lpwstr>
  </property>
  <property fmtid="{D5CDD505-2E9C-101B-9397-08002B2CF9AE}" pid="4" name="Template created by">
    <vt:lpwstr>PwC</vt:lpwstr>
  </property>
  <property fmtid="{D5CDD505-2E9C-101B-9397-08002B2CF9AE}" pid="5" name="Template version">
    <vt:lpwstr>5</vt:lpwstr>
  </property>
</Properties>
</file>