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8" r:id="rId2"/>
    <p:sldId id="457" r:id="rId3"/>
    <p:sldId id="461" r:id="rId4"/>
    <p:sldId id="471" r:id="rId5"/>
    <p:sldId id="472" r:id="rId6"/>
    <p:sldId id="473" r:id="rId7"/>
    <p:sldId id="475" r:id="rId8"/>
    <p:sldId id="474" r:id="rId9"/>
    <p:sldId id="468" r:id="rId10"/>
    <p:sldId id="469" r:id="rId11"/>
    <p:sldId id="432" r:id="rId12"/>
    <p:sldId id="470" r:id="rId13"/>
    <p:sldId id="462" r:id="rId14"/>
    <p:sldId id="467" r:id="rId15"/>
    <p:sldId id="466" r:id="rId16"/>
    <p:sldId id="463" r:id="rId17"/>
    <p:sldId id="464" r:id="rId18"/>
    <p:sldId id="465" r:id="rId19"/>
    <p:sldId id="450" r:id="rId20"/>
  </p:sldIdLst>
  <p:sldSz cx="9144000" cy="6858000" type="screen4x3"/>
  <p:notesSz cx="6797675" cy="9926638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-18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-18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-18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-18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-18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itchFamily="34" charset="-18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itchFamily="34" charset="-18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itchFamily="34" charset="-18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itchFamily="34" charset="-18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39B1B"/>
    <a:srgbClr val="B5C022"/>
    <a:srgbClr val="8AC43C"/>
    <a:srgbClr val="555A19"/>
    <a:srgbClr val="555F19"/>
    <a:srgbClr val="767D15"/>
    <a:srgbClr val="555A18"/>
    <a:srgbClr val="505A1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éma alapján készült stílus 1 – 3. jelölőszín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éma alapján készült stílus 1 – 6. jelölőszín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53" autoAdjust="0"/>
    <p:restoredTop sz="94638" autoAdjust="0"/>
  </p:normalViewPr>
  <p:slideViewPr>
    <p:cSldViewPr>
      <p:cViewPr>
        <p:scale>
          <a:sx n="100" d="100"/>
          <a:sy n="100" d="100"/>
        </p:scale>
        <p:origin x="-750" y="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20121026\P&#233;nzt&#225;ri%20hozamok_Q3_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20121026\P&#233;nzt&#225;ri%20hozamok_Q3_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önkéntes!$B$5</c:f>
              <c:strCache>
                <c:ptCount val="1"/>
                <c:pt idx="0">
                  <c:v>Klasszikus</c:v>
                </c:pt>
              </c:strCache>
            </c:strRef>
          </c:tx>
          <c:marker>
            <c:symbol val="none"/>
          </c:marker>
          <c:cat>
            <c:strRef>
              <c:f>önkéntes!$A$6:$A$201</c:f>
              <c:strCache>
                <c:ptCount val="196"/>
                <c:pt idx="0">
                  <c:v>2011.12.31</c:v>
                </c:pt>
                <c:pt idx="1">
                  <c:v>2012.01.02</c:v>
                </c:pt>
                <c:pt idx="2">
                  <c:v>2012.01.03</c:v>
                </c:pt>
                <c:pt idx="3">
                  <c:v>2012.01.04</c:v>
                </c:pt>
                <c:pt idx="4">
                  <c:v>2012.01.05</c:v>
                </c:pt>
                <c:pt idx="5">
                  <c:v>2012.01.06</c:v>
                </c:pt>
                <c:pt idx="6">
                  <c:v>2012.01.09</c:v>
                </c:pt>
                <c:pt idx="7">
                  <c:v>2012.01.10</c:v>
                </c:pt>
                <c:pt idx="8">
                  <c:v>2012.01.11</c:v>
                </c:pt>
                <c:pt idx="9">
                  <c:v>2012.01.12</c:v>
                </c:pt>
                <c:pt idx="10">
                  <c:v>2012.01.13</c:v>
                </c:pt>
                <c:pt idx="11">
                  <c:v>2012.01.16</c:v>
                </c:pt>
                <c:pt idx="12">
                  <c:v>2012.01.17</c:v>
                </c:pt>
                <c:pt idx="13">
                  <c:v>2012.01.18</c:v>
                </c:pt>
                <c:pt idx="14">
                  <c:v>2012.01.19</c:v>
                </c:pt>
                <c:pt idx="15">
                  <c:v>2012.01.20</c:v>
                </c:pt>
                <c:pt idx="16">
                  <c:v>2012.01.23</c:v>
                </c:pt>
                <c:pt idx="17">
                  <c:v>2012.01.24</c:v>
                </c:pt>
                <c:pt idx="18">
                  <c:v>2012.01.25</c:v>
                </c:pt>
                <c:pt idx="19">
                  <c:v>2012.01.26</c:v>
                </c:pt>
                <c:pt idx="20">
                  <c:v>2012.01.27</c:v>
                </c:pt>
                <c:pt idx="21">
                  <c:v>2012.01.30</c:v>
                </c:pt>
                <c:pt idx="22">
                  <c:v>2012.01.31</c:v>
                </c:pt>
                <c:pt idx="23">
                  <c:v>2012.02.01</c:v>
                </c:pt>
                <c:pt idx="24">
                  <c:v>2012.02.02</c:v>
                </c:pt>
                <c:pt idx="25">
                  <c:v>2012.02.03</c:v>
                </c:pt>
                <c:pt idx="26">
                  <c:v>2012.02.06</c:v>
                </c:pt>
                <c:pt idx="27">
                  <c:v>2012.02.07</c:v>
                </c:pt>
                <c:pt idx="28">
                  <c:v>2012.02.08</c:v>
                </c:pt>
                <c:pt idx="29">
                  <c:v>2012.02.09</c:v>
                </c:pt>
                <c:pt idx="30">
                  <c:v>2012.02.10</c:v>
                </c:pt>
                <c:pt idx="31">
                  <c:v>2012.02.13</c:v>
                </c:pt>
                <c:pt idx="32">
                  <c:v>2012.02.14</c:v>
                </c:pt>
                <c:pt idx="33">
                  <c:v>2012.02.15</c:v>
                </c:pt>
                <c:pt idx="34">
                  <c:v>2012.02.16</c:v>
                </c:pt>
                <c:pt idx="35">
                  <c:v>2012.02.17</c:v>
                </c:pt>
                <c:pt idx="36">
                  <c:v>2012.02.20</c:v>
                </c:pt>
                <c:pt idx="37">
                  <c:v>2012.02.21</c:v>
                </c:pt>
                <c:pt idx="38">
                  <c:v>2012.02.22</c:v>
                </c:pt>
                <c:pt idx="39">
                  <c:v>2012.02.23</c:v>
                </c:pt>
                <c:pt idx="40">
                  <c:v>2012.02.24</c:v>
                </c:pt>
                <c:pt idx="41">
                  <c:v>2012.02.27</c:v>
                </c:pt>
                <c:pt idx="42">
                  <c:v>2012.02.28</c:v>
                </c:pt>
                <c:pt idx="43">
                  <c:v>2012.02.29</c:v>
                </c:pt>
                <c:pt idx="44">
                  <c:v>2012.03.01</c:v>
                </c:pt>
                <c:pt idx="45">
                  <c:v>2012.03.02</c:v>
                </c:pt>
                <c:pt idx="46">
                  <c:v>2012.03.05</c:v>
                </c:pt>
                <c:pt idx="47">
                  <c:v>2012.03.06</c:v>
                </c:pt>
                <c:pt idx="48">
                  <c:v>2012.03.07</c:v>
                </c:pt>
                <c:pt idx="49">
                  <c:v>2012.03.08</c:v>
                </c:pt>
                <c:pt idx="50">
                  <c:v>2012.03.09</c:v>
                </c:pt>
                <c:pt idx="51">
                  <c:v>2012.03.12</c:v>
                </c:pt>
                <c:pt idx="52">
                  <c:v>2012.03.13</c:v>
                </c:pt>
                <c:pt idx="53">
                  <c:v>2012.03.14</c:v>
                </c:pt>
                <c:pt idx="54">
                  <c:v>2012.03.19</c:v>
                </c:pt>
                <c:pt idx="55">
                  <c:v>2012.03.20</c:v>
                </c:pt>
                <c:pt idx="56">
                  <c:v>2012.03.21</c:v>
                </c:pt>
                <c:pt idx="57">
                  <c:v>2012.03.22</c:v>
                </c:pt>
                <c:pt idx="58">
                  <c:v>2012.03.23</c:v>
                </c:pt>
                <c:pt idx="59">
                  <c:v>2012.03.24</c:v>
                </c:pt>
                <c:pt idx="60">
                  <c:v>2012.03.26</c:v>
                </c:pt>
                <c:pt idx="61">
                  <c:v>2012.03.27</c:v>
                </c:pt>
                <c:pt idx="62">
                  <c:v>2012.03.28</c:v>
                </c:pt>
                <c:pt idx="63">
                  <c:v>2012.03.29</c:v>
                </c:pt>
                <c:pt idx="64">
                  <c:v>2012.03.30</c:v>
                </c:pt>
                <c:pt idx="65">
                  <c:v>2012.03.31</c:v>
                </c:pt>
                <c:pt idx="66">
                  <c:v>2012.04.02</c:v>
                </c:pt>
                <c:pt idx="67">
                  <c:v>2012.04.03</c:v>
                </c:pt>
                <c:pt idx="68">
                  <c:v>2012.04.04</c:v>
                </c:pt>
                <c:pt idx="69">
                  <c:v>2012.04.05</c:v>
                </c:pt>
                <c:pt idx="70">
                  <c:v>2012.04.06</c:v>
                </c:pt>
                <c:pt idx="71">
                  <c:v>2012.04.10</c:v>
                </c:pt>
                <c:pt idx="72">
                  <c:v>2012.04.11</c:v>
                </c:pt>
                <c:pt idx="73">
                  <c:v>2012.04.12</c:v>
                </c:pt>
                <c:pt idx="74">
                  <c:v>2012.04.13</c:v>
                </c:pt>
                <c:pt idx="75">
                  <c:v>2012.04.16</c:v>
                </c:pt>
                <c:pt idx="76">
                  <c:v>2012.04.17</c:v>
                </c:pt>
                <c:pt idx="77">
                  <c:v>2012.04.18</c:v>
                </c:pt>
                <c:pt idx="78">
                  <c:v>2012.04.19</c:v>
                </c:pt>
                <c:pt idx="79">
                  <c:v>2012.04.20</c:v>
                </c:pt>
                <c:pt idx="80">
                  <c:v>2012.04.21</c:v>
                </c:pt>
                <c:pt idx="81">
                  <c:v>2012.04.23</c:v>
                </c:pt>
                <c:pt idx="82">
                  <c:v>2012.04.24</c:v>
                </c:pt>
                <c:pt idx="83">
                  <c:v>2012.04.25</c:v>
                </c:pt>
                <c:pt idx="84">
                  <c:v>2012.04.26</c:v>
                </c:pt>
                <c:pt idx="85">
                  <c:v>2012.04.27</c:v>
                </c:pt>
                <c:pt idx="86">
                  <c:v>2012.04.30</c:v>
                </c:pt>
                <c:pt idx="87">
                  <c:v>2012.05.02</c:v>
                </c:pt>
                <c:pt idx="88">
                  <c:v>2012.05.03</c:v>
                </c:pt>
                <c:pt idx="89">
                  <c:v>2012.05.04</c:v>
                </c:pt>
                <c:pt idx="90">
                  <c:v>2012.05.07</c:v>
                </c:pt>
                <c:pt idx="91">
                  <c:v>2012.05.08</c:v>
                </c:pt>
                <c:pt idx="92">
                  <c:v>2012.05.09</c:v>
                </c:pt>
                <c:pt idx="93">
                  <c:v>2012.05.10</c:v>
                </c:pt>
                <c:pt idx="94">
                  <c:v>2012.05.11</c:v>
                </c:pt>
                <c:pt idx="95">
                  <c:v>2012.05.14</c:v>
                </c:pt>
                <c:pt idx="96">
                  <c:v>2012.05.15</c:v>
                </c:pt>
                <c:pt idx="97">
                  <c:v>2012.05.16</c:v>
                </c:pt>
                <c:pt idx="98">
                  <c:v>2012.05.17</c:v>
                </c:pt>
                <c:pt idx="99">
                  <c:v>2012.05.18</c:v>
                </c:pt>
                <c:pt idx="100">
                  <c:v>2012.05.21</c:v>
                </c:pt>
                <c:pt idx="101">
                  <c:v>2012.05.22</c:v>
                </c:pt>
                <c:pt idx="102">
                  <c:v>2012.05.23</c:v>
                </c:pt>
                <c:pt idx="103">
                  <c:v>2012.05.24</c:v>
                </c:pt>
                <c:pt idx="104">
                  <c:v>2012.05.25</c:v>
                </c:pt>
                <c:pt idx="105">
                  <c:v>2012.05.29</c:v>
                </c:pt>
                <c:pt idx="106">
                  <c:v>2012.05.30</c:v>
                </c:pt>
                <c:pt idx="107">
                  <c:v>2012.05.31</c:v>
                </c:pt>
                <c:pt idx="108">
                  <c:v>2012.06.01</c:v>
                </c:pt>
                <c:pt idx="109">
                  <c:v>2012.06.04</c:v>
                </c:pt>
                <c:pt idx="110">
                  <c:v>2012.06.05</c:v>
                </c:pt>
                <c:pt idx="111">
                  <c:v>2012.06.06</c:v>
                </c:pt>
                <c:pt idx="112">
                  <c:v>2012.06.07</c:v>
                </c:pt>
                <c:pt idx="113">
                  <c:v>2012.06.08</c:v>
                </c:pt>
                <c:pt idx="114">
                  <c:v>2012.06.11</c:v>
                </c:pt>
                <c:pt idx="115">
                  <c:v>2012.06.12</c:v>
                </c:pt>
                <c:pt idx="116">
                  <c:v>2012.06.13</c:v>
                </c:pt>
                <c:pt idx="117">
                  <c:v>2012.06.14</c:v>
                </c:pt>
                <c:pt idx="118">
                  <c:v>2012.06.15</c:v>
                </c:pt>
                <c:pt idx="119">
                  <c:v>2012.06.18</c:v>
                </c:pt>
                <c:pt idx="120">
                  <c:v>2012.06.19</c:v>
                </c:pt>
                <c:pt idx="121">
                  <c:v>2012.06.20</c:v>
                </c:pt>
                <c:pt idx="122">
                  <c:v>2012.06.21</c:v>
                </c:pt>
                <c:pt idx="123">
                  <c:v>2012.06.22</c:v>
                </c:pt>
                <c:pt idx="124">
                  <c:v>2012.06.25</c:v>
                </c:pt>
                <c:pt idx="125">
                  <c:v>2012.06.26</c:v>
                </c:pt>
                <c:pt idx="126">
                  <c:v>2012.06.27</c:v>
                </c:pt>
                <c:pt idx="127">
                  <c:v>2012.06.28</c:v>
                </c:pt>
                <c:pt idx="128">
                  <c:v>2012.06.29</c:v>
                </c:pt>
                <c:pt idx="129">
                  <c:v>2012.06.30</c:v>
                </c:pt>
                <c:pt idx="130">
                  <c:v>2012.07.01</c:v>
                </c:pt>
                <c:pt idx="131">
                  <c:v>2012.07.02</c:v>
                </c:pt>
                <c:pt idx="132">
                  <c:v>2012.07.03</c:v>
                </c:pt>
                <c:pt idx="133">
                  <c:v>2012.07.04</c:v>
                </c:pt>
                <c:pt idx="134">
                  <c:v>2012.07.05</c:v>
                </c:pt>
                <c:pt idx="135">
                  <c:v>2012.07.06</c:v>
                </c:pt>
                <c:pt idx="136">
                  <c:v>2012.07.09</c:v>
                </c:pt>
                <c:pt idx="137">
                  <c:v>2012.07.10</c:v>
                </c:pt>
                <c:pt idx="138">
                  <c:v>2012.07.11</c:v>
                </c:pt>
                <c:pt idx="139">
                  <c:v>2012.07.12</c:v>
                </c:pt>
                <c:pt idx="140">
                  <c:v>2012.07.13</c:v>
                </c:pt>
                <c:pt idx="141">
                  <c:v>2012.07.16</c:v>
                </c:pt>
                <c:pt idx="142">
                  <c:v>2012.07.17</c:v>
                </c:pt>
                <c:pt idx="143">
                  <c:v>2012.07.18</c:v>
                </c:pt>
                <c:pt idx="144">
                  <c:v>2012.07.19</c:v>
                </c:pt>
                <c:pt idx="145">
                  <c:v>2012.07.20</c:v>
                </c:pt>
                <c:pt idx="146">
                  <c:v>2012.07.23</c:v>
                </c:pt>
                <c:pt idx="147">
                  <c:v>2012.07.24</c:v>
                </c:pt>
                <c:pt idx="148">
                  <c:v>2012.07.25</c:v>
                </c:pt>
                <c:pt idx="149">
                  <c:v>2012.07.26</c:v>
                </c:pt>
                <c:pt idx="150">
                  <c:v>2012.07.27</c:v>
                </c:pt>
                <c:pt idx="151">
                  <c:v>2012.07.30</c:v>
                </c:pt>
                <c:pt idx="152">
                  <c:v>2012.07.31</c:v>
                </c:pt>
                <c:pt idx="153">
                  <c:v>2012.08.01</c:v>
                </c:pt>
                <c:pt idx="154">
                  <c:v>2012.08.02</c:v>
                </c:pt>
                <c:pt idx="155">
                  <c:v>2012.08.03</c:v>
                </c:pt>
                <c:pt idx="156">
                  <c:v>2012.08.06</c:v>
                </c:pt>
                <c:pt idx="157">
                  <c:v>2012.08.07</c:v>
                </c:pt>
                <c:pt idx="158">
                  <c:v>2012.08.08</c:v>
                </c:pt>
                <c:pt idx="159">
                  <c:v>2012.08.09</c:v>
                </c:pt>
                <c:pt idx="160">
                  <c:v>2012.08.10</c:v>
                </c:pt>
                <c:pt idx="161">
                  <c:v>2012.08.13</c:v>
                </c:pt>
                <c:pt idx="162">
                  <c:v>2012.08.14</c:v>
                </c:pt>
                <c:pt idx="163">
                  <c:v>2012.08.15</c:v>
                </c:pt>
                <c:pt idx="164">
                  <c:v>2012.08.16</c:v>
                </c:pt>
                <c:pt idx="165">
                  <c:v>2012.08.17</c:v>
                </c:pt>
                <c:pt idx="166">
                  <c:v>2012.08.21</c:v>
                </c:pt>
                <c:pt idx="167">
                  <c:v>2012.08.22</c:v>
                </c:pt>
                <c:pt idx="168">
                  <c:v>2012.08.23</c:v>
                </c:pt>
                <c:pt idx="169">
                  <c:v>2012.08.24</c:v>
                </c:pt>
                <c:pt idx="170">
                  <c:v>2012.08.27</c:v>
                </c:pt>
                <c:pt idx="171">
                  <c:v>2012.08.28</c:v>
                </c:pt>
                <c:pt idx="172">
                  <c:v>2012.08.29</c:v>
                </c:pt>
                <c:pt idx="173">
                  <c:v>2012.08.30</c:v>
                </c:pt>
                <c:pt idx="174">
                  <c:v>2012.08.31</c:v>
                </c:pt>
                <c:pt idx="175">
                  <c:v>2012.09.03</c:v>
                </c:pt>
                <c:pt idx="176">
                  <c:v>2012.09.04</c:v>
                </c:pt>
                <c:pt idx="177">
                  <c:v>2012.09.05</c:v>
                </c:pt>
                <c:pt idx="178">
                  <c:v>2012.09.06</c:v>
                </c:pt>
                <c:pt idx="179">
                  <c:v>2012.09.07</c:v>
                </c:pt>
                <c:pt idx="180">
                  <c:v>2012.09.10</c:v>
                </c:pt>
                <c:pt idx="181">
                  <c:v>2012.09.11</c:v>
                </c:pt>
                <c:pt idx="182">
                  <c:v>2012.09.12</c:v>
                </c:pt>
                <c:pt idx="183">
                  <c:v>2012.09.13</c:v>
                </c:pt>
                <c:pt idx="184">
                  <c:v>2012.09.14</c:v>
                </c:pt>
                <c:pt idx="185">
                  <c:v>2012.09.17</c:v>
                </c:pt>
                <c:pt idx="186">
                  <c:v>2012.09.18</c:v>
                </c:pt>
                <c:pt idx="187">
                  <c:v>2012.09.19</c:v>
                </c:pt>
                <c:pt idx="188">
                  <c:v>2012.09.20</c:v>
                </c:pt>
                <c:pt idx="189">
                  <c:v>2012.09.21</c:v>
                </c:pt>
                <c:pt idx="190">
                  <c:v>2012.09.24</c:v>
                </c:pt>
                <c:pt idx="191">
                  <c:v>2012.09.25</c:v>
                </c:pt>
                <c:pt idx="192">
                  <c:v>2012.09.26</c:v>
                </c:pt>
                <c:pt idx="193">
                  <c:v>2012.09.27</c:v>
                </c:pt>
                <c:pt idx="194">
                  <c:v>2012.09.28</c:v>
                </c:pt>
                <c:pt idx="195">
                  <c:v>2012.09.30</c:v>
                </c:pt>
              </c:strCache>
            </c:strRef>
          </c:cat>
          <c:val>
            <c:numRef>
              <c:f>önkéntes!$B$6:$B$201</c:f>
              <c:numCache>
                <c:formatCode>General</c:formatCode>
                <c:ptCount val="196"/>
                <c:pt idx="0">
                  <c:v>1.297453</c:v>
                </c:pt>
                <c:pt idx="1">
                  <c:v>1.295669</c:v>
                </c:pt>
                <c:pt idx="2">
                  <c:v>1.2929489999999999</c:v>
                </c:pt>
                <c:pt idx="3">
                  <c:v>1.2874650000000001</c:v>
                </c:pt>
                <c:pt idx="4">
                  <c:v>1.2849699999999999</c:v>
                </c:pt>
                <c:pt idx="5">
                  <c:v>1.2924290000000001</c:v>
                </c:pt>
                <c:pt idx="6">
                  <c:v>1.295364</c:v>
                </c:pt>
                <c:pt idx="7">
                  <c:v>1.2942979999999999</c:v>
                </c:pt>
                <c:pt idx="8">
                  <c:v>1.2975460000000001</c:v>
                </c:pt>
                <c:pt idx="9">
                  <c:v>1.3001100000000001</c:v>
                </c:pt>
                <c:pt idx="10">
                  <c:v>1.2983690000000001</c:v>
                </c:pt>
                <c:pt idx="11">
                  <c:v>1.2974909999999999</c:v>
                </c:pt>
                <c:pt idx="12">
                  <c:v>1.296805</c:v>
                </c:pt>
                <c:pt idx="13">
                  <c:v>1.299642</c:v>
                </c:pt>
                <c:pt idx="14">
                  <c:v>1.3027040000000001</c:v>
                </c:pt>
                <c:pt idx="15">
                  <c:v>1.302376</c:v>
                </c:pt>
                <c:pt idx="16">
                  <c:v>1.304419</c:v>
                </c:pt>
                <c:pt idx="17">
                  <c:v>1.3059400000000001</c:v>
                </c:pt>
                <c:pt idx="18">
                  <c:v>1.3097399999999999</c:v>
                </c:pt>
                <c:pt idx="19">
                  <c:v>1.3121320000000001</c:v>
                </c:pt>
                <c:pt idx="20">
                  <c:v>1.3123629999999999</c:v>
                </c:pt>
                <c:pt idx="21">
                  <c:v>1.312106</c:v>
                </c:pt>
                <c:pt idx="22">
                  <c:v>1.311747</c:v>
                </c:pt>
                <c:pt idx="23">
                  <c:v>1.3125690000000001</c:v>
                </c:pt>
                <c:pt idx="24">
                  <c:v>1.3148489999999999</c:v>
                </c:pt>
                <c:pt idx="25">
                  <c:v>1.3161210000000001</c:v>
                </c:pt>
                <c:pt idx="26">
                  <c:v>1.3182670000000001</c:v>
                </c:pt>
                <c:pt idx="27">
                  <c:v>1.3188409999999999</c:v>
                </c:pt>
                <c:pt idx="28">
                  <c:v>1.3215300000000001</c:v>
                </c:pt>
                <c:pt idx="29">
                  <c:v>1.320009</c:v>
                </c:pt>
                <c:pt idx="30">
                  <c:v>1.3179860000000001</c:v>
                </c:pt>
                <c:pt idx="31">
                  <c:v>1.3215140000000001</c:v>
                </c:pt>
                <c:pt idx="32">
                  <c:v>1.319966</c:v>
                </c:pt>
                <c:pt idx="33">
                  <c:v>1.3257950000000001</c:v>
                </c:pt>
                <c:pt idx="34">
                  <c:v>1.324052</c:v>
                </c:pt>
                <c:pt idx="35">
                  <c:v>1.325467</c:v>
                </c:pt>
                <c:pt idx="36">
                  <c:v>1.3268120000000001</c:v>
                </c:pt>
                <c:pt idx="37">
                  <c:v>1.326675</c:v>
                </c:pt>
                <c:pt idx="38">
                  <c:v>1.323644</c:v>
                </c:pt>
                <c:pt idx="39">
                  <c:v>1.32351</c:v>
                </c:pt>
                <c:pt idx="40">
                  <c:v>1.324908</c:v>
                </c:pt>
                <c:pt idx="41">
                  <c:v>1.3235479999999999</c:v>
                </c:pt>
                <c:pt idx="42">
                  <c:v>1.325426</c:v>
                </c:pt>
                <c:pt idx="43">
                  <c:v>1.328093</c:v>
                </c:pt>
                <c:pt idx="44">
                  <c:v>1.331172</c:v>
                </c:pt>
                <c:pt idx="45">
                  <c:v>1.330457</c:v>
                </c:pt>
                <c:pt idx="46">
                  <c:v>1.3299570000000001</c:v>
                </c:pt>
                <c:pt idx="47">
                  <c:v>1.3300890000000001</c:v>
                </c:pt>
                <c:pt idx="48">
                  <c:v>1.3298399999999999</c:v>
                </c:pt>
                <c:pt idx="49">
                  <c:v>1.3305370000000001</c:v>
                </c:pt>
                <c:pt idx="50">
                  <c:v>1.331197</c:v>
                </c:pt>
                <c:pt idx="51">
                  <c:v>1.3320510000000001</c:v>
                </c:pt>
                <c:pt idx="52">
                  <c:v>1.3326560000000001</c:v>
                </c:pt>
                <c:pt idx="53">
                  <c:v>1.333553</c:v>
                </c:pt>
                <c:pt idx="54">
                  <c:v>1.333583</c:v>
                </c:pt>
                <c:pt idx="55">
                  <c:v>1.3337600000000001</c:v>
                </c:pt>
                <c:pt idx="56">
                  <c:v>1.333666</c:v>
                </c:pt>
                <c:pt idx="57">
                  <c:v>1.3325830000000001</c:v>
                </c:pt>
                <c:pt idx="58">
                  <c:v>1.3324830000000001</c:v>
                </c:pt>
                <c:pt idx="59">
                  <c:v>1.3327199999999999</c:v>
                </c:pt>
                <c:pt idx="60">
                  <c:v>1.3323879999999999</c:v>
                </c:pt>
                <c:pt idx="61">
                  <c:v>1.333909</c:v>
                </c:pt>
                <c:pt idx="62">
                  <c:v>1.3333539999999999</c:v>
                </c:pt>
                <c:pt idx="63">
                  <c:v>1.33267</c:v>
                </c:pt>
                <c:pt idx="64">
                  <c:v>1.3320609999999999</c:v>
                </c:pt>
                <c:pt idx="65">
                  <c:v>1.3323039999999999</c:v>
                </c:pt>
                <c:pt idx="66">
                  <c:v>1.3337140000000001</c:v>
                </c:pt>
                <c:pt idx="67">
                  <c:v>1.334543</c:v>
                </c:pt>
                <c:pt idx="68">
                  <c:v>1.3340430000000001</c:v>
                </c:pt>
                <c:pt idx="69">
                  <c:v>1.333661</c:v>
                </c:pt>
                <c:pt idx="70">
                  <c:v>1.3338920000000001</c:v>
                </c:pt>
                <c:pt idx="71">
                  <c:v>1.3346169999999999</c:v>
                </c:pt>
                <c:pt idx="72">
                  <c:v>1.335674</c:v>
                </c:pt>
                <c:pt idx="73">
                  <c:v>1.3359780000000001</c:v>
                </c:pt>
                <c:pt idx="74">
                  <c:v>1.3356730000000001</c:v>
                </c:pt>
                <c:pt idx="75">
                  <c:v>1.3360300000000001</c:v>
                </c:pt>
                <c:pt idx="76">
                  <c:v>1.336598</c:v>
                </c:pt>
                <c:pt idx="77">
                  <c:v>1.3373440000000001</c:v>
                </c:pt>
                <c:pt idx="78">
                  <c:v>1.33785</c:v>
                </c:pt>
                <c:pt idx="79">
                  <c:v>1.3380559999999999</c:v>
                </c:pt>
                <c:pt idx="80">
                  <c:v>1.3383069999999999</c:v>
                </c:pt>
                <c:pt idx="81">
                  <c:v>1.3384780000000001</c:v>
                </c:pt>
                <c:pt idx="82">
                  <c:v>1.3385260000000001</c:v>
                </c:pt>
                <c:pt idx="83">
                  <c:v>1.345958</c:v>
                </c:pt>
                <c:pt idx="84">
                  <c:v>1.3459509999999999</c:v>
                </c:pt>
                <c:pt idx="85">
                  <c:v>1.3466320000000001</c:v>
                </c:pt>
                <c:pt idx="86">
                  <c:v>1.34734</c:v>
                </c:pt>
                <c:pt idx="87">
                  <c:v>1.34884</c:v>
                </c:pt>
                <c:pt idx="88">
                  <c:v>1.3498490000000001</c:v>
                </c:pt>
                <c:pt idx="89">
                  <c:v>1.3502700000000001</c:v>
                </c:pt>
                <c:pt idx="90">
                  <c:v>1.3503289999999999</c:v>
                </c:pt>
                <c:pt idx="91">
                  <c:v>1.350436</c:v>
                </c:pt>
                <c:pt idx="92">
                  <c:v>1.3495239999999999</c:v>
                </c:pt>
                <c:pt idx="93">
                  <c:v>1.350155</c:v>
                </c:pt>
                <c:pt idx="94">
                  <c:v>1.350357</c:v>
                </c:pt>
                <c:pt idx="95">
                  <c:v>1.350589</c:v>
                </c:pt>
                <c:pt idx="96">
                  <c:v>1.3509469999999999</c:v>
                </c:pt>
                <c:pt idx="97">
                  <c:v>1.3488960000000001</c:v>
                </c:pt>
                <c:pt idx="98">
                  <c:v>1.3486549999999999</c:v>
                </c:pt>
                <c:pt idx="99">
                  <c:v>1.3482400000000001</c:v>
                </c:pt>
                <c:pt idx="100">
                  <c:v>1.349742</c:v>
                </c:pt>
                <c:pt idx="101">
                  <c:v>1.351057</c:v>
                </c:pt>
                <c:pt idx="102">
                  <c:v>1.3497669999999999</c:v>
                </c:pt>
                <c:pt idx="103">
                  <c:v>1.3501829999999999</c:v>
                </c:pt>
                <c:pt idx="104">
                  <c:v>1.3508359999999999</c:v>
                </c:pt>
                <c:pt idx="105">
                  <c:v>1.3515969999999999</c:v>
                </c:pt>
                <c:pt idx="106">
                  <c:v>1.3517980000000001</c:v>
                </c:pt>
                <c:pt idx="107">
                  <c:v>1.350692</c:v>
                </c:pt>
                <c:pt idx="108">
                  <c:v>1.348433</c:v>
                </c:pt>
                <c:pt idx="109">
                  <c:v>1.3495550000000001</c:v>
                </c:pt>
                <c:pt idx="110">
                  <c:v>1.3500620000000001</c:v>
                </c:pt>
                <c:pt idx="111">
                  <c:v>1.3513440000000001</c:v>
                </c:pt>
                <c:pt idx="112">
                  <c:v>1.354393</c:v>
                </c:pt>
                <c:pt idx="113">
                  <c:v>1.3538509999999999</c:v>
                </c:pt>
                <c:pt idx="114">
                  <c:v>1.354417</c:v>
                </c:pt>
                <c:pt idx="115">
                  <c:v>1.354225</c:v>
                </c:pt>
                <c:pt idx="116">
                  <c:v>1.354465</c:v>
                </c:pt>
                <c:pt idx="117">
                  <c:v>1.3546039999999999</c:v>
                </c:pt>
                <c:pt idx="118">
                  <c:v>1.3553329999999999</c:v>
                </c:pt>
                <c:pt idx="119">
                  <c:v>1.3588119999999999</c:v>
                </c:pt>
                <c:pt idx="120">
                  <c:v>1.360684</c:v>
                </c:pt>
                <c:pt idx="121">
                  <c:v>1.3618079999999999</c:v>
                </c:pt>
                <c:pt idx="122">
                  <c:v>1.362646</c:v>
                </c:pt>
                <c:pt idx="123">
                  <c:v>1.3621559999999999</c:v>
                </c:pt>
                <c:pt idx="124">
                  <c:v>1.362887</c:v>
                </c:pt>
                <c:pt idx="125">
                  <c:v>1.3636299999999999</c:v>
                </c:pt>
                <c:pt idx="126">
                  <c:v>1.363818</c:v>
                </c:pt>
                <c:pt idx="127">
                  <c:v>1.3654029999999999</c:v>
                </c:pt>
                <c:pt idx="128">
                  <c:v>1.365707</c:v>
                </c:pt>
                <c:pt idx="129">
                  <c:v>1.3659490000000001</c:v>
                </c:pt>
                <c:pt idx="130">
                  <c:v>1.3659490000000001</c:v>
                </c:pt>
                <c:pt idx="131">
                  <c:v>1.3677950000000001</c:v>
                </c:pt>
                <c:pt idx="132">
                  <c:v>1.3680540000000001</c:v>
                </c:pt>
                <c:pt idx="133">
                  <c:v>1.368857</c:v>
                </c:pt>
                <c:pt idx="134">
                  <c:v>1.3689499999999999</c:v>
                </c:pt>
                <c:pt idx="135">
                  <c:v>1.368352</c:v>
                </c:pt>
                <c:pt idx="136">
                  <c:v>1.3686510000000001</c:v>
                </c:pt>
                <c:pt idx="137">
                  <c:v>1.3692880000000001</c:v>
                </c:pt>
                <c:pt idx="138">
                  <c:v>1.369353</c:v>
                </c:pt>
                <c:pt idx="139">
                  <c:v>1.3703240000000001</c:v>
                </c:pt>
                <c:pt idx="140">
                  <c:v>1.371966</c:v>
                </c:pt>
                <c:pt idx="141">
                  <c:v>1.3756600000000001</c:v>
                </c:pt>
                <c:pt idx="142">
                  <c:v>1.3766020000000001</c:v>
                </c:pt>
                <c:pt idx="143">
                  <c:v>1.376647</c:v>
                </c:pt>
                <c:pt idx="144">
                  <c:v>1.3786309999999999</c:v>
                </c:pt>
                <c:pt idx="145">
                  <c:v>1.378698</c:v>
                </c:pt>
                <c:pt idx="146">
                  <c:v>1.3779950000000001</c:v>
                </c:pt>
                <c:pt idx="147">
                  <c:v>1.3780889999999999</c:v>
                </c:pt>
                <c:pt idx="148">
                  <c:v>1.3755489999999999</c:v>
                </c:pt>
                <c:pt idx="149">
                  <c:v>1.3762620000000001</c:v>
                </c:pt>
                <c:pt idx="150">
                  <c:v>1.3774409999999999</c:v>
                </c:pt>
                <c:pt idx="151">
                  <c:v>1.3784430000000001</c:v>
                </c:pt>
                <c:pt idx="152">
                  <c:v>1.379005</c:v>
                </c:pt>
                <c:pt idx="153">
                  <c:v>1.3790910000000001</c:v>
                </c:pt>
                <c:pt idx="154">
                  <c:v>1.379464</c:v>
                </c:pt>
                <c:pt idx="155">
                  <c:v>1.3800939999999999</c:v>
                </c:pt>
                <c:pt idx="156">
                  <c:v>1.3821380000000001</c:v>
                </c:pt>
                <c:pt idx="157">
                  <c:v>1.3822080000000001</c:v>
                </c:pt>
                <c:pt idx="158">
                  <c:v>1.3818539999999999</c:v>
                </c:pt>
                <c:pt idx="159">
                  <c:v>1.3830849999999999</c:v>
                </c:pt>
                <c:pt idx="160">
                  <c:v>1.3832089999999999</c:v>
                </c:pt>
                <c:pt idx="161">
                  <c:v>1.3838539999999999</c:v>
                </c:pt>
                <c:pt idx="162">
                  <c:v>1.3839349999999999</c:v>
                </c:pt>
                <c:pt idx="163">
                  <c:v>1.384118</c:v>
                </c:pt>
                <c:pt idx="164">
                  <c:v>1.3846830000000001</c:v>
                </c:pt>
                <c:pt idx="165">
                  <c:v>1.3851059999999999</c:v>
                </c:pt>
                <c:pt idx="166">
                  <c:v>1.3862570000000001</c:v>
                </c:pt>
                <c:pt idx="167">
                  <c:v>1.386414</c:v>
                </c:pt>
                <c:pt idx="168">
                  <c:v>1.3880840000000001</c:v>
                </c:pt>
                <c:pt idx="169">
                  <c:v>1.388174</c:v>
                </c:pt>
                <c:pt idx="170">
                  <c:v>1.388768</c:v>
                </c:pt>
                <c:pt idx="171">
                  <c:v>1.3887989999999999</c:v>
                </c:pt>
                <c:pt idx="172">
                  <c:v>1.3895930000000001</c:v>
                </c:pt>
                <c:pt idx="173">
                  <c:v>1.3898980000000001</c:v>
                </c:pt>
                <c:pt idx="174">
                  <c:v>1.3909039999999999</c:v>
                </c:pt>
                <c:pt idx="175">
                  <c:v>1.3915900000000001</c:v>
                </c:pt>
                <c:pt idx="176">
                  <c:v>1.391939</c:v>
                </c:pt>
                <c:pt idx="177">
                  <c:v>1.392158</c:v>
                </c:pt>
                <c:pt idx="178">
                  <c:v>1.3924399999999999</c:v>
                </c:pt>
                <c:pt idx="179">
                  <c:v>1.3919710000000001</c:v>
                </c:pt>
                <c:pt idx="180">
                  <c:v>1.3934230000000001</c:v>
                </c:pt>
                <c:pt idx="181">
                  <c:v>1.393705</c:v>
                </c:pt>
                <c:pt idx="182">
                  <c:v>1.394665</c:v>
                </c:pt>
                <c:pt idx="183">
                  <c:v>1.3951420000000001</c:v>
                </c:pt>
                <c:pt idx="184">
                  <c:v>1.396522</c:v>
                </c:pt>
                <c:pt idx="185">
                  <c:v>1.396482</c:v>
                </c:pt>
                <c:pt idx="186">
                  <c:v>1.3962859999999999</c:v>
                </c:pt>
                <c:pt idx="187">
                  <c:v>1.39639</c:v>
                </c:pt>
                <c:pt idx="188">
                  <c:v>1.39662</c:v>
                </c:pt>
                <c:pt idx="189">
                  <c:v>1.396916</c:v>
                </c:pt>
                <c:pt idx="190">
                  <c:v>1.3979539999999999</c:v>
                </c:pt>
                <c:pt idx="191">
                  <c:v>1.398849</c:v>
                </c:pt>
                <c:pt idx="192">
                  <c:v>1.399362</c:v>
                </c:pt>
                <c:pt idx="193">
                  <c:v>1.3993770000000001</c:v>
                </c:pt>
                <c:pt idx="194">
                  <c:v>1.3996200000000001</c:v>
                </c:pt>
                <c:pt idx="195">
                  <c:v>1.400012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önkéntes!$C$5</c:f>
              <c:strCache>
                <c:ptCount val="1"/>
                <c:pt idx="0">
                  <c:v>Kiegyensúlyozott</c:v>
                </c:pt>
              </c:strCache>
            </c:strRef>
          </c:tx>
          <c:marker>
            <c:symbol val="none"/>
          </c:marker>
          <c:cat>
            <c:strRef>
              <c:f>önkéntes!$A$6:$A$201</c:f>
              <c:strCache>
                <c:ptCount val="196"/>
                <c:pt idx="0">
                  <c:v>2011.12.31</c:v>
                </c:pt>
                <c:pt idx="1">
                  <c:v>2012.01.02</c:v>
                </c:pt>
                <c:pt idx="2">
                  <c:v>2012.01.03</c:v>
                </c:pt>
                <c:pt idx="3">
                  <c:v>2012.01.04</c:v>
                </c:pt>
                <c:pt idx="4">
                  <c:v>2012.01.05</c:v>
                </c:pt>
                <c:pt idx="5">
                  <c:v>2012.01.06</c:v>
                </c:pt>
                <c:pt idx="6">
                  <c:v>2012.01.09</c:v>
                </c:pt>
                <c:pt idx="7">
                  <c:v>2012.01.10</c:v>
                </c:pt>
                <c:pt idx="8">
                  <c:v>2012.01.11</c:v>
                </c:pt>
                <c:pt idx="9">
                  <c:v>2012.01.12</c:v>
                </c:pt>
                <c:pt idx="10">
                  <c:v>2012.01.13</c:v>
                </c:pt>
                <c:pt idx="11">
                  <c:v>2012.01.16</c:v>
                </c:pt>
                <c:pt idx="12">
                  <c:v>2012.01.17</c:v>
                </c:pt>
                <c:pt idx="13">
                  <c:v>2012.01.18</c:v>
                </c:pt>
                <c:pt idx="14">
                  <c:v>2012.01.19</c:v>
                </c:pt>
                <c:pt idx="15">
                  <c:v>2012.01.20</c:v>
                </c:pt>
                <c:pt idx="16">
                  <c:v>2012.01.23</c:v>
                </c:pt>
                <c:pt idx="17">
                  <c:v>2012.01.24</c:v>
                </c:pt>
                <c:pt idx="18">
                  <c:v>2012.01.25</c:v>
                </c:pt>
                <c:pt idx="19">
                  <c:v>2012.01.26</c:v>
                </c:pt>
                <c:pt idx="20">
                  <c:v>2012.01.27</c:v>
                </c:pt>
                <c:pt idx="21">
                  <c:v>2012.01.30</c:v>
                </c:pt>
                <c:pt idx="22">
                  <c:v>2012.01.31</c:v>
                </c:pt>
                <c:pt idx="23">
                  <c:v>2012.02.01</c:v>
                </c:pt>
                <c:pt idx="24">
                  <c:v>2012.02.02</c:v>
                </c:pt>
                <c:pt idx="25">
                  <c:v>2012.02.03</c:v>
                </c:pt>
                <c:pt idx="26">
                  <c:v>2012.02.06</c:v>
                </c:pt>
                <c:pt idx="27">
                  <c:v>2012.02.07</c:v>
                </c:pt>
                <c:pt idx="28">
                  <c:v>2012.02.08</c:v>
                </c:pt>
                <c:pt idx="29">
                  <c:v>2012.02.09</c:v>
                </c:pt>
                <c:pt idx="30">
                  <c:v>2012.02.10</c:v>
                </c:pt>
                <c:pt idx="31">
                  <c:v>2012.02.13</c:v>
                </c:pt>
                <c:pt idx="32">
                  <c:v>2012.02.14</c:v>
                </c:pt>
                <c:pt idx="33">
                  <c:v>2012.02.15</c:v>
                </c:pt>
                <c:pt idx="34">
                  <c:v>2012.02.16</c:v>
                </c:pt>
                <c:pt idx="35">
                  <c:v>2012.02.17</c:v>
                </c:pt>
                <c:pt idx="36">
                  <c:v>2012.02.20</c:v>
                </c:pt>
                <c:pt idx="37">
                  <c:v>2012.02.21</c:v>
                </c:pt>
                <c:pt idx="38">
                  <c:v>2012.02.22</c:v>
                </c:pt>
                <c:pt idx="39">
                  <c:v>2012.02.23</c:v>
                </c:pt>
                <c:pt idx="40">
                  <c:v>2012.02.24</c:v>
                </c:pt>
                <c:pt idx="41">
                  <c:v>2012.02.27</c:v>
                </c:pt>
                <c:pt idx="42">
                  <c:v>2012.02.28</c:v>
                </c:pt>
                <c:pt idx="43">
                  <c:v>2012.02.29</c:v>
                </c:pt>
                <c:pt idx="44">
                  <c:v>2012.03.01</c:v>
                </c:pt>
                <c:pt idx="45">
                  <c:v>2012.03.02</c:v>
                </c:pt>
                <c:pt idx="46">
                  <c:v>2012.03.05</c:v>
                </c:pt>
                <c:pt idx="47">
                  <c:v>2012.03.06</c:v>
                </c:pt>
                <c:pt idx="48">
                  <c:v>2012.03.07</c:v>
                </c:pt>
                <c:pt idx="49">
                  <c:v>2012.03.08</c:v>
                </c:pt>
                <c:pt idx="50">
                  <c:v>2012.03.09</c:v>
                </c:pt>
                <c:pt idx="51">
                  <c:v>2012.03.12</c:v>
                </c:pt>
                <c:pt idx="52">
                  <c:v>2012.03.13</c:v>
                </c:pt>
                <c:pt idx="53">
                  <c:v>2012.03.14</c:v>
                </c:pt>
                <c:pt idx="54">
                  <c:v>2012.03.19</c:v>
                </c:pt>
                <c:pt idx="55">
                  <c:v>2012.03.20</c:v>
                </c:pt>
                <c:pt idx="56">
                  <c:v>2012.03.21</c:v>
                </c:pt>
                <c:pt idx="57">
                  <c:v>2012.03.22</c:v>
                </c:pt>
                <c:pt idx="58">
                  <c:v>2012.03.23</c:v>
                </c:pt>
                <c:pt idx="59">
                  <c:v>2012.03.24</c:v>
                </c:pt>
                <c:pt idx="60">
                  <c:v>2012.03.26</c:v>
                </c:pt>
                <c:pt idx="61">
                  <c:v>2012.03.27</c:v>
                </c:pt>
                <c:pt idx="62">
                  <c:v>2012.03.28</c:v>
                </c:pt>
                <c:pt idx="63">
                  <c:v>2012.03.29</c:v>
                </c:pt>
                <c:pt idx="64">
                  <c:v>2012.03.30</c:v>
                </c:pt>
                <c:pt idx="65">
                  <c:v>2012.03.31</c:v>
                </c:pt>
                <c:pt idx="66">
                  <c:v>2012.04.02</c:v>
                </c:pt>
                <c:pt idx="67">
                  <c:v>2012.04.03</c:v>
                </c:pt>
                <c:pt idx="68">
                  <c:v>2012.04.04</c:v>
                </c:pt>
                <c:pt idx="69">
                  <c:v>2012.04.05</c:v>
                </c:pt>
                <c:pt idx="70">
                  <c:v>2012.04.06</c:v>
                </c:pt>
                <c:pt idx="71">
                  <c:v>2012.04.10</c:v>
                </c:pt>
                <c:pt idx="72">
                  <c:v>2012.04.11</c:v>
                </c:pt>
                <c:pt idx="73">
                  <c:v>2012.04.12</c:v>
                </c:pt>
                <c:pt idx="74">
                  <c:v>2012.04.13</c:v>
                </c:pt>
                <c:pt idx="75">
                  <c:v>2012.04.16</c:v>
                </c:pt>
                <c:pt idx="76">
                  <c:v>2012.04.17</c:v>
                </c:pt>
                <c:pt idx="77">
                  <c:v>2012.04.18</c:v>
                </c:pt>
                <c:pt idx="78">
                  <c:v>2012.04.19</c:v>
                </c:pt>
                <c:pt idx="79">
                  <c:v>2012.04.20</c:v>
                </c:pt>
                <c:pt idx="80">
                  <c:v>2012.04.21</c:v>
                </c:pt>
                <c:pt idx="81">
                  <c:v>2012.04.23</c:v>
                </c:pt>
                <c:pt idx="82">
                  <c:v>2012.04.24</c:v>
                </c:pt>
                <c:pt idx="83">
                  <c:v>2012.04.25</c:v>
                </c:pt>
                <c:pt idx="84">
                  <c:v>2012.04.26</c:v>
                </c:pt>
                <c:pt idx="85">
                  <c:v>2012.04.27</c:v>
                </c:pt>
                <c:pt idx="86">
                  <c:v>2012.04.30</c:v>
                </c:pt>
                <c:pt idx="87">
                  <c:v>2012.05.02</c:v>
                </c:pt>
                <c:pt idx="88">
                  <c:v>2012.05.03</c:v>
                </c:pt>
                <c:pt idx="89">
                  <c:v>2012.05.04</c:v>
                </c:pt>
                <c:pt idx="90">
                  <c:v>2012.05.07</c:v>
                </c:pt>
                <c:pt idx="91">
                  <c:v>2012.05.08</c:v>
                </c:pt>
                <c:pt idx="92">
                  <c:v>2012.05.09</c:v>
                </c:pt>
                <c:pt idx="93">
                  <c:v>2012.05.10</c:v>
                </c:pt>
                <c:pt idx="94">
                  <c:v>2012.05.11</c:v>
                </c:pt>
                <c:pt idx="95">
                  <c:v>2012.05.14</c:v>
                </c:pt>
                <c:pt idx="96">
                  <c:v>2012.05.15</c:v>
                </c:pt>
                <c:pt idx="97">
                  <c:v>2012.05.16</c:v>
                </c:pt>
                <c:pt idx="98">
                  <c:v>2012.05.17</c:v>
                </c:pt>
                <c:pt idx="99">
                  <c:v>2012.05.18</c:v>
                </c:pt>
                <c:pt idx="100">
                  <c:v>2012.05.21</c:v>
                </c:pt>
                <c:pt idx="101">
                  <c:v>2012.05.22</c:v>
                </c:pt>
                <c:pt idx="102">
                  <c:v>2012.05.23</c:v>
                </c:pt>
                <c:pt idx="103">
                  <c:v>2012.05.24</c:v>
                </c:pt>
                <c:pt idx="104">
                  <c:v>2012.05.25</c:v>
                </c:pt>
                <c:pt idx="105">
                  <c:v>2012.05.29</c:v>
                </c:pt>
                <c:pt idx="106">
                  <c:v>2012.05.30</c:v>
                </c:pt>
                <c:pt idx="107">
                  <c:v>2012.05.31</c:v>
                </c:pt>
                <c:pt idx="108">
                  <c:v>2012.06.01</c:v>
                </c:pt>
                <c:pt idx="109">
                  <c:v>2012.06.04</c:v>
                </c:pt>
                <c:pt idx="110">
                  <c:v>2012.06.05</c:v>
                </c:pt>
                <c:pt idx="111">
                  <c:v>2012.06.06</c:v>
                </c:pt>
                <c:pt idx="112">
                  <c:v>2012.06.07</c:v>
                </c:pt>
                <c:pt idx="113">
                  <c:v>2012.06.08</c:v>
                </c:pt>
                <c:pt idx="114">
                  <c:v>2012.06.11</c:v>
                </c:pt>
                <c:pt idx="115">
                  <c:v>2012.06.12</c:v>
                </c:pt>
                <c:pt idx="116">
                  <c:v>2012.06.13</c:v>
                </c:pt>
                <c:pt idx="117">
                  <c:v>2012.06.14</c:v>
                </c:pt>
                <c:pt idx="118">
                  <c:v>2012.06.15</c:v>
                </c:pt>
                <c:pt idx="119">
                  <c:v>2012.06.18</c:v>
                </c:pt>
                <c:pt idx="120">
                  <c:v>2012.06.19</c:v>
                </c:pt>
                <c:pt idx="121">
                  <c:v>2012.06.20</c:v>
                </c:pt>
                <c:pt idx="122">
                  <c:v>2012.06.21</c:v>
                </c:pt>
                <c:pt idx="123">
                  <c:v>2012.06.22</c:v>
                </c:pt>
                <c:pt idx="124">
                  <c:v>2012.06.25</c:v>
                </c:pt>
                <c:pt idx="125">
                  <c:v>2012.06.26</c:v>
                </c:pt>
                <c:pt idx="126">
                  <c:v>2012.06.27</c:v>
                </c:pt>
                <c:pt idx="127">
                  <c:v>2012.06.28</c:v>
                </c:pt>
                <c:pt idx="128">
                  <c:v>2012.06.29</c:v>
                </c:pt>
                <c:pt idx="129">
                  <c:v>2012.06.30</c:v>
                </c:pt>
                <c:pt idx="130">
                  <c:v>2012.07.01</c:v>
                </c:pt>
                <c:pt idx="131">
                  <c:v>2012.07.02</c:v>
                </c:pt>
                <c:pt idx="132">
                  <c:v>2012.07.03</c:v>
                </c:pt>
                <c:pt idx="133">
                  <c:v>2012.07.04</c:v>
                </c:pt>
                <c:pt idx="134">
                  <c:v>2012.07.05</c:v>
                </c:pt>
                <c:pt idx="135">
                  <c:v>2012.07.06</c:v>
                </c:pt>
                <c:pt idx="136">
                  <c:v>2012.07.09</c:v>
                </c:pt>
                <c:pt idx="137">
                  <c:v>2012.07.10</c:v>
                </c:pt>
                <c:pt idx="138">
                  <c:v>2012.07.11</c:v>
                </c:pt>
                <c:pt idx="139">
                  <c:v>2012.07.12</c:v>
                </c:pt>
                <c:pt idx="140">
                  <c:v>2012.07.13</c:v>
                </c:pt>
                <c:pt idx="141">
                  <c:v>2012.07.16</c:v>
                </c:pt>
                <c:pt idx="142">
                  <c:v>2012.07.17</c:v>
                </c:pt>
                <c:pt idx="143">
                  <c:v>2012.07.18</c:v>
                </c:pt>
                <c:pt idx="144">
                  <c:v>2012.07.19</c:v>
                </c:pt>
                <c:pt idx="145">
                  <c:v>2012.07.20</c:v>
                </c:pt>
                <c:pt idx="146">
                  <c:v>2012.07.23</c:v>
                </c:pt>
                <c:pt idx="147">
                  <c:v>2012.07.24</c:v>
                </c:pt>
                <c:pt idx="148">
                  <c:v>2012.07.25</c:v>
                </c:pt>
                <c:pt idx="149">
                  <c:v>2012.07.26</c:v>
                </c:pt>
                <c:pt idx="150">
                  <c:v>2012.07.27</c:v>
                </c:pt>
                <c:pt idx="151">
                  <c:v>2012.07.30</c:v>
                </c:pt>
                <c:pt idx="152">
                  <c:v>2012.07.31</c:v>
                </c:pt>
                <c:pt idx="153">
                  <c:v>2012.08.01</c:v>
                </c:pt>
                <c:pt idx="154">
                  <c:v>2012.08.02</c:v>
                </c:pt>
                <c:pt idx="155">
                  <c:v>2012.08.03</c:v>
                </c:pt>
                <c:pt idx="156">
                  <c:v>2012.08.06</c:v>
                </c:pt>
                <c:pt idx="157">
                  <c:v>2012.08.07</c:v>
                </c:pt>
                <c:pt idx="158">
                  <c:v>2012.08.08</c:v>
                </c:pt>
                <c:pt idx="159">
                  <c:v>2012.08.09</c:v>
                </c:pt>
                <c:pt idx="160">
                  <c:v>2012.08.10</c:v>
                </c:pt>
                <c:pt idx="161">
                  <c:v>2012.08.13</c:v>
                </c:pt>
                <c:pt idx="162">
                  <c:v>2012.08.14</c:v>
                </c:pt>
                <c:pt idx="163">
                  <c:v>2012.08.15</c:v>
                </c:pt>
                <c:pt idx="164">
                  <c:v>2012.08.16</c:v>
                </c:pt>
                <c:pt idx="165">
                  <c:v>2012.08.17</c:v>
                </c:pt>
                <c:pt idx="166">
                  <c:v>2012.08.21</c:v>
                </c:pt>
                <c:pt idx="167">
                  <c:v>2012.08.22</c:v>
                </c:pt>
                <c:pt idx="168">
                  <c:v>2012.08.23</c:v>
                </c:pt>
                <c:pt idx="169">
                  <c:v>2012.08.24</c:v>
                </c:pt>
                <c:pt idx="170">
                  <c:v>2012.08.27</c:v>
                </c:pt>
                <c:pt idx="171">
                  <c:v>2012.08.28</c:v>
                </c:pt>
                <c:pt idx="172">
                  <c:v>2012.08.29</c:v>
                </c:pt>
                <c:pt idx="173">
                  <c:v>2012.08.30</c:v>
                </c:pt>
                <c:pt idx="174">
                  <c:v>2012.08.31</c:v>
                </c:pt>
                <c:pt idx="175">
                  <c:v>2012.09.03</c:v>
                </c:pt>
                <c:pt idx="176">
                  <c:v>2012.09.04</c:v>
                </c:pt>
                <c:pt idx="177">
                  <c:v>2012.09.05</c:v>
                </c:pt>
                <c:pt idx="178">
                  <c:v>2012.09.06</c:v>
                </c:pt>
                <c:pt idx="179">
                  <c:v>2012.09.07</c:v>
                </c:pt>
                <c:pt idx="180">
                  <c:v>2012.09.10</c:v>
                </c:pt>
                <c:pt idx="181">
                  <c:v>2012.09.11</c:v>
                </c:pt>
                <c:pt idx="182">
                  <c:v>2012.09.12</c:v>
                </c:pt>
                <c:pt idx="183">
                  <c:v>2012.09.13</c:v>
                </c:pt>
                <c:pt idx="184">
                  <c:v>2012.09.14</c:v>
                </c:pt>
                <c:pt idx="185">
                  <c:v>2012.09.17</c:v>
                </c:pt>
                <c:pt idx="186">
                  <c:v>2012.09.18</c:v>
                </c:pt>
                <c:pt idx="187">
                  <c:v>2012.09.19</c:v>
                </c:pt>
                <c:pt idx="188">
                  <c:v>2012.09.20</c:v>
                </c:pt>
                <c:pt idx="189">
                  <c:v>2012.09.21</c:v>
                </c:pt>
                <c:pt idx="190">
                  <c:v>2012.09.24</c:v>
                </c:pt>
                <c:pt idx="191">
                  <c:v>2012.09.25</c:v>
                </c:pt>
                <c:pt idx="192">
                  <c:v>2012.09.26</c:v>
                </c:pt>
                <c:pt idx="193">
                  <c:v>2012.09.27</c:v>
                </c:pt>
                <c:pt idx="194">
                  <c:v>2012.09.28</c:v>
                </c:pt>
                <c:pt idx="195">
                  <c:v>2012.09.30</c:v>
                </c:pt>
              </c:strCache>
            </c:strRef>
          </c:cat>
          <c:val>
            <c:numRef>
              <c:f>önkéntes!$C$6:$C$201</c:f>
              <c:numCache>
                <c:formatCode>General</c:formatCode>
                <c:ptCount val="196"/>
                <c:pt idx="0">
                  <c:v>1.2551319999999999</c:v>
                </c:pt>
                <c:pt idx="1">
                  <c:v>1.259115</c:v>
                </c:pt>
                <c:pt idx="2">
                  <c:v>1.25651</c:v>
                </c:pt>
                <c:pt idx="3">
                  <c:v>1.2518</c:v>
                </c:pt>
                <c:pt idx="4">
                  <c:v>1.247109</c:v>
                </c:pt>
                <c:pt idx="5">
                  <c:v>1.2507550000000001</c:v>
                </c:pt>
                <c:pt idx="6">
                  <c:v>1.254229</c:v>
                </c:pt>
                <c:pt idx="7">
                  <c:v>1.258804</c:v>
                </c:pt>
                <c:pt idx="8">
                  <c:v>1.258259</c:v>
                </c:pt>
                <c:pt idx="9">
                  <c:v>1.264615</c:v>
                </c:pt>
                <c:pt idx="10">
                  <c:v>1.2620640000000001</c:v>
                </c:pt>
                <c:pt idx="11">
                  <c:v>1.2636229999999999</c:v>
                </c:pt>
                <c:pt idx="12">
                  <c:v>1.265846</c:v>
                </c:pt>
                <c:pt idx="13">
                  <c:v>1.2705</c:v>
                </c:pt>
                <c:pt idx="14">
                  <c:v>1.2752920000000001</c:v>
                </c:pt>
                <c:pt idx="15">
                  <c:v>1.2797350000000001</c:v>
                </c:pt>
                <c:pt idx="16">
                  <c:v>1.282465</c:v>
                </c:pt>
                <c:pt idx="17">
                  <c:v>1.28102</c:v>
                </c:pt>
                <c:pt idx="18">
                  <c:v>1.2819290000000001</c:v>
                </c:pt>
                <c:pt idx="19">
                  <c:v>1.2872140000000001</c:v>
                </c:pt>
                <c:pt idx="20">
                  <c:v>1.286438</c:v>
                </c:pt>
                <c:pt idx="21">
                  <c:v>1.2837909999999999</c:v>
                </c:pt>
                <c:pt idx="22">
                  <c:v>1.2829930000000001</c:v>
                </c:pt>
                <c:pt idx="23">
                  <c:v>1.2888500000000001</c:v>
                </c:pt>
                <c:pt idx="24">
                  <c:v>1.293037</c:v>
                </c:pt>
                <c:pt idx="25">
                  <c:v>1.296389</c:v>
                </c:pt>
                <c:pt idx="26">
                  <c:v>1.302208</c:v>
                </c:pt>
                <c:pt idx="27">
                  <c:v>1.2996570000000001</c:v>
                </c:pt>
                <c:pt idx="28">
                  <c:v>1.3019160000000001</c:v>
                </c:pt>
                <c:pt idx="29">
                  <c:v>1.299633</c:v>
                </c:pt>
                <c:pt idx="30">
                  <c:v>1.2925850000000001</c:v>
                </c:pt>
                <c:pt idx="31">
                  <c:v>1.2979130000000001</c:v>
                </c:pt>
                <c:pt idx="32">
                  <c:v>1.294869</c:v>
                </c:pt>
                <c:pt idx="33">
                  <c:v>1.3027740000000001</c:v>
                </c:pt>
                <c:pt idx="34">
                  <c:v>1.3007759999999999</c:v>
                </c:pt>
                <c:pt idx="35">
                  <c:v>1.3040350000000001</c:v>
                </c:pt>
                <c:pt idx="36">
                  <c:v>1.3053319999999999</c:v>
                </c:pt>
                <c:pt idx="37">
                  <c:v>1.3022769999999999</c:v>
                </c:pt>
                <c:pt idx="38">
                  <c:v>1.296435</c:v>
                </c:pt>
                <c:pt idx="39">
                  <c:v>1.294478</c:v>
                </c:pt>
                <c:pt idx="40">
                  <c:v>1.2988170000000001</c:v>
                </c:pt>
                <c:pt idx="41">
                  <c:v>1.297814</c:v>
                </c:pt>
                <c:pt idx="42">
                  <c:v>1.300135</c:v>
                </c:pt>
                <c:pt idx="43">
                  <c:v>1.304262</c:v>
                </c:pt>
                <c:pt idx="44">
                  <c:v>1.307453</c:v>
                </c:pt>
                <c:pt idx="45">
                  <c:v>1.3078510000000001</c:v>
                </c:pt>
                <c:pt idx="46">
                  <c:v>1.3065230000000001</c:v>
                </c:pt>
                <c:pt idx="47">
                  <c:v>1.3019309999999999</c:v>
                </c:pt>
                <c:pt idx="48">
                  <c:v>1.3013710000000001</c:v>
                </c:pt>
                <c:pt idx="49">
                  <c:v>1.3042739999999999</c:v>
                </c:pt>
                <c:pt idx="50">
                  <c:v>1.3072170000000001</c:v>
                </c:pt>
                <c:pt idx="51">
                  <c:v>1.3071649999999999</c:v>
                </c:pt>
                <c:pt idx="52">
                  <c:v>1.3124960000000001</c:v>
                </c:pt>
                <c:pt idx="53">
                  <c:v>1.314681</c:v>
                </c:pt>
                <c:pt idx="54">
                  <c:v>1.313134</c:v>
                </c:pt>
                <c:pt idx="55">
                  <c:v>1.310568</c:v>
                </c:pt>
                <c:pt idx="56">
                  <c:v>1.308216</c:v>
                </c:pt>
                <c:pt idx="57">
                  <c:v>1.30707</c:v>
                </c:pt>
                <c:pt idx="58">
                  <c:v>1.3072729999999999</c:v>
                </c:pt>
                <c:pt idx="59">
                  <c:v>1.30779</c:v>
                </c:pt>
                <c:pt idx="60">
                  <c:v>1.307687</c:v>
                </c:pt>
                <c:pt idx="61">
                  <c:v>1.3066759999999999</c:v>
                </c:pt>
                <c:pt idx="62">
                  <c:v>1.3046500000000001</c:v>
                </c:pt>
                <c:pt idx="63">
                  <c:v>1.3007949999999999</c:v>
                </c:pt>
                <c:pt idx="64">
                  <c:v>1.303563</c:v>
                </c:pt>
                <c:pt idx="65">
                  <c:v>1.3037179999999999</c:v>
                </c:pt>
                <c:pt idx="66">
                  <c:v>1.3052239999999999</c:v>
                </c:pt>
                <c:pt idx="67">
                  <c:v>1.305161</c:v>
                </c:pt>
                <c:pt idx="68">
                  <c:v>1.300241</c:v>
                </c:pt>
                <c:pt idx="69">
                  <c:v>1.3003100000000001</c:v>
                </c:pt>
                <c:pt idx="70">
                  <c:v>1.299579</c:v>
                </c:pt>
                <c:pt idx="71">
                  <c:v>1.2951170000000001</c:v>
                </c:pt>
                <c:pt idx="72">
                  <c:v>1.2984910000000001</c:v>
                </c:pt>
                <c:pt idx="73">
                  <c:v>1.299903</c:v>
                </c:pt>
                <c:pt idx="74">
                  <c:v>1.294214</c:v>
                </c:pt>
                <c:pt idx="75">
                  <c:v>1.2955019999999999</c:v>
                </c:pt>
                <c:pt idx="76">
                  <c:v>1.298295</c:v>
                </c:pt>
                <c:pt idx="77">
                  <c:v>1.2973170000000001</c:v>
                </c:pt>
                <c:pt idx="78">
                  <c:v>1.296778</c:v>
                </c:pt>
                <c:pt idx="79">
                  <c:v>1.295558</c:v>
                </c:pt>
                <c:pt idx="80">
                  <c:v>1.295987</c:v>
                </c:pt>
                <c:pt idx="81">
                  <c:v>1.290845</c:v>
                </c:pt>
                <c:pt idx="82">
                  <c:v>1.294397</c:v>
                </c:pt>
                <c:pt idx="83">
                  <c:v>1.307175</c:v>
                </c:pt>
                <c:pt idx="84">
                  <c:v>1.30332</c:v>
                </c:pt>
                <c:pt idx="85">
                  <c:v>1.306376</c:v>
                </c:pt>
                <c:pt idx="86">
                  <c:v>1.306705</c:v>
                </c:pt>
                <c:pt idx="87">
                  <c:v>1.304006</c:v>
                </c:pt>
                <c:pt idx="88">
                  <c:v>1.3033779999999999</c:v>
                </c:pt>
                <c:pt idx="89">
                  <c:v>1.302033</c:v>
                </c:pt>
                <c:pt idx="90">
                  <c:v>1.302794</c:v>
                </c:pt>
                <c:pt idx="91">
                  <c:v>1.2990459999999999</c:v>
                </c:pt>
                <c:pt idx="92">
                  <c:v>1.2947420000000001</c:v>
                </c:pt>
                <c:pt idx="93">
                  <c:v>1.298597</c:v>
                </c:pt>
                <c:pt idx="94">
                  <c:v>1.2977780000000001</c:v>
                </c:pt>
                <c:pt idx="95">
                  <c:v>1.2946040000000001</c:v>
                </c:pt>
                <c:pt idx="96">
                  <c:v>1.291898</c:v>
                </c:pt>
                <c:pt idx="97">
                  <c:v>1.2891699999999999</c:v>
                </c:pt>
                <c:pt idx="98">
                  <c:v>1.286003</c:v>
                </c:pt>
                <c:pt idx="99">
                  <c:v>1.28687</c:v>
                </c:pt>
                <c:pt idx="100">
                  <c:v>1.288062</c:v>
                </c:pt>
                <c:pt idx="101">
                  <c:v>1.2912760000000001</c:v>
                </c:pt>
                <c:pt idx="102">
                  <c:v>1.2875110000000001</c:v>
                </c:pt>
                <c:pt idx="103">
                  <c:v>1.288478</c:v>
                </c:pt>
                <c:pt idx="104">
                  <c:v>1.288681</c:v>
                </c:pt>
                <c:pt idx="105">
                  <c:v>1.2914049999999999</c:v>
                </c:pt>
                <c:pt idx="106">
                  <c:v>1.2868660000000001</c:v>
                </c:pt>
                <c:pt idx="107">
                  <c:v>1.28711</c:v>
                </c:pt>
                <c:pt idx="108">
                  <c:v>1.284605</c:v>
                </c:pt>
                <c:pt idx="109">
                  <c:v>1.2853129999999999</c:v>
                </c:pt>
                <c:pt idx="110">
                  <c:v>1.2849429999999999</c:v>
                </c:pt>
                <c:pt idx="111">
                  <c:v>1.2909139999999999</c:v>
                </c:pt>
                <c:pt idx="112">
                  <c:v>1.2963249999999999</c:v>
                </c:pt>
                <c:pt idx="113">
                  <c:v>1.2968420000000001</c:v>
                </c:pt>
                <c:pt idx="114">
                  <c:v>1.2936259999999999</c:v>
                </c:pt>
                <c:pt idx="115">
                  <c:v>1.2959499999999999</c:v>
                </c:pt>
                <c:pt idx="116">
                  <c:v>1.2963100000000001</c:v>
                </c:pt>
                <c:pt idx="117">
                  <c:v>1.295499</c:v>
                </c:pt>
                <c:pt idx="118">
                  <c:v>1.298637</c:v>
                </c:pt>
                <c:pt idx="119">
                  <c:v>1.30226</c:v>
                </c:pt>
                <c:pt idx="120">
                  <c:v>1.307156</c:v>
                </c:pt>
                <c:pt idx="121">
                  <c:v>1.306767</c:v>
                </c:pt>
                <c:pt idx="122">
                  <c:v>1.304033</c:v>
                </c:pt>
                <c:pt idx="123">
                  <c:v>1.3024549999999999</c:v>
                </c:pt>
                <c:pt idx="124">
                  <c:v>1.2985169999999999</c:v>
                </c:pt>
                <c:pt idx="125">
                  <c:v>1.3001579999999999</c:v>
                </c:pt>
                <c:pt idx="126">
                  <c:v>1.3017570000000001</c:v>
                </c:pt>
                <c:pt idx="127">
                  <c:v>1.3036220000000001</c:v>
                </c:pt>
                <c:pt idx="128">
                  <c:v>1.3108379999999999</c:v>
                </c:pt>
                <c:pt idx="129">
                  <c:v>1.3109980000000001</c:v>
                </c:pt>
                <c:pt idx="130">
                  <c:v>1.3109980000000001</c:v>
                </c:pt>
                <c:pt idx="131">
                  <c:v>1.3123400000000001</c:v>
                </c:pt>
                <c:pt idx="132">
                  <c:v>1.315407</c:v>
                </c:pt>
                <c:pt idx="133">
                  <c:v>1.316905</c:v>
                </c:pt>
                <c:pt idx="134">
                  <c:v>1.3187230000000001</c:v>
                </c:pt>
                <c:pt idx="135">
                  <c:v>1.3157209999999999</c:v>
                </c:pt>
                <c:pt idx="136">
                  <c:v>1.316541</c:v>
                </c:pt>
                <c:pt idx="137">
                  <c:v>1.315625</c:v>
                </c:pt>
                <c:pt idx="138">
                  <c:v>1.3159479999999999</c:v>
                </c:pt>
                <c:pt idx="139">
                  <c:v>1.3138129999999999</c:v>
                </c:pt>
                <c:pt idx="140">
                  <c:v>1.3203069999999999</c:v>
                </c:pt>
                <c:pt idx="141">
                  <c:v>1.325604</c:v>
                </c:pt>
                <c:pt idx="142">
                  <c:v>1.32653</c:v>
                </c:pt>
                <c:pt idx="143">
                  <c:v>1.325413</c:v>
                </c:pt>
                <c:pt idx="144">
                  <c:v>1.329331</c:v>
                </c:pt>
                <c:pt idx="145">
                  <c:v>1.327388</c:v>
                </c:pt>
                <c:pt idx="146">
                  <c:v>1.3220320000000001</c:v>
                </c:pt>
                <c:pt idx="147">
                  <c:v>1.322462</c:v>
                </c:pt>
                <c:pt idx="148">
                  <c:v>1.3190090000000001</c:v>
                </c:pt>
                <c:pt idx="149">
                  <c:v>1.3219669999999999</c:v>
                </c:pt>
                <c:pt idx="150">
                  <c:v>1.32603</c:v>
                </c:pt>
                <c:pt idx="151">
                  <c:v>1.3272710000000001</c:v>
                </c:pt>
                <c:pt idx="152">
                  <c:v>1.3234159999999999</c:v>
                </c:pt>
                <c:pt idx="153">
                  <c:v>1.3251999999999999</c:v>
                </c:pt>
                <c:pt idx="154">
                  <c:v>1.3234669999999999</c:v>
                </c:pt>
                <c:pt idx="155">
                  <c:v>1.3277559999999999</c:v>
                </c:pt>
                <c:pt idx="156">
                  <c:v>1.33219</c:v>
                </c:pt>
                <c:pt idx="157">
                  <c:v>1.3317650000000001</c:v>
                </c:pt>
                <c:pt idx="158">
                  <c:v>1.3320149999999999</c:v>
                </c:pt>
                <c:pt idx="159">
                  <c:v>1.3359669999999999</c:v>
                </c:pt>
                <c:pt idx="160">
                  <c:v>1.33647</c:v>
                </c:pt>
                <c:pt idx="161">
                  <c:v>1.3406100000000001</c:v>
                </c:pt>
                <c:pt idx="162">
                  <c:v>1.3398680000000001</c:v>
                </c:pt>
                <c:pt idx="163">
                  <c:v>1.342157</c:v>
                </c:pt>
                <c:pt idx="164">
                  <c:v>1.3432440000000001</c:v>
                </c:pt>
                <c:pt idx="165">
                  <c:v>1.341715</c:v>
                </c:pt>
                <c:pt idx="166">
                  <c:v>1.340295</c:v>
                </c:pt>
                <c:pt idx="167">
                  <c:v>1.3378669999999999</c:v>
                </c:pt>
                <c:pt idx="168">
                  <c:v>1.3378730000000001</c:v>
                </c:pt>
                <c:pt idx="169">
                  <c:v>1.3380590000000001</c:v>
                </c:pt>
                <c:pt idx="170">
                  <c:v>1.335234</c:v>
                </c:pt>
                <c:pt idx="171">
                  <c:v>1.3341989999999999</c:v>
                </c:pt>
                <c:pt idx="172">
                  <c:v>1.337998</c:v>
                </c:pt>
                <c:pt idx="173">
                  <c:v>1.3382970000000001</c:v>
                </c:pt>
                <c:pt idx="174">
                  <c:v>1.3417110000000001</c:v>
                </c:pt>
                <c:pt idx="175">
                  <c:v>1.3443529999999999</c:v>
                </c:pt>
                <c:pt idx="176">
                  <c:v>1.342536</c:v>
                </c:pt>
                <c:pt idx="177">
                  <c:v>1.3445260000000001</c:v>
                </c:pt>
                <c:pt idx="178">
                  <c:v>1.3469120000000001</c:v>
                </c:pt>
                <c:pt idx="179">
                  <c:v>1.3530869999999999</c:v>
                </c:pt>
                <c:pt idx="180">
                  <c:v>1.3520319999999999</c:v>
                </c:pt>
                <c:pt idx="181">
                  <c:v>1.353286</c:v>
                </c:pt>
                <c:pt idx="182">
                  <c:v>1.3522270000000001</c:v>
                </c:pt>
                <c:pt idx="183">
                  <c:v>1.3524149999999999</c:v>
                </c:pt>
                <c:pt idx="184">
                  <c:v>1.360166</c:v>
                </c:pt>
                <c:pt idx="185">
                  <c:v>1.358393</c:v>
                </c:pt>
                <c:pt idx="186">
                  <c:v>1.358074</c:v>
                </c:pt>
                <c:pt idx="187">
                  <c:v>1.358144</c:v>
                </c:pt>
                <c:pt idx="188">
                  <c:v>1.3569899999999999</c:v>
                </c:pt>
                <c:pt idx="189">
                  <c:v>1.35554</c:v>
                </c:pt>
                <c:pt idx="190">
                  <c:v>1.358401</c:v>
                </c:pt>
                <c:pt idx="191">
                  <c:v>1.3590720000000001</c:v>
                </c:pt>
                <c:pt idx="192">
                  <c:v>1.357453</c:v>
                </c:pt>
                <c:pt idx="193">
                  <c:v>1.3590059999999999</c:v>
                </c:pt>
                <c:pt idx="194">
                  <c:v>1.3559220000000001</c:v>
                </c:pt>
                <c:pt idx="195">
                  <c:v>1.356222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önkéntes!$D$5</c:f>
              <c:strCache>
                <c:ptCount val="1"/>
                <c:pt idx="0">
                  <c:v>Növekedési</c:v>
                </c:pt>
              </c:strCache>
            </c:strRef>
          </c:tx>
          <c:marker>
            <c:symbol val="none"/>
          </c:marker>
          <c:cat>
            <c:strRef>
              <c:f>önkéntes!$A$6:$A$201</c:f>
              <c:strCache>
                <c:ptCount val="196"/>
                <c:pt idx="0">
                  <c:v>2011.12.31</c:v>
                </c:pt>
                <c:pt idx="1">
                  <c:v>2012.01.02</c:v>
                </c:pt>
                <c:pt idx="2">
                  <c:v>2012.01.03</c:v>
                </c:pt>
                <c:pt idx="3">
                  <c:v>2012.01.04</c:v>
                </c:pt>
                <c:pt idx="4">
                  <c:v>2012.01.05</c:v>
                </c:pt>
                <c:pt idx="5">
                  <c:v>2012.01.06</c:v>
                </c:pt>
                <c:pt idx="6">
                  <c:v>2012.01.09</c:v>
                </c:pt>
                <c:pt idx="7">
                  <c:v>2012.01.10</c:v>
                </c:pt>
                <c:pt idx="8">
                  <c:v>2012.01.11</c:v>
                </c:pt>
                <c:pt idx="9">
                  <c:v>2012.01.12</c:v>
                </c:pt>
                <c:pt idx="10">
                  <c:v>2012.01.13</c:v>
                </c:pt>
                <c:pt idx="11">
                  <c:v>2012.01.16</c:v>
                </c:pt>
                <c:pt idx="12">
                  <c:v>2012.01.17</c:v>
                </c:pt>
                <c:pt idx="13">
                  <c:v>2012.01.18</c:v>
                </c:pt>
                <c:pt idx="14">
                  <c:v>2012.01.19</c:v>
                </c:pt>
                <c:pt idx="15">
                  <c:v>2012.01.20</c:v>
                </c:pt>
                <c:pt idx="16">
                  <c:v>2012.01.23</c:v>
                </c:pt>
                <c:pt idx="17">
                  <c:v>2012.01.24</c:v>
                </c:pt>
                <c:pt idx="18">
                  <c:v>2012.01.25</c:v>
                </c:pt>
                <c:pt idx="19">
                  <c:v>2012.01.26</c:v>
                </c:pt>
                <c:pt idx="20">
                  <c:v>2012.01.27</c:v>
                </c:pt>
                <c:pt idx="21">
                  <c:v>2012.01.30</c:v>
                </c:pt>
                <c:pt idx="22">
                  <c:v>2012.01.31</c:v>
                </c:pt>
                <c:pt idx="23">
                  <c:v>2012.02.01</c:v>
                </c:pt>
                <c:pt idx="24">
                  <c:v>2012.02.02</c:v>
                </c:pt>
                <c:pt idx="25">
                  <c:v>2012.02.03</c:v>
                </c:pt>
                <c:pt idx="26">
                  <c:v>2012.02.06</c:v>
                </c:pt>
                <c:pt idx="27">
                  <c:v>2012.02.07</c:v>
                </c:pt>
                <c:pt idx="28">
                  <c:v>2012.02.08</c:v>
                </c:pt>
                <c:pt idx="29">
                  <c:v>2012.02.09</c:v>
                </c:pt>
                <c:pt idx="30">
                  <c:v>2012.02.10</c:v>
                </c:pt>
                <c:pt idx="31">
                  <c:v>2012.02.13</c:v>
                </c:pt>
                <c:pt idx="32">
                  <c:v>2012.02.14</c:v>
                </c:pt>
                <c:pt idx="33">
                  <c:v>2012.02.15</c:v>
                </c:pt>
                <c:pt idx="34">
                  <c:v>2012.02.16</c:v>
                </c:pt>
                <c:pt idx="35">
                  <c:v>2012.02.17</c:v>
                </c:pt>
                <c:pt idx="36">
                  <c:v>2012.02.20</c:v>
                </c:pt>
                <c:pt idx="37">
                  <c:v>2012.02.21</c:v>
                </c:pt>
                <c:pt idx="38">
                  <c:v>2012.02.22</c:v>
                </c:pt>
                <c:pt idx="39">
                  <c:v>2012.02.23</c:v>
                </c:pt>
                <c:pt idx="40">
                  <c:v>2012.02.24</c:v>
                </c:pt>
                <c:pt idx="41">
                  <c:v>2012.02.27</c:v>
                </c:pt>
                <c:pt idx="42">
                  <c:v>2012.02.28</c:v>
                </c:pt>
                <c:pt idx="43">
                  <c:v>2012.02.29</c:v>
                </c:pt>
                <c:pt idx="44">
                  <c:v>2012.03.01</c:v>
                </c:pt>
                <c:pt idx="45">
                  <c:v>2012.03.02</c:v>
                </c:pt>
                <c:pt idx="46">
                  <c:v>2012.03.05</c:v>
                </c:pt>
                <c:pt idx="47">
                  <c:v>2012.03.06</c:v>
                </c:pt>
                <c:pt idx="48">
                  <c:v>2012.03.07</c:v>
                </c:pt>
                <c:pt idx="49">
                  <c:v>2012.03.08</c:v>
                </c:pt>
                <c:pt idx="50">
                  <c:v>2012.03.09</c:v>
                </c:pt>
                <c:pt idx="51">
                  <c:v>2012.03.12</c:v>
                </c:pt>
                <c:pt idx="52">
                  <c:v>2012.03.13</c:v>
                </c:pt>
                <c:pt idx="53">
                  <c:v>2012.03.14</c:v>
                </c:pt>
                <c:pt idx="54">
                  <c:v>2012.03.19</c:v>
                </c:pt>
                <c:pt idx="55">
                  <c:v>2012.03.20</c:v>
                </c:pt>
                <c:pt idx="56">
                  <c:v>2012.03.21</c:v>
                </c:pt>
                <c:pt idx="57">
                  <c:v>2012.03.22</c:v>
                </c:pt>
                <c:pt idx="58">
                  <c:v>2012.03.23</c:v>
                </c:pt>
                <c:pt idx="59">
                  <c:v>2012.03.24</c:v>
                </c:pt>
                <c:pt idx="60">
                  <c:v>2012.03.26</c:v>
                </c:pt>
                <c:pt idx="61">
                  <c:v>2012.03.27</c:v>
                </c:pt>
                <c:pt idx="62">
                  <c:v>2012.03.28</c:v>
                </c:pt>
                <c:pt idx="63">
                  <c:v>2012.03.29</c:v>
                </c:pt>
                <c:pt idx="64">
                  <c:v>2012.03.30</c:v>
                </c:pt>
                <c:pt idx="65">
                  <c:v>2012.03.31</c:v>
                </c:pt>
                <c:pt idx="66">
                  <c:v>2012.04.02</c:v>
                </c:pt>
                <c:pt idx="67">
                  <c:v>2012.04.03</c:v>
                </c:pt>
                <c:pt idx="68">
                  <c:v>2012.04.04</c:v>
                </c:pt>
                <c:pt idx="69">
                  <c:v>2012.04.05</c:v>
                </c:pt>
                <c:pt idx="70">
                  <c:v>2012.04.06</c:v>
                </c:pt>
                <c:pt idx="71">
                  <c:v>2012.04.10</c:v>
                </c:pt>
                <c:pt idx="72">
                  <c:v>2012.04.11</c:v>
                </c:pt>
                <c:pt idx="73">
                  <c:v>2012.04.12</c:v>
                </c:pt>
                <c:pt idx="74">
                  <c:v>2012.04.13</c:v>
                </c:pt>
                <c:pt idx="75">
                  <c:v>2012.04.16</c:v>
                </c:pt>
                <c:pt idx="76">
                  <c:v>2012.04.17</c:v>
                </c:pt>
                <c:pt idx="77">
                  <c:v>2012.04.18</c:v>
                </c:pt>
                <c:pt idx="78">
                  <c:v>2012.04.19</c:v>
                </c:pt>
                <c:pt idx="79">
                  <c:v>2012.04.20</c:v>
                </c:pt>
                <c:pt idx="80">
                  <c:v>2012.04.21</c:v>
                </c:pt>
                <c:pt idx="81">
                  <c:v>2012.04.23</c:v>
                </c:pt>
                <c:pt idx="82">
                  <c:v>2012.04.24</c:v>
                </c:pt>
                <c:pt idx="83">
                  <c:v>2012.04.25</c:v>
                </c:pt>
                <c:pt idx="84">
                  <c:v>2012.04.26</c:v>
                </c:pt>
                <c:pt idx="85">
                  <c:v>2012.04.27</c:v>
                </c:pt>
                <c:pt idx="86">
                  <c:v>2012.04.30</c:v>
                </c:pt>
                <c:pt idx="87">
                  <c:v>2012.05.02</c:v>
                </c:pt>
                <c:pt idx="88">
                  <c:v>2012.05.03</c:v>
                </c:pt>
                <c:pt idx="89">
                  <c:v>2012.05.04</c:v>
                </c:pt>
                <c:pt idx="90">
                  <c:v>2012.05.07</c:v>
                </c:pt>
                <c:pt idx="91">
                  <c:v>2012.05.08</c:v>
                </c:pt>
                <c:pt idx="92">
                  <c:v>2012.05.09</c:v>
                </c:pt>
                <c:pt idx="93">
                  <c:v>2012.05.10</c:v>
                </c:pt>
                <c:pt idx="94">
                  <c:v>2012.05.11</c:v>
                </c:pt>
                <c:pt idx="95">
                  <c:v>2012.05.14</c:v>
                </c:pt>
                <c:pt idx="96">
                  <c:v>2012.05.15</c:v>
                </c:pt>
                <c:pt idx="97">
                  <c:v>2012.05.16</c:v>
                </c:pt>
                <c:pt idx="98">
                  <c:v>2012.05.17</c:v>
                </c:pt>
                <c:pt idx="99">
                  <c:v>2012.05.18</c:v>
                </c:pt>
                <c:pt idx="100">
                  <c:v>2012.05.21</c:v>
                </c:pt>
                <c:pt idx="101">
                  <c:v>2012.05.22</c:v>
                </c:pt>
                <c:pt idx="102">
                  <c:v>2012.05.23</c:v>
                </c:pt>
                <c:pt idx="103">
                  <c:v>2012.05.24</c:v>
                </c:pt>
                <c:pt idx="104">
                  <c:v>2012.05.25</c:v>
                </c:pt>
                <c:pt idx="105">
                  <c:v>2012.05.29</c:v>
                </c:pt>
                <c:pt idx="106">
                  <c:v>2012.05.30</c:v>
                </c:pt>
                <c:pt idx="107">
                  <c:v>2012.05.31</c:v>
                </c:pt>
                <c:pt idx="108">
                  <c:v>2012.06.01</c:v>
                </c:pt>
                <c:pt idx="109">
                  <c:v>2012.06.04</c:v>
                </c:pt>
                <c:pt idx="110">
                  <c:v>2012.06.05</c:v>
                </c:pt>
                <c:pt idx="111">
                  <c:v>2012.06.06</c:v>
                </c:pt>
                <c:pt idx="112">
                  <c:v>2012.06.07</c:v>
                </c:pt>
                <c:pt idx="113">
                  <c:v>2012.06.08</c:v>
                </c:pt>
                <c:pt idx="114">
                  <c:v>2012.06.11</c:v>
                </c:pt>
                <c:pt idx="115">
                  <c:v>2012.06.12</c:v>
                </c:pt>
                <c:pt idx="116">
                  <c:v>2012.06.13</c:v>
                </c:pt>
                <c:pt idx="117">
                  <c:v>2012.06.14</c:v>
                </c:pt>
                <c:pt idx="118">
                  <c:v>2012.06.15</c:v>
                </c:pt>
                <c:pt idx="119">
                  <c:v>2012.06.18</c:v>
                </c:pt>
                <c:pt idx="120">
                  <c:v>2012.06.19</c:v>
                </c:pt>
                <c:pt idx="121">
                  <c:v>2012.06.20</c:v>
                </c:pt>
                <c:pt idx="122">
                  <c:v>2012.06.21</c:v>
                </c:pt>
                <c:pt idx="123">
                  <c:v>2012.06.22</c:v>
                </c:pt>
                <c:pt idx="124">
                  <c:v>2012.06.25</c:v>
                </c:pt>
                <c:pt idx="125">
                  <c:v>2012.06.26</c:v>
                </c:pt>
                <c:pt idx="126">
                  <c:v>2012.06.27</c:v>
                </c:pt>
                <c:pt idx="127">
                  <c:v>2012.06.28</c:v>
                </c:pt>
                <c:pt idx="128">
                  <c:v>2012.06.29</c:v>
                </c:pt>
                <c:pt idx="129">
                  <c:v>2012.06.30</c:v>
                </c:pt>
                <c:pt idx="130">
                  <c:v>2012.07.01</c:v>
                </c:pt>
                <c:pt idx="131">
                  <c:v>2012.07.02</c:v>
                </c:pt>
                <c:pt idx="132">
                  <c:v>2012.07.03</c:v>
                </c:pt>
                <c:pt idx="133">
                  <c:v>2012.07.04</c:v>
                </c:pt>
                <c:pt idx="134">
                  <c:v>2012.07.05</c:v>
                </c:pt>
                <c:pt idx="135">
                  <c:v>2012.07.06</c:v>
                </c:pt>
                <c:pt idx="136">
                  <c:v>2012.07.09</c:v>
                </c:pt>
                <c:pt idx="137">
                  <c:v>2012.07.10</c:v>
                </c:pt>
                <c:pt idx="138">
                  <c:v>2012.07.11</c:v>
                </c:pt>
                <c:pt idx="139">
                  <c:v>2012.07.12</c:v>
                </c:pt>
                <c:pt idx="140">
                  <c:v>2012.07.13</c:v>
                </c:pt>
                <c:pt idx="141">
                  <c:v>2012.07.16</c:v>
                </c:pt>
                <c:pt idx="142">
                  <c:v>2012.07.17</c:v>
                </c:pt>
                <c:pt idx="143">
                  <c:v>2012.07.18</c:v>
                </c:pt>
                <c:pt idx="144">
                  <c:v>2012.07.19</c:v>
                </c:pt>
                <c:pt idx="145">
                  <c:v>2012.07.20</c:v>
                </c:pt>
                <c:pt idx="146">
                  <c:v>2012.07.23</c:v>
                </c:pt>
                <c:pt idx="147">
                  <c:v>2012.07.24</c:v>
                </c:pt>
                <c:pt idx="148">
                  <c:v>2012.07.25</c:v>
                </c:pt>
                <c:pt idx="149">
                  <c:v>2012.07.26</c:v>
                </c:pt>
                <c:pt idx="150">
                  <c:v>2012.07.27</c:v>
                </c:pt>
                <c:pt idx="151">
                  <c:v>2012.07.30</c:v>
                </c:pt>
                <c:pt idx="152">
                  <c:v>2012.07.31</c:v>
                </c:pt>
                <c:pt idx="153">
                  <c:v>2012.08.01</c:v>
                </c:pt>
                <c:pt idx="154">
                  <c:v>2012.08.02</c:v>
                </c:pt>
                <c:pt idx="155">
                  <c:v>2012.08.03</c:v>
                </c:pt>
                <c:pt idx="156">
                  <c:v>2012.08.06</c:v>
                </c:pt>
                <c:pt idx="157">
                  <c:v>2012.08.07</c:v>
                </c:pt>
                <c:pt idx="158">
                  <c:v>2012.08.08</c:v>
                </c:pt>
                <c:pt idx="159">
                  <c:v>2012.08.09</c:v>
                </c:pt>
                <c:pt idx="160">
                  <c:v>2012.08.10</c:v>
                </c:pt>
                <c:pt idx="161">
                  <c:v>2012.08.13</c:v>
                </c:pt>
                <c:pt idx="162">
                  <c:v>2012.08.14</c:v>
                </c:pt>
                <c:pt idx="163">
                  <c:v>2012.08.15</c:v>
                </c:pt>
                <c:pt idx="164">
                  <c:v>2012.08.16</c:v>
                </c:pt>
                <c:pt idx="165">
                  <c:v>2012.08.17</c:v>
                </c:pt>
                <c:pt idx="166">
                  <c:v>2012.08.21</c:v>
                </c:pt>
                <c:pt idx="167">
                  <c:v>2012.08.22</c:v>
                </c:pt>
                <c:pt idx="168">
                  <c:v>2012.08.23</c:v>
                </c:pt>
                <c:pt idx="169">
                  <c:v>2012.08.24</c:v>
                </c:pt>
                <c:pt idx="170">
                  <c:v>2012.08.27</c:v>
                </c:pt>
                <c:pt idx="171">
                  <c:v>2012.08.28</c:v>
                </c:pt>
                <c:pt idx="172">
                  <c:v>2012.08.29</c:v>
                </c:pt>
                <c:pt idx="173">
                  <c:v>2012.08.30</c:v>
                </c:pt>
                <c:pt idx="174">
                  <c:v>2012.08.31</c:v>
                </c:pt>
                <c:pt idx="175">
                  <c:v>2012.09.03</c:v>
                </c:pt>
                <c:pt idx="176">
                  <c:v>2012.09.04</c:v>
                </c:pt>
                <c:pt idx="177">
                  <c:v>2012.09.05</c:v>
                </c:pt>
                <c:pt idx="178">
                  <c:v>2012.09.06</c:v>
                </c:pt>
                <c:pt idx="179">
                  <c:v>2012.09.07</c:v>
                </c:pt>
                <c:pt idx="180">
                  <c:v>2012.09.10</c:v>
                </c:pt>
                <c:pt idx="181">
                  <c:v>2012.09.11</c:v>
                </c:pt>
                <c:pt idx="182">
                  <c:v>2012.09.12</c:v>
                </c:pt>
                <c:pt idx="183">
                  <c:v>2012.09.13</c:v>
                </c:pt>
                <c:pt idx="184">
                  <c:v>2012.09.14</c:v>
                </c:pt>
                <c:pt idx="185">
                  <c:v>2012.09.17</c:v>
                </c:pt>
                <c:pt idx="186">
                  <c:v>2012.09.18</c:v>
                </c:pt>
                <c:pt idx="187">
                  <c:v>2012.09.19</c:v>
                </c:pt>
                <c:pt idx="188">
                  <c:v>2012.09.20</c:v>
                </c:pt>
                <c:pt idx="189">
                  <c:v>2012.09.21</c:v>
                </c:pt>
                <c:pt idx="190">
                  <c:v>2012.09.24</c:v>
                </c:pt>
                <c:pt idx="191">
                  <c:v>2012.09.25</c:v>
                </c:pt>
                <c:pt idx="192">
                  <c:v>2012.09.26</c:v>
                </c:pt>
                <c:pt idx="193">
                  <c:v>2012.09.27</c:v>
                </c:pt>
                <c:pt idx="194">
                  <c:v>2012.09.28</c:v>
                </c:pt>
                <c:pt idx="195">
                  <c:v>2012.09.30</c:v>
                </c:pt>
              </c:strCache>
            </c:strRef>
          </c:cat>
          <c:val>
            <c:numRef>
              <c:f>önkéntes!$D$6:$D$201</c:f>
              <c:numCache>
                <c:formatCode>General</c:formatCode>
                <c:ptCount val="196"/>
                <c:pt idx="0">
                  <c:v>1.2976909999999999</c:v>
                </c:pt>
                <c:pt idx="1">
                  <c:v>1.307744</c:v>
                </c:pt>
                <c:pt idx="2">
                  <c:v>1.3048409999999999</c:v>
                </c:pt>
                <c:pt idx="3">
                  <c:v>1.2971509999999999</c:v>
                </c:pt>
                <c:pt idx="4">
                  <c:v>1.2882769999999999</c:v>
                </c:pt>
                <c:pt idx="5">
                  <c:v>1.2893269999999999</c:v>
                </c:pt>
                <c:pt idx="6">
                  <c:v>1.2958339999999999</c:v>
                </c:pt>
                <c:pt idx="7">
                  <c:v>1.3060609999999999</c:v>
                </c:pt>
                <c:pt idx="8">
                  <c:v>1.301315</c:v>
                </c:pt>
                <c:pt idx="9">
                  <c:v>1.3126519999999999</c:v>
                </c:pt>
                <c:pt idx="10">
                  <c:v>1.311687</c:v>
                </c:pt>
                <c:pt idx="11">
                  <c:v>1.3150569999999999</c:v>
                </c:pt>
                <c:pt idx="12">
                  <c:v>1.321161</c:v>
                </c:pt>
                <c:pt idx="13">
                  <c:v>1.3299019999999999</c:v>
                </c:pt>
                <c:pt idx="14">
                  <c:v>1.3383290000000001</c:v>
                </c:pt>
                <c:pt idx="15">
                  <c:v>1.348476</c:v>
                </c:pt>
                <c:pt idx="16">
                  <c:v>1.3532869999999999</c:v>
                </c:pt>
                <c:pt idx="17">
                  <c:v>1.3487150000000001</c:v>
                </c:pt>
                <c:pt idx="18">
                  <c:v>1.346274</c:v>
                </c:pt>
                <c:pt idx="19">
                  <c:v>1.357604</c:v>
                </c:pt>
                <c:pt idx="20">
                  <c:v>1.3570690000000001</c:v>
                </c:pt>
                <c:pt idx="21">
                  <c:v>1.3506419999999999</c:v>
                </c:pt>
                <c:pt idx="22">
                  <c:v>1.34962</c:v>
                </c:pt>
                <c:pt idx="23">
                  <c:v>1.361275</c:v>
                </c:pt>
                <c:pt idx="24">
                  <c:v>1.3696889999999999</c:v>
                </c:pt>
                <c:pt idx="25">
                  <c:v>1.3750929999999999</c:v>
                </c:pt>
                <c:pt idx="26">
                  <c:v>1.384649</c:v>
                </c:pt>
                <c:pt idx="27">
                  <c:v>1.378665</c:v>
                </c:pt>
                <c:pt idx="28">
                  <c:v>1.3815539999999999</c:v>
                </c:pt>
                <c:pt idx="29">
                  <c:v>1.3777360000000001</c:v>
                </c:pt>
                <c:pt idx="30">
                  <c:v>1.3635269999999999</c:v>
                </c:pt>
                <c:pt idx="31">
                  <c:v>1.3712789999999999</c:v>
                </c:pt>
                <c:pt idx="32">
                  <c:v>1.3654679999999999</c:v>
                </c:pt>
                <c:pt idx="33">
                  <c:v>1.3750629999999999</c:v>
                </c:pt>
                <c:pt idx="34">
                  <c:v>1.3692029999999999</c:v>
                </c:pt>
                <c:pt idx="35">
                  <c:v>1.377089</c:v>
                </c:pt>
                <c:pt idx="36">
                  <c:v>1.3800269999999999</c:v>
                </c:pt>
                <c:pt idx="37">
                  <c:v>1.37368</c:v>
                </c:pt>
                <c:pt idx="38">
                  <c:v>1.3643940000000001</c:v>
                </c:pt>
                <c:pt idx="39">
                  <c:v>1.3608880000000001</c:v>
                </c:pt>
                <c:pt idx="40">
                  <c:v>1.3699110000000001</c:v>
                </c:pt>
                <c:pt idx="41">
                  <c:v>1.3684080000000001</c:v>
                </c:pt>
                <c:pt idx="42">
                  <c:v>1.3705369999999999</c:v>
                </c:pt>
                <c:pt idx="43">
                  <c:v>1.3765309999999999</c:v>
                </c:pt>
                <c:pt idx="44">
                  <c:v>1.3805730000000001</c:v>
                </c:pt>
                <c:pt idx="45">
                  <c:v>1.382112</c:v>
                </c:pt>
                <c:pt idx="46">
                  <c:v>1.377413</c:v>
                </c:pt>
                <c:pt idx="47">
                  <c:v>1.367065</c:v>
                </c:pt>
                <c:pt idx="48">
                  <c:v>1.366163</c:v>
                </c:pt>
                <c:pt idx="49">
                  <c:v>1.372463</c:v>
                </c:pt>
                <c:pt idx="50">
                  <c:v>1.3778729999999999</c:v>
                </c:pt>
                <c:pt idx="51">
                  <c:v>1.377869</c:v>
                </c:pt>
                <c:pt idx="52">
                  <c:v>1.387669</c:v>
                </c:pt>
                <c:pt idx="53">
                  <c:v>1.3917580000000001</c:v>
                </c:pt>
                <c:pt idx="54">
                  <c:v>1.388485</c:v>
                </c:pt>
                <c:pt idx="55">
                  <c:v>1.383934</c:v>
                </c:pt>
                <c:pt idx="56">
                  <c:v>1.379332</c:v>
                </c:pt>
                <c:pt idx="57">
                  <c:v>1.376776</c:v>
                </c:pt>
                <c:pt idx="58">
                  <c:v>1.3783719999999999</c:v>
                </c:pt>
                <c:pt idx="59">
                  <c:v>1.3789579999999999</c:v>
                </c:pt>
                <c:pt idx="60">
                  <c:v>1.379842</c:v>
                </c:pt>
                <c:pt idx="61">
                  <c:v>1.375936</c:v>
                </c:pt>
                <c:pt idx="62">
                  <c:v>1.37148</c:v>
                </c:pt>
                <c:pt idx="63">
                  <c:v>1.36496</c:v>
                </c:pt>
                <c:pt idx="64">
                  <c:v>1.370277</c:v>
                </c:pt>
                <c:pt idx="65">
                  <c:v>1.370387</c:v>
                </c:pt>
                <c:pt idx="66">
                  <c:v>1.3718649999999999</c:v>
                </c:pt>
                <c:pt idx="67">
                  <c:v>1.369588</c:v>
                </c:pt>
                <c:pt idx="68">
                  <c:v>1.3601780000000001</c:v>
                </c:pt>
                <c:pt idx="69">
                  <c:v>1.3603989999999999</c:v>
                </c:pt>
                <c:pt idx="70">
                  <c:v>1.3587880000000001</c:v>
                </c:pt>
                <c:pt idx="71">
                  <c:v>1.350093</c:v>
                </c:pt>
                <c:pt idx="72">
                  <c:v>1.354622</c:v>
                </c:pt>
                <c:pt idx="73">
                  <c:v>1.3570660000000001</c:v>
                </c:pt>
                <c:pt idx="74">
                  <c:v>1.3442879999999999</c:v>
                </c:pt>
                <c:pt idx="75">
                  <c:v>1.345861</c:v>
                </c:pt>
                <c:pt idx="76">
                  <c:v>1.352203</c:v>
                </c:pt>
                <c:pt idx="77">
                  <c:v>1.350158</c:v>
                </c:pt>
                <c:pt idx="78">
                  <c:v>1.348635</c:v>
                </c:pt>
                <c:pt idx="79">
                  <c:v>1.34646</c:v>
                </c:pt>
                <c:pt idx="80">
                  <c:v>1.3470899999999999</c:v>
                </c:pt>
                <c:pt idx="81">
                  <c:v>1.3355030000000001</c:v>
                </c:pt>
                <c:pt idx="82">
                  <c:v>1.3440430000000001</c:v>
                </c:pt>
                <c:pt idx="83">
                  <c:v>1.363648</c:v>
                </c:pt>
                <c:pt idx="84">
                  <c:v>1.3574759999999999</c:v>
                </c:pt>
                <c:pt idx="85">
                  <c:v>1.3627130000000001</c:v>
                </c:pt>
                <c:pt idx="86">
                  <c:v>1.3622879999999999</c:v>
                </c:pt>
                <c:pt idx="87">
                  <c:v>1.3547020000000001</c:v>
                </c:pt>
                <c:pt idx="88">
                  <c:v>1.3515919999999999</c:v>
                </c:pt>
                <c:pt idx="89">
                  <c:v>1.3487899999999999</c:v>
                </c:pt>
                <c:pt idx="90">
                  <c:v>1.350001</c:v>
                </c:pt>
                <c:pt idx="91">
                  <c:v>1.3418490000000001</c:v>
                </c:pt>
                <c:pt idx="92">
                  <c:v>1.3334410000000001</c:v>
                </c:pt>
                <c:pt idx="93">
                  <c:v>1.340965</c:v>
                </c:pt>
                <c:pt idx="94">
                  <c:v>1.33904</c:v>
                </c:pt>
                <c:pt idx="95">
                  <c:v>1.330457</c:v>
                </c:pt>
                <c:pt idx="96">
                  <c:v>1.324141</c:v>
                </c:pt>
                <c:pt idx="97">
                  <c:v>1.3193029999999999</c:v>
                </c:pt>
                <c:pt idx="98">
                  <c:v>1.312084</c:v>
                </c:pt>
                <c:pt idx="99">
                  <c:v>1.315644</c:v>
                </c:pt>
                <c:pt idx="100">
                  <c:v>1.318981</c:v>
                </c:pt>
                <c:pt idx="101">
                  <c:v>1.3238540000000001</c:v>
                </c:pt>
                <c:pt idx="102">
                  <c:v>1.3143670000000001</c:v>
                </c:pt>
                <c:pt idx="103">
                  <c:v>1.3158939999999999</c:v>
                </c:pt>
                <c:pt idx="104">
                  <c:v>1.3170770000000001</c:v>
                </c:pt>
                <c:pt idx="105">
                  <c:v>1.322279</c:v>
                </c:pt>
                <c:pt idx="106">
                  <c:v>1.3112809999999999</c:v>
                </c:pt>
                <c:pt idx="107">
                  <c:v>1.3129230000000001</c:v>
                </c:pt>
                <c:pt idx="108">
                  <c:v>1.311793</c:v>
                </c:pt>
                <c:pt idx="109">
                  <c:v>1.3134809999999999</c:v>
                </c:pt>
                <c:pt idx="110">
                  <c:v>1.3115920000000001</c:v>
                </c:pt>
                <c:pt idx="111">
                  <c:v>1.324376</c:v>
                </c:pt>
                <c:pt idx="112">
                  <c:v>1.331494</c:v>
                </c:pt>
                <c:pt idx="113">
                  <c:v>1.333358</c:v>
                </c:pt>
                <c:pt idx="114">
                  <c:v>1.3266610000000001</c:v>
                </c:pt>
                <c:pt idx="115">
                  <c:v>1.3308260000000001</c:v>
                </c:pt>
                <c:pt idx="116">
                  <c:v>1.3314459999999999</c:v>
                </c:pt>
                <c:pt idx="117">
                  <c:v>1.3309439999999999</c:v>
                </c:pt>
                <c:pt idx="118">
                  <c:v>1.3387819999999999</c:v>
                </c:pt>
                <c:pt idx="119">
                  <c:v>1.3432500000000001</c:v>
                </c:pt>
                <c:pt idx="120">
                  <c:v>1.3515889999999999</c:v>
                </c:pt>
                <c:pt idx="121">
                  <c:v>1.3500799999999999</c:v>
                </c:pt>
                <c:pt idx="122">
                  <c:v>1.3434250000000001</c:v>
                </c:pt>
                <c:pt idx="123">
                  <c:v>1.339566</c:v>
                </c:pt>
                <c:pt idx="124">
                  <c:v>1.3293200000000001</c:v>
                </c:pt>
                <c:pt idx="125">
                  <c:v>1.3328169999999999</c:v>
                </c:pt>
                <c:pt idx="126">
                  <c:v>1.336103</c:v>
                </c:pt>
                <c:pt idx="127">
                  <c:v>1.3363480000000001</c:v>
                </c:pt>
                <c:pt idx="128">
                  <c:v>1.351726</c:v>
                </c:pt>
                <c:pt idx="129">
                  <c:v>1.351839</c:v>
                </c:pt>
                <c:pt idx="130">
                  <c:v>1.351839</c:v>
                </c:pt>
                <c:pt idx="131">
                  <c:v>1.3524160000000001</c:v>
                </c:pt>
                <c:pt idx="132">
                  <c:v>1.357918</c:v>
                </c:pt>
                <c:pt idx="133">
                  <c:v>1.35944</c:v>
                </c:pt>
                <c:pt idx="134">
                  <c:v>1.3622240000000001</c:v>
                </c:pt>
                <c:pt idx="135">
                  <c:v>1.3559589999999999</c:v>
                </c:pt>
                <c:pt idx="136">
                  <c:v>1.356668</c:v>
                </c:pt>
                <c:pt idx="137">
                  <c:v>1.35588</c:v>
                </c:pt>
                <c:pt idx="138">
                  <c:v>1.3574219999999999</c:v>
                </c:pt>
                <c:pt idx="139">
                  <c:v>1.3509899999999999</c:v>
                </c:pt>
                <c:pt idx="140">
                  <c:v>1.362147</c:v>
                </c:pt>
                <c:pt idx="141">
                  <c:v>1.3694949999999999</c:v>
                </c:pt>
                <c:pt idx="142">
                  <c:v>1.370763</c:v>
                </c:pt>
                <c:pt idx="143">
                  <c:v>1.368498</c:v>
                </c:pt>
                <c:pt idx="144">
                  <c:v>1.373521</c:v>
                </c:pt>
                <c:pt idx="145">
                  <c:v>1.369561</c:v>
                </c:pt>
                <c:pt idx="146">
                  <c:v>1.357626</c:v>
                </c:pt>
                <c:pt idx="147">
                  <c:v>1.35978</c:v>
                </c:pt>
                <c:pt idx="148">
                  <c:v>1.356403</c:v>
                </c:pt>
                <c:pt idx="149">
                  <c:v>1.3613040000000001</c:v>
                </c:pt>
                <c:pt idx="150">
                  <c:v>1.3698779999999999</c:v>
                </c:pt>
                <c:pt idx="151">
                  <c:v>1.371766</c:v>
                </c:pt>
                <c:pt idx="152">
                  <c:v>1.363083</c:v>
                </c:pt>
                <c:pt idx="153">
                  <c:v>1.366654</c:v>
                </c:pt>
                <c:pt idx="154">
                  <c:v>1.3618729999999999</c:v>
                </c:pt>
                <c:pt idx="155">
                  <c:v>1.3713679999999999</c:v>
                </c:pt>
                <c:pt idx="156">
                  <c:v>1.380633</c:v>
                </c:pt>
                <c:pt idx="157">
                  <c:v>1.37941</c:v>
                </c:pt>
                <c:pt idx="158">
                  <c:v>1.3800410000000001</c:v>
                </c:pt>
                <c:pt idx="159">
                  <c:v>1.3869480000000001</c:v>
                </c:pt>
                <c:pt idx="160">
                  <c:v>1.387035</c:v>
                </c:pt>
                <c:pt idx="161">
                  <c:v>1.3916949999999999</c:v>
                </c:pt>
                <c:pt idx="162">
                  <c:v>1.3905510000000001</c:v>
                </c:pt>
                <c:pt idx="163">
                  <c:v>1.3954850000000001</c:v>
                </c:pt>
                <c:pt idx="164">
                  <c:v>1.3980630000000001</c:v>
                </c:pt>
                <c:pt idx="165">
                  <c:v>1.394177</c:v>
                </c:pt>
                <c:pt idx="166">
                  <c:v>1.3906259999999999</c:v>
                </c:pt>
                <c:pt idx="167">
                  <c:v>1.385902</c:v>
                </c:pt>
                <c:pt idx="168">
                  <c:v>1.3845829999999999</c:v>
                </c:pt>
                <c:pt idx="169">
                  <c:v>1.3842589999999999</c:v>
                </c:pt>
                <c:pt idx="170">
                  <c:v>1.3827</c:v>
                </c:pt>
                <c:pt idx="171">
                  <c:v>1.3797680000000001</c:v>
                </c:pt>
                <c:pt idx="172">
                  <c:v>1.3844000000000001</c:v>
                </c:pt>
                <c:pt idx="173">
                  <c:v>1.3841380000000001</c:v>
                </c:pt>
                <c:pt idx="174">
                  <c:v>1.391189</c:v>
                </c:pt>
                <c:pt idx="175">
                  <c:v>1.395546</c:v>
                </c:pt>
                <c:pt idx="176">
                  <c:v>1.3930340000000001</c:v>
                </c:pt>
                <c:pt idx="177">
                  <c:v>1.396471</c:v>
                </c:pt>
                <c:pt idx="178">
                  <c:v>1.4027579999999999</c:v>
                </c:pt>
                <c:pt idx="179">
                  <c:v>1.416409</c:v>
                </c:pt>
                <c:pt idx="180">
                  <c:v>1.4142809999999999</c:v>
                </c:pt>
                <c:pt idx="181">
                  <c:v>1.4180010000000001</c:v>
                </c:pt>
                <c:pt idx="182">
                  <c:v>1.416158</c:v>
                </c:pt>
                <c:pt idx="183">
                  <c:v>1.4149210000000001</c:v>
                </c:pt>
                <c:pt idx="184">
                  <c:v>1.4324760000000001</c:v>
                </c:pt>
                <c:pt idx="185">
                  <c:v>1.427945</c:v>
                </c:pt>
                <c:pt idx="186">
                  <c:v>1.426423</c:v>
                </c:pt>
                <c:pt idx="187">
                  <c:v>1.4257869999999999</c:v>
                </c:pt>
                <c:pt idx="188">
                  <c:v>1.4225300000000001</c:v>
                </c:pt>
                <c:pt idx="189">
                  <c:v>1.4199120000000001</c:v>
                </c:pt>
                <c:pt idx="190">
                  <c:v>1.4234849999999999</c:v>
                </c:pt>
                <c:pt idx="191">
                  <c:v>1.4246620000000001</c:v>
                </c:pt>
                <c:pt idx="192">
                  <c:v>1.4195310000000001</c:v>
                </c:pt>
                <c:pt idx="193">
                  <c:v>1.42439</c:v>
                </c:pt>
                <c:pt idx="194">
                  <c:v>1.418434</c:v>
                </c:pt>
                <c:pt idx="195">
                  <c:v>1.4186160000000001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354112"/>
        <c:axId val="82640896"/>
      </c:lineChart>
      <c:catAx>
        <c:axId val="79354112"/>
        <c:scaling>
          <c:orientation val="minMax"/>
        </c:scaling>
        <c:delete val="0"/>
        <c:axPos val="b"/>
        <c:numFmt formatCode="m/d/yyyy" sourceLinked="0"/>
        <c:majorTickMark val="in"/>
        <c:minorTickMark val="none"/>
        <c:tickLblPos val="nextTo"/>
        <c:txPr>
          <a:bodyPr rot="0"/>
          <a:lstStyle/>
          <a:p>
            <a:pPr>
              <a:defRPr/>
            </a:pPr>
            <a:endParaRPr lang="hu-HU"/>
          </a:p>
        </c:txPr>
        <c:crossAx val="82640896"/>
        <c:crosses val="autoZero"/>
        <c:auto val="0"/>
        <c:lblAlgn val="ctr"/>
        <c:lblOffset val="100"/>
        <c:tickLblSkip val="30"/>
        <c:tickMarkSkip val="1"/>
        <c:noMultiLvlLbl val="0"/>
      </c:catAx>
      <c:valAx>
        <c:axId val="82640896"/>
        <c:scaling>
          <c:orientation val="minMax"/>
          <c:max val="1.45"/>
          <c:min val="1.2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935411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hu-H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magán!$B$5</c:f>
              <c:strCache>
                <c:ptCount val="1"/>
                <c:pt idx="0">
                  <c:v>Klasszikus</c:v>
                </c:pt>
              </c:strCache>
            </c:strRef>
          </c:tx>
          <c:marker>
            <c:symbol val="none"/>
          </c:marker>
          <c:cat>
            <c:strRef>
              <c:f>magán!$A$6:$A$200</c:f>
              <c:strCache>
                <c:ptCount val="195"/>
                <c:pt idx="0">
                  <c:v>2011.12.31</c:v>
                </c:pt>
                <c:pt idx="1">
                  <c:v>2012.01.02</c:v>
                </c:pt>
                <c:pt idx="2">
                  <c:v>2012.01.03</c:v>
                </c:pt>
                <c:pt idx="3">
                  <c:v>2012.01.04</c:v>
                </c:pt>
                <c:pt idx="4">
                  <c:v>2012.01.05</c:v>
                </c:pt>
                <c:pt idx="5">
                  <c:v>2012.01.06</c:v>
                </c:pt>
                <c:pt idx="6">
                  <c:v>2012.01.09</c:v>
                </c:pt>
                <c:pt idx="7">
                  <c:v>2012.01.10</c:v>
                </c:pt>
                <c:pt idx="8">
                  <c:v>2012.01.11</c:v>
                </c:pt>
                <c:pt idx="9">
                  <c:v>2012.01.12</c:v>
                </c:pt>
                <c:pt idx="10">
                  <c:v>2012.01.13</c:v>
                </c:pt>
                <c:pt idx="11">
                  <c:v>2012.01.16</c:v>
                </c:pt>
                <c:pt idx="12">
                  <c:v>2012.01.17</c:v>
                </c:pt>
                <c:pt idx="13">
                  <c:v>2012.01.18</c:v>
                </c:pt>
                <c:pt idx="14">
                  <c:v>2012.01.19</c:v>
                </c:pt>
                <c:pt idx="15">
                  <c:v>2012.01.20</c:v>
                </c:pt>
                <c:pt idx="16">
                  <c:v>2012.01.23</c:v>
                </c:pt>
                <c:pt idx="17">
                  <c:v>2012.01.24</c:v>
                </c:pt>
                <c:pt idx="18">
                  <c:v>2012.01.25</c:v>
                </c:pt>
                <c:pt idx="19">
                  <c:v>2012.01.26</c:v>
                </c:pt>
                <c:pt idx="20">
                  <c:v>2012.01.27</c:v>
                </c:pt>
                <c:pt idx="21">
                  <c:v>2012.01.30</c:v>
                </c:pt>
                <c:pt idx="22">
                  <c:v>2012.01.31</c:v>
                </c:pt>
                <c:pt idx="23">
                  <c:v>2012.02.01</c:v>
                </c:pt>
                <c:pt idx="24">
                  <c:v>2012.02.02</c:v>
                </c:pt>
                <c:pt idx="25">
                  <c:v>2012.02.03</c:v>
                </c:pt>
                <c:pt idx="26">
                  <c:v>2012.02.06</c:v>
                </c:pt>
                <c:pt idx="27">
                  <c:v>2012.02.07</c:v>
                </c:pt>
                <c:pt idx="28">
                  <c:v>2012.02.08</c:v>
                </c:pt>
                <c:pt idx="29">
                  <c:v>2012.02.09</c:v>
                </c:pt>
                <c:pt idx="30">
                  <c:v>2012.02.10</c:v>
                </c:pt>
                <c:pt idx="31">
                  <c:v>2012.02.13</c:v>
                </c:pt>
                <c:pt idx="32">
                  <c:v>2012.02.14</c:v>
                </c:pt>
                <c:pt idx="33">
                  <c:v>2012.02.15</c:v>
                </c:pt>
                <c:pt idx="34">
                  <c:v>2012.02.16</c:v>
                </c:pt>
                <c:pt idx="35">
                  <c:v>2012.02.17</c:v>
                </c:pt>
                <c:pt idx="36">
                  <c:v>2012.02.20</c:v>
                </c:pt>
                <c:pt idx="37">
                  <c:v>2012.02.21</c:v>
                </c:pt>
                <c:pt idx="38">
                  <c:v>2012.02.22</c:v>
                </c:pt>
                <c:pt idx="39">
                  <c:v>2012.02.23</c:v>
                </c:pt>
                <c:pt idx="40">
                  <c:v>2012.02.24</c:v>
                </c:pt>
                <c:pt idx="41">
                  <c:v>2012.02.27</c:v>
                </c:pt>
                <c:pt idx="42">
                  <c:v>2012.02.28</c:v>
                </c:pt>
                <c:pt idx="43">
                  <c:v>2012.02.29</c:v>
                </c:pt>
                <c:pt idx="44">
                  <c:v>2012.03.01</c:v>
                </c:pt>
                <c:pt idx="45">
                  <c:v>2012.03.02</c:v>
                </c:pt>
                <c:pt idx="46">
                  <c:v>2012.03.05</c:v>
                </c:pt>
                <c:pt idx="47">
                  <c:v>2012.03.06</c:v>
                </c:pt>
                <c:pt idx="48">
                  <c:v>2012.03.07</c:v>
                </c:pt>
                <c:pt idx="49">
                  <c:v>2012.03.08</c:v>
                </c:pt>
                <c:pt idx="50">
                  <c:v>2012.03.09</c:v>
                </c:pt>
                <c:pt idx="51">
                  <c:v>2012.03.12</c:v>
                </c:pt>
                <c:pt idx="52">
                  <c:v>2012.03.13</c:v>
                </c:pt>
                <c:pt idx="53">
                  <c:v>2012.03.14</c:v>
                </c:pt>
                <c:pt idx="54">
                  <c:v>2012.03.19</c:v>
                </c:pt>
                <c:pt idx="55">
                  <c:v>2012.03.20</c:v>
                </c:pt>
                <c:pt idx="56">
                  <c:v>2012.03.21</c:v>
                </c:pt>
                <c:pt idx="57">
                  <c:v>2012.03.22</c:v>
                </c:pt>
                <c:pt idx="58">
                  <c:v>2012.03.23</c:v>
                </c:pt>
                <c:pt idx="59">
                  <c:v>2012.03.24</c:v>
                </c:pt>
                <c:pt idx="60">
                  <c:v>2012.03.26</c:v>
                </c:pt>
                <c:pt idx="61">
                  <c:v>2012.03.27</c:v>
                </c:pt>
                <c:pt idx="62">
                  <c:v>2012.03.28</c:v>
                </c:pt>
                <c:pt idx="63">
                  <c:v>2012.03.29</c:v>
                </c:pt>
                <c:pt idx="64">
                  <c:v>2012.03.30</c:v>
                </c:pt>
                <c:pt idx="65">
                  <c:v>2012.03.31</c:v>
                </c:pt>
                <c:pt idx="66">
                  <c:v>2012.04.02</c:v>
                </c:pt>
                <c:pt idx="67">
                  <c:v>2012.04.03</c:v>
                </c:pt>
                <c:pt idx="68">
                  <c:v>2012.04.04</c:v>
                </c:pt>
                <c:pt idx="69">
                  <c:v>2012.04.05</c:v>
                </c:pt>
                <c:pt idx="70">
                  <c:v>2012.04.06</c:v>
                </c:pt>
                <c:pt idx="71">
                  <c:v>2012.04.10</c:v>
                </c:pt>
                <c:pt idx="72">
                  <c:v>2012.04.11</c:v>
                </c:pt>
                <c:pt idx="73">
                  <c:v>2012.04.12</c:v>
                </c:pt>
                <c:pt idx="74">
                  <c:v>2012.04.13</c:v>
                </c:pt>
                <c:pt idx="75">
                  <c:v>2012.04.16</c:v>
                </c:pt>
                <c:pt idx="76">
                  <c:v>2012.04.17</c:v>
                </c:pt>
                <c:pt idx="77">
                  <c:v>2012.04.18</c:v>
                </c:pt>
                <c:pt idx="78">
                  <c:v>2012.04.19</c:v>
                </c:pt>
                <c:pt idx="79">
                  <c:v>2012.04.20</c:v>
                </c:pt>
                <c:pt idx="80">
                  <c:v>2012.04.21</c:v>
                </c:pt>
                <c:pt idx="81">
                  <c:v>2012.04.23</c:v>
                </c:pt>
                <c:pt idx="82">
                  <c:v>2012.04.24</c:v>
                </c:pt>
                <c:pt idx="83">
                  <c:v>2012.04.25</c:v>
                </c:pt>
                <c:pt idx="84">
                  <c:v>2012.04.26</c:v>
                </c:pt>
                <c:pt idx="85">
                  <c:v>2012.04.27</c:v>
                </c:pt>
                <c:pt idx="86">
                  <c:v>2012.04.30</c:v>
                </c:pt>
                <c:pt idx="87">
                  <c:v>2012.05.02</c:v>
                </c:pt>
                <c:pt idx="88">
                  <c:v>2012.05.03</c:v>
                </c:pt>
                <c:pt idx="89">
                  <c:v>2012.05.04</c:v>
                </c:pt>
                <c:pt idx="90">
                  <c:v>2012.05.07</c:v>
                </c:pt>
                <c:pt idx="91">
                  <c:v>2012.05.08</c:v>
                </c:pt>
                <c:pt idx="92">
                  <c:v>2012.05.09</c:v>
                </c:pt>
                <c:pt idx="93">
                  <c:v>2012.05.10</c:v>
                </c:pt>
                <c:pt idx="94">
                  <c:v>2012.05.11</c:v>
                </c:pt>
                <c:pt idx="95">
                  <c:v>2012.05.14</c:v>
                </c:pt>
                <c:pt idx="96">
                  <c:v>2012.05.15</c:v>
                </c:pt>
                <c:pt idx="97">
                  <c:v>2012.05.16</c:v>
                </c:pt>
                <c:pt idx="98">
                  <c:v>2012.05.17</c:v>
                </c:pt>
                <c:pt idx="99">
                  <c:v>2012.05.18</c:v>
                </c:pt>
                <c:pt idx="100">
                  <c:v>2012.05.21</c:v>
                </c:pt>
                <c:pt idx="101">
                  <c:v>2012.05.22</c:v>
                </c:pt>
                <c:pt idx="102">
                  <c:v>2012.05.23</c:v>
                </c:pt>
                <c:pt idx="103">
                  <c:v>2012.05.24</c:v>
                </c:pt>
                <c:pt idx="104">
                  <c:v>2012.05.25</c:v>
                </c:pt>
                <c:pt idx="105">
                  <c:v>2012.05.29</c:v>
                </c:pt>
                <c:pt idx="106">
                  <c:v>2012.05.30</c:v>
                </c:pt>
                <c:pt idx="107">
                  <c:v>2012.05.31</c:v>
                </c:pt>
                <c:pt idx="108">
                  <c:v>2012.06.01</c:v>
                </c:pt>
                <c:pt idx="109">
                  <c:v>2012.06.04</c:v>
                </c:pt>
                <c:pt idx="110">
                  <c:v>2012.06.05</c:v>
                </c:pt>
                <c:pt idx="111">
                  <c:v>2012.06.06</c:v>
                </c:pt>
                <c:pt idx="112">
                  <c:v>2012.06.07</c:v>
                </c:pt>
                <c:pt idx="113">
                  <c:v>2012.06.08</c:v>
                </c:pt>
                <c:pt idx="114">
                  <c:v>2012.06.11</c:v>
                </c:pt>
                <c:pt idx="115">
                  <c:v>2012.06.12</c:v>
                </c:pt>
                <c:pt idx="116">
                  <c:v>2012.06.13</c:v>
                </c:pt>
                <c:pt idx="117">
                  <c:v>2012.06.14</c:v>
                </c:pt>
                <c:pt idx="118">
                  <c:v>2012.06.15</c:v>
                </c:pt>
                <c:pt idx="119">
                  <c:v>2012.06.18</c:v>
                </c:pt>
                <c:pt idx="120">
                  <c:v>2012.06.19</c:v>
                </c:pt>
                <c:pt idx="121">
                  <c:v>2012.06.20</c:v>
                </c:pt>
                <c:pt idx="122">
                  <c:v>2012.06.21</c:v>
                </c:pt>
                <c:pt idx="123">
                  <c:v>2012.06.22</c:v>
                </c:pt>
                <c:pt idx="124">
                  <c:v>2012.06.25</c:v>
                </c:pt>
                <c:pt idx="125">
                  <c:v>2012.06.26</c:v>
                </c:pt>
                <c:pt idx="126">
                  <c:v>2012.06.27</c:v>
                </c:pt>
                <c:pt idx="127">
                  <c:v>2012.06.28</c:v>
                </c:pt>
                <c:pt idx="128">
                  <c:v>2012.06.29</c:v>
                </c:pt>
                <c:pt idx="129">
                  <c:v>2012.06.30</c:v>
                </c:pt>
                <c:pt idx="130">
                  <c:v>2012.07.02</c:v>
                </c:pt>
                <c:pt idx="131">
                  <c:v>2012.07.03</c:v>
                </c:pt>
                <c:pt idx="132">
                  <c:v>2012.07.04</c:v>
                </c:pt>
                <c:pt idx="133">
                  <c:v>2012.07.05</c:v>
                </c:pt>
                <c:pt idx="134">
                  <c:v>2012.07.06</c:v>
                </c:pt>
                <c:pt idx="135">
                  <c:v>2012.07.09</c:v>
                </c:pt>
                <c:pt idx="136">
                  <c:v>2012.07.10</c:v>
                </c:pt>
                <c:pt idx="137">
                  <c:v>2012.07.11</c:v>
                </c:pt>
                <c:pt idx="138">
                  <c:v>2012.07.12</c:v>
                </c:pt>
                <c:pt idx="139">
                  <c:v>2012.07.13</c:v>
                </c:pt>
                <c:pt idx="140">
                  <c:v>2012.07.16</c:v>
                </c:pt>
                <c:pt idx="141">
                  <c:v>2012.07.17</c:v>
                </c:pt>
                <c:pt idx="142">
                  <c:v>2012.07.18</c:v>
                </c:pt>
                <c:pt idx="143">
                  <c:v>2012.07.19</c:v>
                </c:pt>
                <c:pt idx="144">
                  <c:v>2012.07.20</c:v>
                </c:pt>
                <c:pt idx="145">
                  <c:v>2012.07.23</c:v>
                </c:pt>
                <c:pt idx="146">
                  <c:v>2012.07.24</c:v>
                </c:pt>
                <c:pt idx="147">
                  <c:v>2012.07.25</c:v>
                </c:pt>
                <c:pt idx="148">
                  <c:v>2012.07.26</c:v>
                </c:pt>
                <c:pt idx="149">
                  <c:v>2012.07.27</c:v>
                </c:pt>
                <c:pt idx="150">
                  <c:v>2012.07.30</c:v>
                </c:pt>
                <c:pt idx="151">
                  <c:v>2012.07.31</c:v>
                </c:pt>
                <c:pt idx="152">
                  <c:v>2012.08.01</c:v>
                </c:pt>
                <c:pt idx="153">
                  <c:v>2012.08.02</c:v>
                </c:pt>
                <c:pt idx="154">
                  <c:v>2012.08.03</c:v>
                </c:pt>
                <c:pt idx="155">
                  <c:v>2012.08.06</c:v>
                </c:pt>
                <c:pt idx="156">
                  <c:v>2012.08.07</c:v>
                </c:pt>
                <c:pt idx="157">
                  <c:v>2012.08.08</c:v>
                </c:pt>
                <c:pt idx="158">
                  <c:v>2012.08.09</c:v>
                </c:pt>
                <c:pt idx="159">
                  <c:v>2012.08.10</c:v>
                </c:pt>
                <c:pt idx="160">
                  <c:v>2012.08.13</c:v>
                </c:pt>
                <c:pt idx="161">
                  <c:v>2012.08.14</c:v>
                </c:pt>
                <c:pt idx="162">
                  <c:v>2012.08.15</c:v>
                </c:pt>
                <c:pt idx="163">
                  <c:v>2012.08.16</c:v>
                </c:pt>
                <c:pt idx="164">
                  <c:v>2012.08.17</c:v>
                </c:pt>
                <c:pt idx="165">
                  <c:v>2012.08.21</c:v>
                </c:pt>
                <c:pt idx="166">
                  <c:v>2012.08.22</c:v>
                </c:pt>
                <c:pt idx="167">
                  <c:v>2012.08.23</c:v>
                </c:pt>
                <c:pt idx="168">
                  <c:v>2012.08.24</c:v>
                </c:pt>
                <c:pt idx="169">
                  <c:v>2012.08.27</c:v>
                </c:pt>
                <c:pt idx="170">
                  <c:v>2012.08.28</c:v>
                </c:pt>
                <c:pt idx="171">
                  <c:v>2012.08.29</c:v>
                </c:pt>
                <c:pt idx="172">
                  <c:v>2012.08.30</c:v>
                </c:pt>
                <c:pt idx="173">
                  <c:v>2012.08.31</c:v>
                </c:pt>
                <c:pt idx="174">
                  <c:v>2012.09.03</c:v>
                </c:pt>
                <c:pt idx="175">
                  <c:v>2012.09.04</c:v>
                </c:pt>
                <c:pt idx="176">
                  <c:v>2012.09.05</c:v>
                </c:pt>
                <c:pt idx="177">
                  <c:v>2012.09.06</c:v>
                </c:pt>
                <c:pt idx="178">
                  <c:v>2012.09.07</c:v>
                </c:pt>
                <c:pt idx="179">
                  <c:v>2012.09.10</c:v>
                </c:pt>
                <c:pt idx="180">
                  <c:v>2012.09.11</c:v>
                </c:pt>
                <c:pt idx="181">
                  <c:v>2012.09.12</c:v>
                </c:pt>
                <c:pt idx="182">
                  <c:v>2012.09.13</c:v>
                </c:pt>
                <c:pt idx="183">
                  <c:v>2012.09.14</c:v>
                </c:pt>
                <c:pt idx="184">
                  <c:v>2012.09.17</c:v>
                </c:pt>
                <c:pt idx="185">
                  <c:v>2012.09.18</c:v>
                </c:pt>
                <c:pt idx="186">
                  <c:v>2012.09.19</c:v>
                </c:pt>
                <c:pt idx="187">
                  <c:v>2012.09.20</c:v>
                </c:pt>
                <c:pt idx="188">
                  <c:v>2012.09.21</c:v>
                </c:pt>
                <c:pt idx="189">
                  <c:v>2012.09.24</c:v>
                </c:pt>
                <c:pt idx="190">
                  <c:v>2012.09.25</c:v>
                </c:pt>
                <c:pt idx="191">
                  <c:v>2012.09.26</c:v>
                </c:pt>
                <c:pt idx="192">
                  <c:v>2012.09.27</c:v>
                </c:pt>
                <c:pt idx="193">
                  <c:v>2012.09.28</c:v>
                </c:pt>
                <c:pt idx="194">
                  <c:v>2012.09.30</c:v>
                </c:pt>
              </c:strCache>
            </c:strRef>
          </c:cat>
          <c:val>
            <c:numRef>
              <c:f>magán!$B$6:$B$200</c:f>
              <c:numCache>
                <c:formatCode>General</c:formatCode>
                <c:ptCount val="195"/>
                <c:pt idx="0">
                  <c:v>1.2873289999999999</c:v>
                </c:pt>
                <c:pt idx="1">
                  <c:v>1.284718</c:v>
                </c:pt>
                <c:pt idx="2">
                  <c:v>1.28026</c:v>
                </c:pt>
                <c:pt idx="3">
                  <c:v>1.2768820000000001</c:v>
                </c:pt>
                <c:pt idx="4">
                  <c:v>1.2735669999999999</c:v>
                </c:pt>
                <c:pt idx="5">
                  <c:v>1.281658</c:v>
                </c:pt>
                <c:pt idx="6">
                  <c:v>1.28437</c:v>
                </c:pt>
                <c:pt idx="7">
                  <c:v>1.284491</c:v>
                </c:pt>
                <c:pt idx="8">
                  <c:v>1.2881050000000001</c:v>
                </c:pt>
                <c:pt idx="9">
                  <c:v>1.288535</c:v>
                </c:pt>
                <c:pt idx="10">
                  <c:v>1.2870680000000001</c:v>
                </c:pt>
                <c:pt idx="11">
                  <c:v>1.286041</c:v>
                </c:pt>
                <c:pt idx="12">
                  <c:v>1.284978</c:v>
                </c:pt>
                <c:pt idx="13">
                  <c:v>1.2880400000000001</c:v>
                </c:pt>
                <c:pt idx="14">
                  <c:v>1.290762</c:v>
                </c:pt>
                <c:pt idx="15">
                  <c:v>1.290608</c:v>
                </c:pt>
                <c:pt idx="16">
                  <c:v>1.2929109999999999</c:v>
                </c:pt>
                <c:pt idx="17">
                  <c:v>1.2966150000000001</c:v>
                </c:pt>
                <c:pt idx="18">
                  <c:v>1.3011509999999999</c:v>
                </c:pt>
                <c:pt idx="19">
                  <c:v>1.3035589999999999</c:v>
                </c:pt>
                <c:pt idx="20">
                  <c:v>1.30393</c:v>
                </c:pt>
                <c:pt idx="21">
                  <c:v>1.304279</c:v>
                </c:pt>
                <c:pt idx="22">
                  <c:v>1.304449</c:v>
                </c:pt>
                <c:pt idx="23">
                  <c:v>1.3051029999999999</c:v>
                </c:pt>
                <c:pt idx="24">
                  <c:v>1.306735</c:v>
                </c:pt>
                <c:pt idx="25">
                  <c:v>1.307698</c:v>
                </c:pt>
                <c:pt idx="26">
                  <c:v>1.3104709999999999</c:v>
                </c:pt>
                <c:pt idx="27">
                  <c:v>1.310978</c:v>
                </c:pt>
                <c:pt idx="28">
                  <c:v>1.314147</c:v>
                </c:pt>
                <c:pt idx="29">
                  <c:v>1.314384</c:v>
                </c:pt>
                <c:pt idx="30">
                  <c:v>1.3123899999999999</c:v>
                </c:pt>
                <c:pt idx="31">
                  <c:v>1.3156749999999999</c:v>
                </c:pt>
                <c:pt idx="32">
                  <c:v>1.3138920000000001</c:v>
                </c:pt>
                <c:pt idx="33">
                  <c:v>1.319531</c:v>
                </c:pt>
                <c:pt idx="34">
                  <c:v>1.3175250000000001</c:v>
                </c:pt>
                <c:pt idx="35">
                  <c:v>1.319229</c:v>
                </c:pt>
                <c:pt idx="36">
                  <c:v>1.32053</c:v>
                </c:pt>
                <c:pt idx="37">
                  <c:v>1.32012</c:v>
                </c:pt>
                <c:pt idx="38">
                  <c:v>1.3169709999999999</c:v>
                </c:pt>
                <c:pt idx="39">
                  <c:v>1.3168070000000001</c:v>
                </c:pt>
                <c:pt idx="40">
                  <c:v>1.3179050000000001</c:v>
                </c:pt>
                <c:pt idx="41">
                  <c:v>1.316387</c:v>
                </c:pt>
                <c:pt idx="42">
                  <c:v>1.318249</c:v>
                </c:pt>
                <c:pt idx="43">
                  <c:v>1.3203260000000001</c:v>
                </c:pt>
                <c:pt idx="44">
                  <c:v>1.3234300000000001</c:v>
                </c:pt>
                <c:pt idx="45">
                  <c:v>1.3222910000000001</c:v>
                </c:pt>
                <c:pt idx="46">
                  <c:v>1.3216619999999999</c:v>
                </c:pt>
                <c:pt idx="47">
                  <c:v>1.321421</c:v>
                </c:pt>
                <c:pt idx="48">
                  <c:v>1.321169</c:v>
                </c:pt>
                <c:pt idx="49">
                  <c:v>1.3212299999999999</c:v>
                </c:pt>
                <c:pt idx="50">
                  <c:v>1.3215509999999999</c:v>
                </c:pt>
                <c:pt idx="51">
                  <c:v>1.3222560000000001</c:v>
                </c:pt>
                <c:pt idx="52">
                  <c:v>1.3232459999999999</c:v>
                </c:pt>
                <c:pt idx="53">
                  <c:v>1.324093</c:v>
                </c:pt>
                <c:pt idx="54">
                  <c:v>1.324945</c:v>
                </c:pt>
                <c:pt idx="55">
                  <c:v>1.324983</c:v>
                </c:pt>
                <c:pt idx="56">
                  <c:v>1.325258</c:v>
                </c:pt>
                <c:pt idx="57">
                  <c:v>1.3240259999999999</c:v>
                </c:pt>
                <c:pt idx="58">
                  <c:v>1.3235030000000001</c:v>
                </c:pt>
                <c:pt idx="59">
                  <c:v>1.3236950000000001</c:v>
                </c:pt>
                <c:pt idx="60">
                  <c:v>1.3232980000000001</c:v>
                </c:pt>
                <c:pt idx="61">
                  <c:v>1.3251409999999999</c:v>
                </c:pt>
                <c:pt idx="62">
                  <c:v>1.324335</c:v>
                </c:pt>
                <c:pt idx="63">
                  <c:v>1.32338</c:v>
                </c:pt>
                <c:pt idx="64">
                  <c:v>1.322705</c:v>
                </c:pt>
                <c:pt idx="65">
                  <c:v>1.3229359999999999</c:v>
                </c:pt>
                <c:pt idx="66">
                  <c:v>1.3248279999999999</c:v>
                </c:pt>
                <c:pt idx="67">
                  <c:v>1.3255509999999999</c:v>
                </c:pt>
                <c:pt idx="68">
                  <c:v>1.324802</c:v>
                </c:pt>
                <c:pt idx="69">
                  <c:v>1.324735</c:v>
                </c:pt>
                <c:pt idx="70">
                  <c:v>1.324935</c:v>
                </c:pt>
                <c:pt idx="71">
                  <c:v>1.3253999999999999</c:v>
                </c:pt>
                <c:pt idx="72">
                  <c:v>1.3250919999999999</c:v>
                </c:pt>
                <c:pt idx="73">
                  <c:v>1.3266150000000001</c:v>
                </c:pt>
                <c:pt idx="74">
                  <c:v>1.3262970000000001</c:v>
                </c:pt>
                <c:pt idx="75">
                  <c:v>1.3263659999999999</c:v>
                </c:pt>
                <c:pt idx="76">
                  <c:v>1.3269839999999999</c:v>
                </c:pt>
                <c:pt idx="77">
                  <c:v>1.3279890000000001</c:v>
                </c:pt>
                <c:pt idx="78">
                  <c:v>1.328552</c:v>
                </c:pt>
                <c:pt idx="79">
                  <c:v>1.3289249999999999</c:v>
                </c:pt>
                <c:pt idx="80">
                  <c:v>1.3291850000000001</c:v>
                </c:pt>
                <c:pt idx="81">
                  <c:v>1.3291820000000001</c:v>
                </c:pt>
                <c:pt idx="82">
                  <c:v>1.3294170000000001</c:v>
                </c:pt>
                <c:pt idx="83">
                  <c:v>1.338441</c:v>
                </c:pt>
                <c:pt idx="84">
                  <c:v>1.339051</c:v>
                </c:pt>
                <c:pt idx="85">
                  <c:v>1.3398129999999999</c:v>
                </c:pt>
                <c:pt idx="86">
                  <c:v>1.340633</c:v>
                </c:pt>
                <c:pt idx="87">
                  <c:v>1.342746</c:v>
                </c:pt>
                <c:pt idx="88">
                  <c:v>1.343618</c:v>
                </c:pt>
                <c:pt idx="89">
                  <c:v>1.3439460000000001</c:v>
                </c:pt>
                <c:pt idx="90">
                  <c:v>1.3438969999999999</c:v>
                </c:pt>
                <c:pt idx="91">
                  <c:v>1.3439129999999999</c:v>
                </c:pt>
                <c:pt idx="92">
                  <c:v>1.3429580000000001</c:v>
                </c:pt>
                <c:pt idx="93">
                  <c:v>1.3436250000000001</c:v>
                </c:pt>
                <c:pt idx="94">
                  <c:v>1.3437220000000001</c:v>
                </c:pt>
                <c:pt idx="95">
                  <c:v>1.343939</c:v>
                </c:pt>
                <c:pt idx="96">
                  <c:v>1.3451150000000001</c:v>
                </c:pt>
                <c:pt idx="97">
                  <c:v>1.3432409999999999</c:v>
                </c:pt>
                <c:pt idx="98">
                  <c:v>1.3430070000000001</c:v>
                </c:pt>
                <c:pt idx="99">
                  <c:v>1.3423320000000001</c:v>
                </c:pt>
                <c:pt idx="100">
                  <c:v>1.3436429999999999</c:v>
                </c:pt>
                <c:pt idx="101">
                  <c:v>1.345046</c:v>
                </c:pt>
                <c:pt idx="102">
                  <c:v>1.3434900000000001</c:v>
                </c:pt>
                <c:pt idx="103">
                  <c:v>1.3440350000000001</c:v>
                </c:pt>
                <c:pt idx="104">
                  <c:v>1.344462</c:v>
                </c:pt>
                <c:pt idx="105">
                  <c:v>1.345197</c:v>
                </c:pt>
                <c:pt idx="106">
                  <c:v>1.3446800000000001</c:v>
                </c:pt>
                <c:pt idx="107">
                  <c:v>1.342384</c:v>
                </c:pt>
                <c:pt idx="108">
                  <c:v>1.339699</c:v>
                </c:pt>
                <c:pt idx="109">
                  <c:v>1.340692</c:v>
                </c:pt>
                <c:pt idx="110">
                  <c:v>1.34137</c:v>
                </c:pt>
                <c:pt idx="111">
                  <c:v>1.342627</c:v>
                </c:pt>
                <c:pt idx="112">
                  <c:v>1.3480829999999999</c:v>
                </c:pt>
                <c:pt idx="113">
                  <c:v>1.3475299999999999</c:v>
                </c:pt>
                <c:pt idx="114">
                  <c:v>1.3480650000000001</c:v>
                </c:pt>
                <c:pt idx="115">
                  <c:v>1.347731</c:v>
                </c:pt>
                <c:pt idx="116">
                  <c:v>1.347906</c:v>
                </c:pt>
                <c:pt idx="117">
                  <c:v>1.347982</c:v>
                </c:pt>
                <c:pt idx="118">
                  <c:v>1.348722</c:v>
                </c:pt>
                <c:pt idx="119">
                  <c:v>1.352346</c:v>
                </c:pt>
                <c:pt idx="120">
                  <c:v>1.3541129999999999</c:v>
                </c:pt>
                <c:pt idx="121">
                  <c:v>1.355761</c:v>
                </c:pt>
                <c:pt idx="122">
                  <c:v>1.3568830000000001</c:v>
                </c:pt>
                <c:pt idx="123">
                  <c:v>1.3562700000000001</c:v>
                </c:pt>
                <c:pt idx="124">
                  <c:v>1.356927</c:v>
                </c:pt>
                <c:pt idx="125">
                  <c:v>1.3576239999999999</c:v>
                </c:pt>
                <c:pt idx="126">
                  <c:v>1.3578410000000001</c:v>
                </c:pt>
                <c:pt idx="127">
                  <c:v>1.3591629999999999</c:v>
                </c:pt>
                <c:pt idx="128">
                  <c:v>1.359337</c:v>
                </c:pt>
                <c:pt idx="129">
                  <c:v>1.359605</c:v>
                </c:pt>
                <c:pt idx="130">
                  <c:v>1.3618650000000001</c:v>
                </c:pt>
                <c:pt idx="131">
                  <c:v>1.362168</c:v>
                </c:pt>
                <c:pt idx="132">
                  <c:v>1.363029</c:v>
                </c:pt>
                <c:pt idx="133">
                  <c:v>1.3631960000000001</c:v>
                </c:pt>
                <c:pt idx="134">
                  <c:v>1.362473</c:v>
                </c:pt>
                <c:pt idx="135">
                  <c:v>1.3629800000000001</c:v>
                </c:pt>
                <c:pt idx="136">
                  <c:v>1.3636170000000001</c:v>
                </c:pt>
                <c:pt idx="137">
                  <c:v>1.3636539999999999</c:v>
                </c:pt>
                <c:pt idx="138">
                  <c:v>1.3642669999999999</c:v>
                </c:pt>
                <c:pt idx="139">
                  <c:v>1.3661620000000001</c:v>
                </c:pt>
                <c:pt idx="140">
                  <c:v>1.3701700000000001</c:v>
                </c:pt>
                <c:pt idx="141">
                  <c:v>1.371483</c:v>
                </c:pt>
                <c:pt idx="142">
                  <c:v>1.3710560000000001</c:v>
                </c:pt>
                <c:pt idx="143">
                  <c:v>1.3730850000000001</c:v>
                </c:pt>
                <c:pt idx="144">
                  <c:v>1.3732770000000001</c:v>
                </c:pt>
                <c:pt idx="145">
                  <c:v>1.373316</c:v>
                </c:pt>
                <c:pt idx="146">
                  <c:v>1.373316</c:v>
                </c:pt>
                <c:pt idx="147">
                  <c:v>1.3710739999999999</c:v>
                </c:pt>
                <c:pt idx="148">
                  <c:v>1.3720669999999999</c:v>
                </c:pt>
                <c:pt idx="149">
                  <c:v>1.37324</c:v>
                </c:pt>
                <c:pt idx="150">
                  <c:v>1.374228</c:v>
                </c:pt>
                <c:pt idx="151">
                  <c:v>1.374792</c:v>
                </c:pt>
                <c:pt idx="152">
                  <c:v>1.3749910000000001</c:v>
                </c:pt>
                <c:pt idx="153">
                  <c:v>1.3758060000000001</c:v>
                </c:pt>
                <c:pt idx="154">
                  <c:v>1.3760870000000001</c:v>
                </c:pt>
                <c:pt idx="155">
                  <c:v>1.3779619999999999</c:v>
                </c:pt>
                <c:pt idx="156">
                  <c:v>1.3781589999999999</c:v>
                </c:pt>
                <c:pt idx="157">
                  <c:v>1.377896</c:v>
                </c:pt>
                <c:pt idx="158">
                  <c:v>1.3792770000000001</c:v>
                </c:pt>
                <c:pt idx="159">
                  <c:v>1.3792260000000001</c:v>
                </c:pt>
                <c:pt idx="160">
                  <c:v>1.3798429999999999</c:v>
                </c:pt>
                <c:pt idx="161">
                  <c:v>1.3799410000000001</c:v>
                </c:pt>
                <c:pt idx="162">
                  <c:v>1.380236</c:v>
                </c:pt>
                <c:pt idx="163">
                  <c:v>1.3810530000000001</c:v>
                </c:pt>
                <c:pt idx="164">
                  <c:v>1.3812789999999999</c:v>
                </c:pt>
                <c:pt idx="165">
                  <c:v>1.382431</c:v>
                </c:pt>
                <c:pt idx="166">
                  <c:v>1.3826590000000001</c:v>
                </c:pt>
                <c:pt idx="167">
                  <c:v>1.383756</c:v>
                </c:pt>
                <c:pt idx="168">
                  <c:v>1.38426</c:v>
                </c:pt>
                <c:pt idx="169">
                  <c:v>1.385046</c:v>
                </c:pt>
                <c:pt idx="170">
                  <c:v>1.384917</c:v>
                </c:pt>
                <c:pt idx="171">
                  <c:v>1.3856269999999999</c:v>
                </c:pt>
                <c:pt idx="172">
                  <c:v>1.3857660000000001</c:v>
                </c:pt>
                <c:pt idx="173">
                  <c:v>1.386782</c:v>
                </c:pt>
                <c:pt idx="174">
                  <c:v>1.387778</c:v>
                </c:pt>
                <c:pt idx="175">
                  <c:v>1.388193</c:v>
                </c:pt>
                <c:pt idx="176">
                  <c:v>1.388104</c:v>
                </c:pt>
                <c:pt idx="177">
                  <c:v>1.3883099999999999</c:v>
                </c:pt>
                <c:pt idx="178">
                  <c:v>1.387753</c:v>
                </c:pt>
                <c:pt idx="179">
                  <c:v>1.389346</c:v>
                </c:pt>
                <c:pt idx="180">
                  <c:v>1.3897440000000001</c:v>
                </c:pt>
                <c:pt idx="181">
                  <c:v>1.390722</c:v>
                </c:pt>
                <c:pt idx="182">
                  <c:v>1.391068</c:v>
                </c:pt>
                <c:pt idx="183">
                  <c:v>1.3925799999999999</c:v>
                </c:pt>
                <c:pt idx="184">
                  <c:v>1.392676</c:v>
                </c:pt>
                <c:pt idx="185">
                  <c:v>1.392727</c:v>
                </c:pt>
                <c:pt idx="186">
                  <c:v>1.3912199999999999</c:v>
                </c:pt>
                <c:pt idx="187">
                  <c:v>1.393214</c:v>
                </c:pt>
                <c:pt idx="188">
                  <c:v>1.393605</c:v>
                </c:pt>
                <c:pt idx="189">
                  <c:v>1.3947579999999999</c:v>
                </c:pt>
                <c:pt idx="190">
                  <c:v>1.394998</c:v>
                </c:pt>
                <c:pt idx="191">
                  <c:v>1.3955420000000001</c:v>
                </c:pt>
                <c:pt idx="192">
                  <c:v>1.39564</c:v>
                </c:pt>
                <c:pt idx="193">
                  <c:v>1.39584</c:v>
                </c:pt>
                <c:pt idx="194">
                  <c:v>1.396239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magán!$C$5</c:f>
              <c:strCache>
                <c:ptCount val="1"/>
                <c:pt idx="0">
                  <c:v>Kiegyensúlyozott</c:v>
                </c:pt>
              </c:strCache>
            </c:strRef>
          </c:tx>
          <c:marker>
            <c:symbol val="none"/>
          </c:marker>
          <c:cat>
            <c:strRef>
              <c:f>magán!$A$6:$A$200</c:f>
              <c:strCache>
                <c:ptCount val="195"/>
                <c:pt idx="0">
                  <c:v>2011.12.31</c:v>
                </c:pt>
                <c:pt idx="1">
                  <c:v>2012.01.02</c:v>
                </c:pt>
                <c:pt idx="2">
                  <c:v>2012.01.03</c:v>
                </c:pt>
                <c:pt idx="3">
                  <c:v>2012.01.04</c:v>
                </c:pt>
                <c:pt idx="4">
                  <c:v>2012.01.05</c:v>
                </c:pt>
                <c:pt idx="5">
                  <c:v>2012.01.06</c:v>
                </c:pt>
                <c:pt idx="6">
                  <c:v>2012.01.09</c:v>
                </c:pt>
                <c:pt idx="7">
                  <c:v>2012.01.10</c:v>
                </c:pt>
                <c:pt idx="8">
                  <c:v>2012.01.11</c:v>
                </c:pt>
                <c:pt idx="9">
                  <c:v>2012.01.12</c:v>
                </c:pt>
                <c:pt idx="10">
                  <c:v>2012.01.13</c:v>
                </c:pt>
                <c:pt idx="11">
                  <c:v>2012.01.16</c:v>
                </c:pt>
                <c:pt idx="12">
                  <c:v>2012.01.17</c:v>
                </c:pt>
                <c:pt idx="13">
                  <c:v>2012.01.18</c:v>
                </c:pt>
                <c:pt idx="14">
                  <c:v>2012.01.19</c:v>
                </c:pt>
                <c:pt idx="15">
                  <c:v>2012.01.20</c:v>
                </c:pt>
                <c:pt idx="16">
                  <c:v>2012.01.23</c:v>
                </c:pt>
                <c:pt idx="17">
                  <c:v>2012.01.24</c:v>
                </c:pt>
                <c:pt idx="18">
                  <c:v>2012.01.25</c:v>
                </c:pt>
                <c:pt idx="19">
                  <c:v>2012.01.26</c:v>
                </c:pt>
                <c:pt idx="20">
                  <c:v>2012.01.27</c:v>
                </c:pt>
                <c:pt idx="21">
                  <c:v>2012.01.30</c:v>
                </c:pt>
                <c:pt idx="22">
                  <c:v>2012.01.31</c:v>
                </c:pt>
                <c:pt idx="23">
                  <c:v>2012.02.01</c:v>
                </c:pt>
                <c:pt idx="24">
                  <c:v>2012.02.02</c:v>
                </c:pt>
                <c:pt idx="25">
                  <c:v>2012.02.03</c:v>
                </c:pt>
                <c:pt idx="26">
                  <c:v>2012.02.06</c:v>
                </c:pt>
                <c:pt idx="27">
                  <c:v>2012.02.07</c:v>
                </c:pt>
                <c:pt idx="28">
                  <c:v>2012.02.08</c:v>
                </c:pt>
                <c:pt idx="29">
                  <c:v>2012.02.09</c:v>
                </c:pt>
                <c:pt idx="30">
                  <c:v>2012.02.10</c:v>
                </c:pt>
                <c:pt idx="31">
                  <c:v>2012.02.13</c:v>
                </c:pt>
                <c:pt idx="32">
                  <c:v>2012.02.14</c:v>
                </c:pt>
                <c:pt idx="33">
                  <c:v>2012.02.15</c:v>
                </c:pt>
                <c:pt idx="34">
                  <c:v>2012.02.16</c:v>
                </c:pt>
                <c:pt idx="35">
                  <c:v>2012.02.17</c:v>
                </c:pt>
                <c:pt idx="36">
                  <c:v>2012.02.20</c:v>
                </c:pt>
                <c:pt idx="37">
                  <c:v>2012.02.21</c:v>
                </c:pt>
                <c:pt idx="38">
                  <c:v>2012.02.22</c:v>
                </c:pt>
                <c:pt idx="39">
                  <c:v>2012.02.23</c:v>
                </c:pt>
                <c:pt idx="40">
                  <c:v>2012.02.24</c:v>
                </c:pt>
                <c:pt idx="41">
                  <c:v>2012.02.27</c:v>
                </c:pt>
                <c:pt idx="42">
                  <c:v>2012.02.28</c:v>
                </c:pt>
                <c:pt idx="43">
                  <c:v>2012.02.29</c:v>
                </c:pt>
                <c:pt idx="44">
                  <c:v>2012.03.01</c:v>
                </c:pt>
                <c:pt idx="45">
                  <c:v>2012.03.02</c:v>
                </c:pt>
                <c:pt idx="46">
                  <c:v>2012.03.05</c:v>
                </c:pt>
                <c:pt idx="47">
                  <c:v>2012.03.06</c:v>
                </c:pt>
                <c:pt idx="48">
                  <c:v>2012.03.07</c:v>
                </c:pt>
                <c:pt idx="49">
                  <c:v>2012.03.08</c:v>
                </c:pt>
                <c:pt idx="50">
                  <c:v>2012.03.09</c:v>
                </c:pt>
                <c:pt idx="51">
                  <c:v>2012.03.12</c:v>
                </c:pt>
                <c:pt idx="52">
                  <c:v>2012.03.13</c:v>
                </c:pt>
                <c:pt idx="53">
                  <c:v>2012.03.14</c:v>
                </c:pt>
                <c:pt idx="54">
                  <c:v>2012.03.19</c:v>
                </c:pt>
                <c:pt idx="55">
                  <c:v>2012.03.20</c:v>
                </c:pt>
                <c:pt idx="56">
                  <c:v>2012.03.21</c:v>
                </c:pt>
                <c:pt idx="57">
                  <c:v>2012.03.22</c:v>
                </c:pt>
                <c:pt idx="58">
                  <c:v>2012.03.23</c:v>
                </c:pt>
                <c:pt idx="59">
                  <c:v>2012.03.24</c:v>
                </c:pt>
                <c:pt idx="60">
                  <c:v>2012.03.26</c:v>
                </c:pt>
                <c:pt idx="61">
                  <c:v>2012.03.27</c:v>
                </c:pt>
                <c:pt idx="62">
                  <c:v>2012.03.28</c:v>
                </c:pt>
                <c:pt idx="63">
                  <c:v>2012.03.29</c:v>
                </c:pt>
                <c:pt idx="64">
                  <c:v>2012.03.30</c:v>
                </c:pt>
                <c:pt idx="65">
                  <c:v>2012.03.31</c:v>
                </c:pt>
                <c:pt idx="66">
                  <c:v>2012.04.02</c:v>
                </c:pt>
                <c:pt idx="67">
                  <c:v>2012.04.03</c:v>
                </c:pt>
                <c:pt idx="68">
                  <c:v>2012.04.04</c:v>
                </c:pt>
                <c:pt idx="69">
                  <c:v>2012.04.05</c:v>
                </c:pt>
                <c:pt idx="70">
                  <c:v>2012.04.06</c:v>
                </c:pt>
                <c:pt idx="71">
                  <c:v>2012.04.10</c:v>
                </c:pt>
                <c:pt idx="72">
                  <c:v>2012.04.11</c:v>
                </c:pt>
                <c:pt idx="73">
                  <c:v>2012.04.12</c:v>
                </c:pt>
                <c:pt idx="74">
                  <c:v>2012.04.13</c:v>
                </c:pt>
                <c:pt idx="75">
                  <c:v>2012.04.16</c:v>
                </c:pt>
                <c:pt idx="76">
                  <c:v>2012.04.17</c:v>
                </c:pt>
                <c:pt idx="77">
                  <c:v>2012.04.18</c:v>
                </c:pt>
                <c:pt idx="78">
                  <c:v>2012.04.19</c:v>
                </c:pt>
                <c:pt idx="79">
                  <c:v>2012.04.20</c:v>
                </c:pt>
                <c:pt idx="80">
                  <c:v>2012.04.21</c:v>
                </c:pt>
                <c:pt idx="81">
                  <c:v>2012.04.23</c:v>
                </c:pt>
                <c:pt idx="82">
                  <c:v>2012.04.24</c:v>
                </c:pt>
                <c:pt idx="83">
                  <c:v>2012.04.25</c:v>
                </c:pt>
                <c:pt idx="84">
                  <c:v>2012.04.26</c:v>
                </c:pt>
                <c:pt idx="85">
                  <c:v>2012.04.27</c:v>
                </c:pt>
                <c:pt idx="86">
                  <c:v>2012.04.30</c:v>
                </c:pt>
                <c:pt idx="87">
                  <c:v>2012.05.02</c:v>
                </c:pt>
                <c:pt idx="88">
                  <c:v>2012.05.03</c:v>
                </c:pt>
                <c:pt idx="89">
                  <c:v>2012.05.04</c:v>
                </c:pt>
                <c:pt idx="90">
                  <c:v>2012.05.07</c:v>
                </c:pt>
                <c:pt idx="91">
                  <c:v>2012.05.08</c:v>
                </c:pt>
                <c:pt idx="92">
                  <c:v>2012.05.09</c:v>
                </c:pt>
                <c:pt idx="93">
                  <c:v>2012.05.10</c:v>
                </c:pt>
                <c:pt idx="94">
                  <c:v>2012.05.11</c:v>
                </c:pt>
                <c:pt idx="95">
                  <c:v>2012.05.14</c:v>
                </c:pt>
                <c:pt idx="96">
                  <c:v>2012.05.15</c:v>
                </c:pt>
                <c:pt idx="97">
                  <c:v>2012.05.16</c:v>
                </c:pt>
                <c:pt idx="98">
                  <c:v>2012.05.17</c:v>
                </c:pt>
                <c:pt idx="99">
                  <c:v>2012.05.18</c:v>
                </c:pt>
                <c:pt idx="100">
                  <c:v>2012.05.21</c:v>
                </c:pt>
                <c:pt idx="101">
                  <c:v>2012.05.22</c:v>
                </c:pt>
                <c:pt idx="102">
                  <c:v>2012.05.23</c:v>
                </c:pt>
                <c:pt idx="103">
                  <c:v>2012.05.24</c:v>
                </c:pt>
                <c:pt idx="104">
                  <c:v>2012.05.25</c:v>
                </c:pt>
                <c:pt idx="105">
                  <c:v>2012.05.29</c:v>
                </c:pt>
                <c:pt idx="106">
                  <c:v>2012.05.30</c:v>
                </c:pt>
                <c:pt idx="107">
                  <c:v>2012.05.31</c:v>
                </c:pt>
                <c:pt idx="108">
                  <c:v>2012.06.01</c:v>
                </c:pt>
                <c:pt idx="109">
                  <c:v>2012.06.04</c:v>
                </c:pt>
                <c:pt idx="110">
                  <c:v>2012.06.05</c:v>
                </c:pt>
                <c:pt idx="111">
                  <c:v>2012.06.06</c:v>
                </c:pt>
                <c:pt idx="112">
                  <c:v>2012.06.07</c:v>
                </c:pt>
                <c:pt idx="113">
                  <c:v>2012.06.08</c:v>
                </c:pt>
                <c:pt idx="114">
                  <c:v>2012.06.11</c:v>
                </c:pt>
                <c:pt idx="115">
                  <c:v>2012.06.12</c:v>
                </c:pt>
                <c:pt idx="116">
                  <c:v>2012.06.13</c:v>
                </c:pt>
                <c:pt idx="117">
                  <c:v>2012.06.14</c:v>
                </c:pt>
                <c:pt idx="118">
                  <c:v>2012.06.15</c:v>
                </c:pt>
                <c:pt idx="119">
                  <c:v>2012.06.18</c:v>
                </c:pt>
                <c:pt idx="120">
                  <c:v>2012.06.19</c:v>
                </c:pt>
                <c:pt idx="121">
                  <c:v>2012.06.20</c:v>
                </c:pt>
                <c:pt idx="122">
                  <c:v>2012.06.21</c:v>
                </c:pt>
                <c:pt idx="123">
                  <c:v>2012.06.22</c:v>
                </c:pt>
                <c:pt idx="124">
                  <c:v>2012.06.25</c:v>
                </c:pt>
                <c:pt idx="125">
                  <c:v>2012.06.26</c:v>
                </c:pt>
                <c:pt idx="126">
                  <c:v>2012.06.27</c:v>
                </c:pt>
                <c:pt idx="127">
                  <c:v>2012.06.28</c:v>
                </c:pt>
                <c:pt idx="128">
                  <c:v>2012.06.29</c:v>
                </c:pt>
                <c:pt idx="129">
                  <c:v>2012.06.30</c:v>
                </c:pt>
                <c:pt idx="130">
                  <c:v>2012.07.02</c:v>
                </c:pt>
                <c:pt idx="131">
                  <c:v>2012.07.03</c:v>
                </c:pt>
                <c:pt idx="132">
                  <c:v>2012.07.04</c:v>
                </c:pt>
                <c:pt idx="133">
                  <c:v>2012.07.05</c:v>
                </c:pt>
                <c:pt idx="134">
                  <c:v>2012.07.06</c:v>
                </c:pt>
                <c:pt idx="135">
                  <c:v>2012.07.09</c:v>
                </c:pt>
                <c:pt idx="136">
                  <c:v>2012.07.10</c:v>
                </c:pt>
                <c:pt idx="137">
                  <c:v>2012.07.11</c:v>
                </c:pt>
                <c:pt idx="138">
                  <c:v>2012.07.12</c:v>
                </c:pt>
                <c:pt idx="139">
                  <c:v>2012.07.13</c:v>
                </c:pt>
                <c:pt idx="140">
                  <c:v>2012.07.16</c:v>
                </c:pt>
                <c:pt idx="141">
                  <c:v>2012.07.17</c:v>
                </c:pt>
                <c:pt idx="142">
                  <c:v>2012.07.18</c:v>
                </c:pt>
                <c:pt idx="143">
                  <c:v>2012.07.19</c:v>
                </c:pt>
                <c:pt idx="144">
                  <c:v>2012.07.20</c:v>
                </c:pt>
                <c:pt idx="145">
                  <c:v>2012.07.23</c:v>
                </c:pt>
                <c:pt idx="146">
                  <c:v>2012.07.24</c:v>
                </c:pt>
                <c:pt idx="147">
                  <c:v>2012.07.25</c:v>
                </c:pt>
                <c:pt idx="148">
                  <c:v>2012.07.26</c:v>
                </c:pt>
                <c:pt idx="149">
                  <c:v>2012.07.27</c:v>
                </c:pt>
                <c:pt idx="150">
                  <c:v>2012.07.30</c:v>
                </c:pt>
                <c:pt idx="151">
                  <c:v>2012.07.31</c:v>
                </c:pt>
                <c:pt idx="152">
                  <c:v>2012.08.01</c:v>
                </c:pt>
                <c:pt idx="153">
                  <c:v>2012.08.02</c:v>
                </c:pt>
                <c:pt idx="154">
                  <c:v>2012.08.03</c:v>
                </c:pt>
                <c:pt idx="155">
                  <c:v>2012.08.06</c:v>
                </c:pt>
                <c:pt idx="156">
                  <c:v>2012.08.07</c:v>
                </c:pt>
                <c:pt idx="157">
                  <c:v>2012.08.08</c:v>
                </c:pt>
                <c:pt idx="158">
                  <c:v>2012.08.09</c:v>
                </c:pt>
                <c:pt idx="159">
                  <c:v>2012.08.10</c:v>
                </c:pt>
                <c:pt idx="160">
                  <c:v>2012.08.13</c:v>
                </c:pt>
                <c:pt idx="161">
                  <c:v>2012.08.14</c:v>
                </c:pt>
                <c:pt idx="162">
                  <c:v>2012.08.15</c:v>
                </c:pt>
                <c:pt idx="163">
                  <c:v>2012.08.16</c:v>
                </c:pt>
                <c:pt idx="164">
                  <c:v>2012.08.17</c:v>
                </c:pt>
                <c:pt idx="165">
                  <c:v>2012.08.21</c:v>
                </c:pt>
                <c:pt idx="166">
                  <c:v>2012.08.22</c:v>
                </c:pt>
                <c:pt idx="167">
                  <c:v>2012.08.23</c:v>
                </c:pt>
                <c:pt idx="168">
                  <c:v>2012.08.24</c:v>
                </c:pt>
                <c:pt idx="169">
                  <c:v>2012.08.27</c:v>
                </c:pt>
                <c:pt idx="170">
                  <c:v>2012.08.28</c:v>
                </c:pt>
                <c:pt idx="171">
                  <c:v>2012.08.29</c:v>
                </c:pt>
                <c:pt idx="172">
                  <c:v>2012.08.30</c:v>
                </c:pt>
                <c:pt idx="173">
                  <c:v>2012.08.31</c:v>
                </c:pt>
                <c:pt idx="174">
                  <c:v>2012.09.03</c:v>
                </c:pt>
                <c:pt idx="175">
                  <c:v>2012.09.04</c:v>
                </c:pt>
                <c:pt idx="176">
                  <c:v>2012.09.05</c:v>
                </c:pt>
                <c:pt idx="177">
                  <c:v>2012.09.06</c:v>
                </c:pt>
                <c:pt idx="178">
                  <c:v>2012.09.07</c:v>
                </c:pt>
                <c:pt idx="179">
                  <c:v>2012.09.10</c:v>
                </c:pt>
                <c:pt idx="180">
                  <c:v>2012.09.11</c:v>
                </c:pt>
                <c:pt idx="181">
                  <c:v>2012.09.12</c:v>
                </c:pt>
                <c:pt idx="182">
                  <c:v>2012.09.13</c:v>
                </c:pt>
                <c:pt idx="183">
                  <c:v>2012.09.14</c:v>
                </c:pt>
                <c:pt idx="184">
                  <c:v>2012.09.17</c:v>
                </c:pt>
                <c:pt idx="185">
                  <c:v>2012.09.18</c:v>
                </c:pt>
                <c:pt idx="186">
                  <c:v>2012.09.19</c:v>
                </c:pt>
                <c:pt idx="187">
                  <c:v>2012.09.20</c:v>
                </c:pt>
                <c:pt idx="188">
                  <c:v>2012.09.21</c:v>
                </c:pt>
                <c:pt idx="189">
                  <c:v>2012.09.24</c:v>
                </c:pt>
                <c:pt idx="190">
                  <c:v>2012.09.25</c:v>
                </c:pt>
                <c:pt idx="191">
                  <c:v>2012.09.26</c:v>
                </c:pt>
                <c:pt idx="192">
                  <c:v>2012.09.27</c:v>
                </c:pt>
                <c:pt idx="193">
                  <c:v>2012.09.28</c:v>
                </c:pt>
                <c:pt idx="194">
                  <c:v>2012.09.30</c:v>
                </c:pt>
              </c:strCache>
            </c:strRef>
          </c:cat>
          <c:val>
            <c:numRef>
              <c:f>magán!$C$6:$C$200</c:f>
              <c:numCache>
                <c:formatCode>General</c:formatCode>
                <c:ptCount val="195"/>
                <c:pt idx="0">
                  <c:v>1.3505689999999999</c:v>
                </c:pt>
                <c:pt idx="1">
                  <c:v>1.354598</c:v>
                </c:pt>
                <c:pt idx="2">
                  <c:v>1.352058</c:v>
                </c:pt>
                <c:pt idx="3">
                  <c:v>1.3478159999999999</c:v>
                </c:pt>
                <c:pt idx="4">
                  <c:v>1.3411999999999999</c:v>
                </c:pt>
                <c:pt idx="5">
                  <c:v>1.343898</c:v>
                </c:pt>
                <c:pt idx="6">
                  <c:v>1.347143</c:v>
                </c:pt>
                <c:pt idx="7">
                  <c:v>1.353796</c:v>
                </c:pt>
                <c:pt idx="8">
                  <c:v>1.3526689999999999</c:v>
                </c:pt>
                <c:pt idx="9">
                  <c:v>1.3577049999999999</c:v>
                </c:pt>
                <c:pt idx="10">
                  <c:v>1.354366</c:v>
                </c:pt>
                <c:pt idx="11">
                  <c:v>1.3568739999999999</c:v>
                </c:pt>
                <c:pt idx="12">
                  <c:v>1.3602080000000001</c:v>
                </c:pt>
                <c:pt idx="13">
                  <c:v>1.36581</c:v>
                </c:pt>
                <c:pt idx="14">
                  <c:v>1.369068</c:v>
                </c:pt>
                <c:pt idx="15">
                  <c:v>1.373354</c:v>
                </c:pt>
                <c:pt idx="16">
                  <c:v>1.375972</c:v>
                </c:pt>
                <c:pt idx="17">
                  <c:v>1.3748750000000001</c:v>
                </c:pt>
                <c:pt idx="18">
                  <c:v>1.376749</c:v>
                </c:pt>
                <c:pt idx="19">
                  <c:v>1.3795729999999999</c:v>
                </c:pt>
                <c:pt idx="20">
                  <c:v>1.381623</c:v>
                </c:pt>
                <c:pt idx="21">
                  <c:v>1.3790340000000001</c:v>
                </c:pt>
                <c:pt idx="22">
                  <c:v>1.3776600000000001</c:v>
                </c:pt>
                <c:pt idx="23">
                  <c:v>1.3842760000000001</c:v>
                </c:pt>
                <c:pt idx="24">
                  <c:v>1.3882650000000001</c:v>
                </c:pt>
                <c:pt idx="25">
                  <c:v>1.392344</c:v>
                </c:pt>
                <c:pt idx="26">
                  <c:v>1.3991150000000001</c:v>
                </c:pt>
                <c:pt idx="27">
                  <c:v>1.396279</c:v>
                </c:pt>
                <c:pt idx="28">
                  <c:v>1.3978440000000001</c:v>
                </c:pt>
                <c:pt idx="29">
                  <c:v>1.3964620000000001</c:v>
                </c:pt>
                <c:pt idx="30">
                  <c:v>1.3876459999999999</c:v>
                </c:pt>
                <c:pt idx="31">
                  <c:v>1.39337</c:v>
                </c:pt>
                <c:pt idx="32">
                  <c:v>1.390074</c:v>
                </c:pt>
                <c:pt idx="33">
                  <c:v>1.396714</c:v>
                </c:pt>
                <c:pt idx="34">
                  <c:v>1.3964030000000001</c:v>
                </c:pt>
                <c:pt idx="35">
                  <c:v>1.399106</c:v>
                </c:pt>
                <c:pt idx="36">
                  <c:v>1.3994450000000001</c:v>
                </c:pt>
                <c:pt idx="37">
                  <c:v>1.3964939999999999</c:v>
                </c:pt>
                <c:pt idx="38">
                  <c:v>1.390889</c:v>
                </c:pt>
                <c:pt idx="39">
                  <c:v>1.3890130000000001</c:v>
                </c:pt>
                <c:pt idx="40">
                  <c:v>1.393548</c:v>
                </c:pt>
                <c:pt idx="41">
                  <c:v>1.392342</c:v>
                </c:pt>
                <c:pt idx="42">
                  <c:v>1.394979</c:v>
                </c:pt>
                <c:pt idx="43">
                  <c:v>1.3973439999999999</c:v>
                </c:pt>
                <c:pt idx="44">
                  <c:v>1.400943</c:v>
                </c:pt>
                <c:pt idx="45">
                  <c:v>1.4006689999999999</c:v>
                </c:pt>
                <c:pt idx="46">
                  <c:v>1.399675</c:v>
                </c:pt>
                <c:pt idx="47">
                  <c:v>1.3931990000000001</c:v>
                </c:pt>
                <c:pt idx="48">
                  <c:v>1.394617</c:v>
                </c:pt>
                <c:pt idx="49">
                  <c:v>1.397815</c:v>
                </c:pt>
                <c:pt idx="50">
                  <c:v>1.400031</c:v>
                </c:pt>
                <c:pt idx="51">
                  <c:v>1.4003410000000001</c:v>
                </c:pt>
                <c:pt idx="52">
                  <c:v>1.4064449999999999</c:v>
                </c:pt>
                <c:pt idx="53">
                  <c:v>1.408191</c:v>
                </c:pt>
                <c:pt idx="54">
                  <c:v>1.4077109999999999</c:v>
                </c:pt>
                <c:pt idx="55">
                  <c:v>1.4046369999999999</c:v>
                </c:pt>
                <c:pt idx="56">
                  <c:v>1.4018649999999999</c:v>
                </c:pt>
                <c:pt idx="57">
                  <c:v>1.40079</c:v>
                </c:pt>
                <c:pt idx="58">
                  <c:v>1.401095</c:v>
                </c:pt>
                <c:pt idx="59">
                  <c:v>1.4013910000000001</c:v>
                </c:pt>
                <c:pt idx="60">
                  <c:v>1.40316</c:v>
                </c:pt>
                <c:pt idx="61">
                  <c:v>1.3996230000000001</c:v>
                </c:pt>
                <c:pt idx="62">
                  <c:v>1.396636</c:v>
                </c:pt>
                <c:pt idx="63">
                  <c:v>1.393437</c:v>
                </c:pt>
                <c:pt idx="64">
                  <c:v>1.3965590000000001</c:v>
                </c:pt>
                <c:pt idx="65">
                  <c:v>1.3967290000000001</c:v>
                </c:pt>
                <c:pt idx="66">
                  <c:v>1.3987590000000001</c:v>
                </c:pt>
                <c:pt idx="67">
                  <c:v>1.3973819999999999</c:v>
                </c:pt>
                <c:pt idx="68">
                  <c:v>1.392415</c:v>
                </c:pt>
                <c:pt idx="69">
                  <c:v>1.3933219999999999</c:v>
                </c:pt>
                <c:pt idx="70">
                  <c:v>1.3928799999999999</c:v>
                </c:pt>
                <c:pt idx="71">
                  <c:v>1.3869130000000001</c:v>
                </c:pt>
                <c:pt idx="72">
                  <c:v>1.3903300000000001</c:v>
                </c:pt>
                <c:pt idx="73">
                  <c:v>1.3929590000000001</c:v>
                </c:pt>
                <c:pt idx="74">
                  <c:v>1.3859349999999999</c:v>
                </c:pt>
                <c:pt idx="75">
                  <c:v>1.388225</c:v>
                </c:pt>
                <c:pt idx="76">
                  <c:v>1.3915200000000001</c:v>
                </c:pt>
                <c:pt idx="77">
                  <c:v>1.390995</c:v>
                </c:pt>
                <c:pt idx="78">
                  <c:v>1.3897539999999999</c:v>
                </c:pt>
                <c:pt idx="79">
                  <c:v>1.3899330000000001</c:v>
                </c:pt>
                <c:pt idx="80">
                  <c:v>1.390255</c:v>
                </c:pt>
                <c:pt idx="81">
                  <c:v>1.3842559999999999</c:v>
                </c:pt>
                <c:pt idx="82">
                  <c:v>1.3875230000000001</c:v>
                </c:pt>
                <c:pt idx="83">
                  <c:v>1.4001110000000001</c:v>
                </c:pt>
                <c:pt idx="84">
                  <c:v>1.397132</c:v>
                </c:pt>
                <c:pt idx="85">
                  <c:v>1.4003300000000001</c:v>
                </c:pt>
                <c:pt idx="86">
                  <c:v>1.4002460000000001</c:v>
                </c:pt>
                <c:pt idx="87">
                  <c:v>1.397413</c:v>
                </c:pt>
                <c:pt idx="88">
                  <c:v>1.3961859999999999</c:v>
                </c:pt>
                <c:pt idx="89">
                  <c:v>1.3938790000000001</c:v>
                </c:pt>
                <c:pt idx="90">
                  <c:v>1.3958090000000001</c:v>
                </c:pt>
                <c:pt idx="91">
                  <c:v>1.3915930000000001</c:v>
                </c:pt>
                <c:pt idx="92">
                  <c:v>1.387181</c:v>
                </c:pt>
                <c:pt idx="93">
                  <c:v>1.3919049999999999</c:v>
                </c:pt>
                <c:pt idx="94">
                  <c:v>1.390093</c:v>
                </c:pt>
                <c:pt idx="95">
                  <c:v>1.386673</c:v>
                </c:pt>
                <c:pt idx="96">
                  <c:v>1.384388</c:v>
                </c:pt>
                <c:pt idx="97">
                  <c:v>1.382179</c:v>
                </c:pt>
                <c:pt idx="98">
                  <c:v>1.378701</c:v>
                </c:pt>
                <c:pt idx="99">
                  <c:v>1.379343</c:v>
                </c:pt>
                <c:pt idx="100">
                  <c:v>1.3823510000000001</c:v>
                </c:pt>
                <c:pt idx="101">
                  <c:v>1.3856679999999999</c:v>
                </c:pt>
                <c:pt idx="102">
                  <c:v>1.381893</c:v>
                </c:pt>
                <c:pt idx="103">
                  <c:v>1.381688</c:v>
                </c:pt>
                <c:pt idx="104">
                  <c:v>1.3816170000000001</c:v>
                </c:pt>
                <c:pt idx="105">
                  <c:v>1.3849119999999999</c:v>
                </c:pt>
                <c:pt idx="106">
                  <c:v>1.380001</c:v>
                </c:pt>
                <c:pt idx="107">
                  <c:v>1.380296</c:v>
                </c:pt>
                <c:pt idx="108">
                  <c:v>1.377653</c:v>
                </c:pt>
                <c:pt idx="109">
                  <c:v>1.379877</c:v>
                </c:pt>
                <c:pt idx="110">
                  <c:v>1.3790119999999999</c:v>
                </c:pt>
                <c:pt idx="111">
                  <c:v>1.3868450000000001</c:v>
                </c:pt>
                <c:pt idx="112">
                  <c:v>1.3926419999999999</c:v>
                </c:pt>
                <c:pt idx="113">
                  <c:v>1.392868</c:v>
                </c:pt>
                <c:pt idx="114">
                  <c:v>1.3879840000000001</c:v>
                </c:pt>
                <c:pt idx="115">
                  <c:v>1.392023</c:v>
                </c:pt>
                <c:pt idx="116">
                  <c:v>1.3920170000000001</c:v>
                </c:pt>
                <c:pt idx="117">
                  <c:v>1.3920410000000001</c:v>
                </c:pt>
                <c:pt idx="118">
                  <c:v>1.39638</c:v>
                </c:pt>
                <c:pt idx="119">
                  <c:v>1.4002209999999999</c:v>
                </c:pt>
                <c:pt idx="120">
                  <c:v>1.406479</c:v>
                </c:pt>
                <c:pt idx="121">
                  <c:v>1.4053169999999999</c:v>
                </c:pt>
                <c:pt idx="122">
                  <c:v>1.3998120000000001</c:v>
                </c:pt>
                <c:pt idx="123">
                  <c:v>1.3995059999999999</c:v>
                </c:pt>
                <c:pt idx="124">
                  <c:v>1.39446</c:v>
                </c:pt>
                <c:pt idx="125">
                  <c:v>1.396657</c:v>
                </c:pt>
                <c:pt idx="126">
                  <c:v>1.3990830000000001</c:v>
                </c:pt>
                <c:pt idx="127">
                  <c:v>1.400712</c:v>
                </c:pt>
                <c:pt idx="128">
                  <c:v>1.4098139999999999</c:v>
                </c:pt>
                <c:pt idx="129">
                  <c:v>1.4100269999999999</c:v>
                </c:pt>
                <c:pt idx="130">
                  <c:v>1.410785</c:v>
                </c:pt>
                <c:pt idx="131">
                  <c:v>1.414201</c:v>
                </c:pt>
                <c:pt idx="132">
                  <c:v>1.4157010000000001</c:v>
                </c:pt>
                <c:pt idx="133">
                  <c:v>1.4163870000000001</c:v>
                </c:pt>
                <c:pt idx="134">
                  <c:v>1.4124669999999999</c:v>
                </c:pt>
                <c:pt idx="135">
                  <c:v>1.413942</c:v>
                </c:pt>
                <c:pt idx="136">
                  <c:v>1.4136310000000001</c:v>
                </c:pt>
                <c:pt idx="137">
                  <c:v>1.41456</c:v>
                </c:pt>
                <c:pt idx="138">
                  <c:v>1.412291</c:v>
                </c:pt>
                <c:pt idx="139">
                  <c:v>1.4199980000000001</c:v>
                </c:pt>
                <c:pt idx="140">
                  <c:v>1.4255990000000001</c:v>
                </c:pt>
                <c:pt idx="141">
                  <c:v>1.426825</c:v>
                </c:pt>
                <c:pt idx="142">
                  <c:v>1.425546</c:v>
                </c:pt>
                <c:pt idx="143">
                  <c:v>1.429424</c:v>
                </c:pt>
                <c:pt idx="144">
                  <c:v>1.426687</c:v>
                </c:pt>
                <c:pt idx="145">
                  <c:v>1.421246</c:v>
                </c:pt>
                <c:pt idx="146">
                  <c:v>1.4206589999999999</c:v>
                </c:pt>
                <c:pt idx="147">
                  <c:v>1.4182239999999999</c:v>
                </c:pt>
                <c:pt idx="148">
                  <c:v>1.422939</c:v>
                </c:pt>
                <c:pt idx="149">
                  <c:v>1.428107</c:v>
                </c:pt>
                <c:pt idx="150">
                  <c:v>1.4281170000000001</c:v>
                </c:pt>
                <c:pt idx="151">
                  <c:v>1.423983</c:v>
                </c:pt>
                <c:pt idx="152">
                  <c:v>1.42594</c:v>
                </c:pt>
                <c:pt idx="153">
                  <c:v>1.423003</c:v>
                </c:pt>
                <c:pt idx="154">
                  <c:v>1.430043</c:v>
                </c:pt>
                <c:pt idx="155">
                  <c:v>1.43431</c:v>
                </c:pt>
                <c:pt idx="156">
                  <c:v>1.434291</c:v>
                </c:pt>
                <c:pt idx="157">
                  <c:v>1.4346110000000001</c:v>
                </c:pt>
                <c:pt idx="158">
                  <c:v>1.4387399999999999</c:v>
                </c:pt>
                <c:pt idx="159">
                  <c:v>1.440124</c:v>
                </c:pt>
                <c:pt idx="160">
                  <c:v>1.4398409999999999</c:v>
                </c:pt>
                <c:pt idx="161">
                  <c:v>1.439065</c:v>
                </c:pt>
                <c:pt idx="162">
                  <c:v>1.44123</c:v>
                </c:pt>
                <c:pt idx="163">
                  <c:v>1.443921</c:v>
                </c:pt>
                <c:pt idx="164">
                  <c:v>1.4422680000000001</c:v>
                </c:pt>
                <c:pt idx="165">
                  <c:v>1.4410689999999999</c:v>
                </c:pt>
                <c:pt idx="166">
                  <c:v>1.4391229999999999</c:v>
                </c:pt>
                <c:pt idx="167">
                  <c:v>1.4381170000000001</c:v>
                </c:pt>
                <c:pt idx="168">
                  <c:v>1.438693</c:v>
                </c:pt>
                <c:pt idx="169">
                  <c:v>1.440078</c:v>
                </c:pt>
                <c:pt idx="170">
                  <c:v>1.4386570000000001</c:v>
                </c:pt>
                <c:pt idx="171">
                  <c:v>1.4420219999999999</c:v>
                </c:pt>
                <c:pt idx="172">
                  <c:v>1.4414229999999999</c:v>
                </c:pt>
                <c:pt idx="173">
                  <c:v>1.4456249999999999</c:v>
                </c:pt>
                <c:pt idx="174">
                  <c:v>1.4482889999999999</c:v>
                </c:pt>
                <c:pt idx="175">
                  <c:v>1.447101</c:v>
                </c:pt>
                <c:pt idx="176">
                  <c:v>1.4488510000000001</c:v>
                </c:pt>
                <c:pt idx="177">
                  <c:v>1.4524319999999999</c:v>
                </c:pt>
                <c:pt idx="178">
                  <c:v>1.459859</c:v>
                </c:pt>
                <c:pt idx="179">
                  <c:v>1.4580500000000001</c:v>
                </c:pt>
                <c:pt idx="180">
                  <c:v>1.460529</c:v>
                </c:pt>
                <c:pt idx="181">
                  <c:v>1.460137</c:v>
                </c:pt>
                <c:pt idx="182">
                  <c:v>1.461265</c:v>
                </c:pt>
                <c:pt idx="183">
                  <c:v>1.4696579999999999</c:v>
                </c:pt>
                <c:pt idx="184">
                  <c:v>1.466839</c:v>
                </c:pt>
                <c:pt idx="185">
                  <c:v>1.4662809999999999</c:v>
                </c:pt>
                <c:pt idx="186">
                  <c:v>1.466402</c:v>
                </c:pt>
                <c:pt idx="187">
                  <c:v>1.465112</c:v>
                </c:pt>
                <c:pt idx="188">
                  <c:v>1.463571</c:v>
                </c:pt>
                <c:pt idx="189">
                  <c:v>1.466634</c:v>
                </c:pt>
                <c:pt idx="190">
                  <c:v>1.4668479999999999</c:v>
                </c:pt>
                <c:pt idx="191">
                  <c:v>1.465273</c:v>
                </c:pt>
                <c:pt idx="192">
                  <c:v>1.4683409999999999</c:v>
                </c:pt>
                <c:pt idx="193">
                  <c:v>1.4643630000000001</c:v>
                </c:pt>
                <c:pt idx="194">
                  <c:v>1.4646680000000001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magán!$D$5</c:f>
              <c:strCache>
                <c:ptCount val="1"/>
                <c:pt idx="0">
                  <c:v>Növekedési</c:v>
                </c:pt>
              </c:strCache>
            </c:strRef>
          </c:tx>
          <c:marker>
            <c:symbol val="none"/>
          </c:marker>
          <c:cat>
            <c:strRef>
              <c:f>magán!$A$6:$A$200</c:f>
              <c:strCache>
                <c:ptCount val="195"/>
                <c:pt idx="0">
                  <c:v>2011.12.31</c:v>
                </c:pt>
                <c:pt idx="1">
                  <c:v>2012.01.02</c:v>
                </c:pt>
                <c:pt idx="2">
                  <c:v>2012.01.03</c:v>
                </c:pt>
                <c:pt idx="3">
                  <c:v>2012.01.04</c:v>
                </c:pt>
                <c:pt idx="4">
                  <c:v>2012.01.05</c:v>
                </c:pt>
                <c:pt idx="5">
                  <c:v>2012.01.06</c:v>
                </c:pt>
                <c:pt idx="6">
                  <c:v>2012.01.09</c:v>
                </c:pt>
                <c:pt idx="7">
                  <c:v>2012.01.10</c:v>
                </c:pt>
                <c:pt idx="8">
                  <c:v>2012.01.11</c:v>
                </c:pt>
                <c:pt idx="9">
                  <c:v>2012.01.12</c:v>
                </c:pt>
                <c:pt idx="10">
                  <c:v>2012.01.13</c:v>
                </c:pt>
                <c:pt idx="11">
                  <c:v>2012.01.16</c:v>
                </c:pt>
                <c:pt idx="12">
                  <c:v>2012.01.17</c:v>
                </c:pt>
                <c:pt idx="13">
                  <c:v>2012.01.18</c:v>
                </c:pt>
                <c:pt idx="14">
                  <c:v>2012.01.19</c:v>
                </c:pt>
                <c:pt idx="15">
                  <c:v>2012.01.20</c:v>
                </c:pt>
                <c:pt idx="16">
                  <c:v>2012.01.23</c:v>
                </c:pt>
                <c:pt idx="17">
                  <c:v>2012.01.24</c:v>
                </c:pt>
                <c:pt idx="18">
                  <c:v>2012.01.25</c:v>
                </c:pt>
                <c:pt idx="19">
                  <c:v>2012.01.26</c:v>
                </c:pt>
                <c:pt idx="20">
                  <c:v>2012.01.27</c:v>
                </c:pt>
                <c:pt idx="21">
                  <c:v>2012.01.30</c:v>
                </c:pt>
                <c:pt idx="22">
                  <c:v>2012.01.31</c:v>
                </c:pt>
                <c:pt idx="23">
                  <c:v>2012.02.01</c:v>
                </c:pt>
                <c:pt idx="24">
                  <c:v>2012.02.02</c:v>
                </c:pt>
                <c:pt idx="25">
                  <c:v>2012.02.03</c:v>
                </c:pt>
                <c:pt idx="26">
                  <c:v>2012.02.06</c:v>
                </c:pt>
                <c:pt idx="27">
                  <c:v>2012.02.07</c:v>
                </c:pt>
                <c:pt idx="28">
                  <c:v>2012.02.08</c:v>
                </c:pt>
                <c:pt idx="29">
                  <c:v>2012.02.09</c:v>
                </c:pt>
                <c:pt idx="30">
                  <c:v>2012.02.10</c:v>
                </c:pt>
                <c:pt idx="31">
                  <c:v>2012.02.13</c:v>
                </c:pt>
                <c:pt idx="32">
                  <c:v>2012.02.14</c:v>
                </c:pt>
                <c:pt idx="33">
                  <c:v>2012.02.15</c:v>
                </c:pt>
                <c:pt idx="34">
                  <c:v>2012.02.16</c:v>
                </c:pt>
                <c:pt idx="35">
                  <c:v>2012.02.17</c:v>
                </c:pt>
                <c:pt idx="36">
                  <c:v>2012.02.20</c:v>
                </c:pt>
                <c:pt idx="37">
                  <c:v>2012.02.21</c:v>
                </c:pt>
                <c:pt idx="38">
                  <c:v>2012.02.22</c:v>
                </c:pt>
                <c:pt idx="39">
                  <c:v>2012.02.23</c:v>
                </c:pt>
                <c:pt idx="40">
                  <c:v>2012.02.24</c:v>
                </c:pt>
                <c:pt idx="41">
                  <c:v>2012.02.27</c:v>
                </c:pt>
                <c:pt idx="42">
                  <c:v>2012.02.28</c:v>
                </c:pt>
                <c:pt idx="43">
                  <c:v>2012.02.29</c:v>
                </c:pt>
                <c:pt idx="44">
                  <c:v>2012.03.01</c:v>
                </c:pt>
                <c:pt idx="45">
                  <c:v>2012.03.02</c:v>
                </c:pt>
                <c:pt idx="46">
                  <c:v>2012.03.05</c:v>
                </c:pt>
                <c:pt idx="47">
                  <c:v>2012.03.06</c:v>
                </c:pt>
                <c:pt idx="48">
                  <c:v>2012.03.07</c:v>
                </c:pt>
                <c:pt idx="49">
                  <c:v>2012.03.08</c:v>
                </c:pt>
                <c:pt idx="50">
                  <c:v>2012.03.09</c:v>
                </c:pt>
                <c:pt idx="51">
                  <c:v>2012.03.12</c:v>
                </c:pt>
                <c:pt idx="52">
                  <c:v>2012.03.13</c:v>
                </c:pt>
                <c:pt idx="53">
                  <c:v>2012.03.14</c:v>
                </c:pt>
                <c:pt idx="54">
                  <c:v>2012.03.19</c:v>
                </c:pt>
                <c:pt idx="55">
                  <c:v>2012.03.20</c:v>
                </c:pt>
                <c:pt idx="56">
                  <c:v>2012.03.21</c:v>
                </c:pt>
                <c:pt idx="57">
                  <c:v>2012.03.22</c:v>
                </c:pt>
                <c:pt idx="58">
                  <c:v>2012.03.23</c:v>
                </c:pt>
                <c:pt idx="59">
                  <c:v>2012.03.24</c:v>
                </c:pt>
                <c:pt idx="60">
                  <c:v>2012.03.26</c:v>
                </c:pt>
                <c:pt idx="61">
                  <c:v>2012.03.27</c:v>
                </c:pt>
                <c:pt idx="62">
                  <c:v>2012.03.28</c:v>
                </c:pt>
                <c:pt idx="63">
                  <c:v>2012.03.29</c:v>
                </c:pt>
                <c:pt idx="64">
                  <c:v>2012.03.30</c:v>
                </c:pt>
                <c:pt idx="65">
                  <c:v>2012.03.31</c:v>
                </c:pt>
                <c:pt idx="66">
                  <c:v>2012.04.02</c:v>
                </c:pt>
                <c:pt idx="67">
                  <c:v>2012.04.03</c:v>
                </c:pt>
                <c:pt idx="68">
                  <c:v>2012.04.04</c:v>
                </c:pt>
                <c:pt idx="69">
                  <c:v>2012.04.05</c:v>
                </c:pt>
                <c:pt idx="70">
                  <c:v>2012.04.06</c:v>
                </c:pt>
                <c:pt idx="71">
                  <c:v>2012.04.10</c:v>
                </c:pt>
                <c:pt idx="72">
                  <c:v>2012.04.11</c:v>
                </c:pt>
                <c:pt idx="73">
                  <c:v>2012.04.12</c:v>
                </c:pt>
                <c:pt idx="74">
                  <c:v>2012.04.13</c:v>
                </c:pt>
                <c:pt idx="75">
                  <c:v>2012.04.16</c:v>
                </c:pt>
                <c:pt idx="76">
                  <c:v>2012.04.17</c:v>
                </c:pt>
                <c:pt idx="77">
                  <c:v>2012.04.18</c:v>
                </c:pt>
                <c:pt idx="78">
                  <c:v>2012.04.19</c:v>
                </c:pt>
                <c:pt idx="79">
                  <c:v>2012.04.20</c:v>
                </c:pt>
                <c:pt idx="80">
                  <c:v>2012.04.21</c:v>
                </c:pt>
                <c:pt idx="81">
                  <c:v>2012.04.23</c:v>
                </c:pt>
                <c:pt idx="82">
                  <c:v>2012.04.24</c:v>
                </c:pt>
                <c:pt idx="83">
                  <c:v>2012.04.25</c:v>
                </c:pt>
                <c:pt idx="84">
                  <c:v>2012.04.26</c:v>
                </c:pt>
                <c:pt idx="85">
                  <c:v>2012.04.27</c:v>
                </c:pt>
                <c:pt idx="86">
                  <c:v>2012.04.30</c:v>
                </c:pt>
                <c:pt idx="87">
                  <c:v>2012.05.02</c:v>
                </c:pt>
                <c:pt idx="88">
                  <c:v>2012.05.03</c:v>
                </c:pt>
                <c:pt idx="89">
                  <c:v>2012.05.04</c:v>
                </c:pt>
                <c:pt idx="90">
                  <c:v>2012.05.07</c:v>
                </c:pt>
                <c:pt idx="91">
                  <c:v>2012.05.08</c:v>
                </c:pt>
                <c:pt idx="92">
                  <c:v>2012.05.09</c:v>
                </c:pt>
                <c:pt idx="93">
                  <c:v>2012.05.10</c:v>
                </c:pt>
                <c:pt idx="94">
                  <c:v>2012.05.11</c:v>
                </c:pt>
                <c:pt idx="95">
                  <c:v>2012.05.14</c:v>
                </c:pt>
                <c:pt idx="96">
                  <c:v>2012.05.15</c:v>
                </c:pt>
                <c:pt idx="97">
                  <c:v>2012.05.16</c:v>
                </c:pt>
                <c:pt idx="98">
                  <c:v>2012.05.17</c:v>
                </c:pt>
                <c:pt idx="99">
                  <c:v>2012.05.18</c:v>
                </c:pt>
                <c:pt idx="100">
                  <c:v>2012.05.21</c:v>
                </c:pt>
                <c:pt idx="101">
                  <c:v>2012.05.22</c:v>
                </c:pt>
                <c:pt idx="102">
                  <c:v>2012.05.23</c:v>
                </c:pt>
                <c:pt idx="103">
                  <c:v>2012.05.24</c:v>
                </c:pt>
                <c:pt idx="104">
                  <c:v>2012.05.25</c:v>
                </c:pt>
                <c:pt idx="105">
                  <c:v>2012.05.29</c:v>
                </c:pt>
                <c:pt idx="106">
                  <c:v>2012.05.30</c:v>
                </c:pt>
                <c:pt idx="107">
                  <c:v>2012.05.31</c:v>
                </c:pt>
                <c:pt idx="108">
                  <c:v>2012.06.01</c:v>
                </c:pt>
                <c:pt idx="109">
                  <c:v>2012.06.04</c:v>
                </c:pt>
                <c:pt idx="110">
                  <c:v>2012.06.05</c:v>
                </c:pt>
                <c:pt idx="111">
                  <c:v>2012.06.06</c:v>
                </c:pt>
                <c:pt idx="112">
                  <c:v>2012.06.07</c:v>
                </c:pt>
                <c:pt idx="113">
                  <c:v>2012.06.08</c:v>
                </c:pt>
                <c:pt idx="114">
                  <c:v>2012.06.11</c:v>
                </c:pt>
                <c:pt idx="115">
                  <c:v>2012.06.12</c:v>
                </c:pt>
                <c:pt idx="116">
                  <c:v>2012.06.13</c:v>
                </c:pt>
                <c:pt idx="117">
                  <c:v>2012.06.14</c:v>
                </c:pt>
                <c:pt idx="118">
                  <c:v>2012.06.15</c:v>
                </c:pt>
                <c:pt idx="119">
                  <c:v>2012.06.18</c:v>
                </c:pt>
                <c:pt idx="120">
                  <c:v>2012.06.19</c:v>
                </c:pt>
                <c:pt idx="121">
                  <c:v>2012.06.20</c:v>
                </c:pt>
                <c:pt idx="122">
                  <c:v>2012.06.21</c:v>
                </c:pt>
                <c:pt idx="123">
                  <c:v>2012.06.22</c:v>
                </c:pt>
                <c:pt idx="124">
                  <c:v>2012.06.25</c:v>
                </c:pt>
                <c:pt idx="125">
                  <c:v>2012.06.26</c:v>
                </c:pt>
                <c:pt idx="126">
                  <c:v>2012.06.27</c:v>
                </c:pt>
                <c:pt idx="127">
                  <c:v>2012.06.28</c:v>
                </c:pt>
                <c:pt idx="128">
                  <c:v>2012.06.29</c:v>
                </c:pt>
                <c:pt idx="129">
                  <c:v>2012.06.30</c:v>
                </c:pt>
                <c:pt idx="130">
                  <c:v>2012.07.02</c:v>
                </c:pt>
                <c:pt idx="131">
                  <c:v>2012.07.03</c:v>
                </c:pt>
                <c:pt idx="132">
                  <c:v>2012.07.04</c:v>
                </c:pt>
                <c:pt idx="133">
                  <c:v>2012.07.05</c:v>
                </c:pt>
                <c:pt idx="134">
                  <c:v>2012.07.06</c:v>
                </c:pt>
                <c:pt idx="135">
                  <c:v>2012.07.09</c:v>
                </c:pt>
                <c:pt idx="136">
                  <c:v>2012.07.10</c:v>
                </c:pt>
                <c:pt idx="137">
                  <c:v>2012.07.11</c:v>
                </c:pt>
                <c:pt idx="138">
                  <c:v>2012.07.12</c:v>
                </c:pt>
                <c:pt idx="139">
                  <c:v>2012.07.13</c:v>
                </c:pt>
                <c:pt idx="140">
                  <c:v>2012.07.16</c:v>
                </c:pt>
                <c:pt idx="141">
                  <c:v>2012.07.17</c:v>
                </c:pt>
                <c:pt idx="142">
                  <c:v>2012.07.18</c:v>
                </c:pt>
                <c:pt idx="143">
                  <c:v>2012.07.19</c:v>
                </c:pt>
                <c:pt idx="144">
                  <c:v>2012.07.20</c:v>
                </c:pt>
                <c:pt idx="145">
                  <c:v>2012.07.23</c:v>
                </c:pt>
                <c:pt idx="146">
                  <c:v>2012.07.24</c:v>
                </c:pt>
                <c:pt idx="147">
                  <c:v>2012.07.25</c:v>
                </c:pt>
                <c:pt idx="148">
                  <c:v>2012.07.26</c:v>
                </c:pt>
                <c:pt idx="149">
                  <c:v>2012.07.27</c:v>
                </c:pt>
                <c:pt idx="150">
                  <c:v>2012.07.30</c:v>
                </c:pt>
                <c:pt idx="151">
                  <c:v>2012.07.31</c:v>
                </c:pt>
                <c:pt idx="152">
                  <c:v>2012.08.01</c:v>
                </c:pt>
                <c:pt idx="153">
                  <c:v>2012.08.02</c:v>
                </c:pt>
                <c:pt idx="154">
                  <c:v>2012.08.03</c:v>
                </c:pt>
                <c:pt idx="155">
                  <c:v>2012.08.06</c:v>
                </c:pt>
                <c:pt idx="156">
                  <c:v>2012.08.07</c:v>
                </c:pt>
                <c:pt idx="157">
                  <c:v>2012.08.08</c:v>
                </c:pt>
                <c:pt idx="158">
                  <c:v>2012.08.09</c:v>
                </c:pt>
                <c:pt idx="159">
                  <c:v>2012.08.10</c:v>
                </c:pt>
                <c:pt idx="160">
                  <c:v>2012.08.13</c:v>
                </c:pt>
                <c:pt idx="161">
                  <c:v>2012.08.14</c:v>
                </c:pt>
                <c:pt idx="162">
                  <c:v>2012.08.15</c:v>
                </c:pt>
                <c:pt idx="163">
                  <c:v>2012.08.16</c:v>
                </c:pt>
                <c:pt idx="164">
                  <c:v>2012.08.17</c:v>
                </c:pt>
                <c:pt idx="165">
                  <c:v>2012.08.21</c:v>
                </c:pt>
                <c:pt idx="166">
                  <c:v>2012.08.22</c:v>
                </c:pt>
                <c:pt idx="167">
                  <c:v>2012.08.23</c:v>
                </c:pt>
                <c:pt idx="168">
                  <c:v>2012.08.24</c:v>
                </c:pt>
                <c:pt idx="169">
                  <c:v>2012.08.27</c:v>
                </c:pt>
                <c:pt idx="170">
                  <c:v>2012.08.28</c:v>
                </c:pt>
                <c:pt idx="171">
                  <c:v>2012.08.29</c:v>
                </c:pt>
                <c:pt idx="172">
                  <c:v>2012.08.30</c:v>
                </c:pt>
                <c:pt idx="173">
                  <c:v>2012.08.31</c:v>
                </c:pt>
                <c:pt idx="174">
                  <c:v>2012.09.03</c:v>
                </c:pt>
                <c:pt idx="175">
                  <c:v>2012.09.04</c:v>
                </c:pt>
                <c:pt idx="176">
                  <c:v>2012.09.05</c:v>
                </c:pt>
                <c:pt idx="177">
                  <c:v>2012.09.06</c:v>
                </c:pt>
                <c:pt idx="178">
                  <c:v>2012.09.07</c:v>
                </c:pt>
                <c:pt idx="179">
                  <c:v>2012.09.10</c:v>
                </c:pt>
                <c:pt idx="180">
                  <c:v>2012.09.11</c:v>
                </c:pt>
                <c:pt idx="181">
                  <c:v>2012.09.12</c:v>
                </c:pt>
                <c:pt idx="182">
                  <c:v>2012.09.13</c:v>
                </c:pt>
                <c:pt idx="183">
                  <c:v>2012.09.14</c:v>
                </c:pt>
                <c:pt idx="184">
                  <c:v>2012.09.17</c:v>
                </c:pt>
                <c:pt idx="185">
                  <c:v>2012.09.18</c:v>
                </c:pt>
                <c:pt idx="186">
                  <c:v>2012.09.19</c:v>
                </c:pt>
                <c:pt idx="187">
                  <c:v>2012.09.20</c:v>
                </c:pt>
                <c:pt idx="188">
                  <c:v>2012.09.21</c:v>
                </c:pt>
                <c:pt idx="189">
                  <c:v>2012.09.24</c:v>
                </c:pt>
                <c:pt idx="190">
                  <c:v>2012.09.25</c:v>
                </c:pt>
                <c:pt idx="191">
                  <c:v>2012.09.26</c:v>
                </c:pt>
                <c:pt idx="192">
                  <c:v>2012.09.27</c:v>
                </c:pt>
                <c:pt idx="193">
                  <c:v>2012.09.28</c:v>
                </c:pt>
                <c:pt idx="194">
                  <c:v>2012.09.30</c:v>
                </c:pt>
              </c:strCache>
            </c:strRef>
          </c:cat>
          <c:val>
            <c:numRef>
              <c:f>magán!$D$6:$D$200</c:f>
              <c:numCache>
                <c:formatCode>General</c:formatCode>
                <c:ptCount val="195"/>
                <c:pt idx="0">
                  <c:v>1.3437570000000001</c:v>
                </c:pt>
                <c:pt idx="1">
                  <c:v>1.35545</c:v>
                </c:pt>
                <c:pt idx="2">
                  <c:v>1.3544860000000001</c:v>
                </c:pt>
                <c:pt idx="3">
                  <c:v>1.3488929999999999</c:v>
                </c:pt>
                <c:pt idx="4">
                  <c:v>1.337475</c:v>
                </c:pt>
                <c:pt idx="5">
                  <c:v>1.3367519999999999</c:v>
                </c:pt>
                <c:pt idx="6">
                  <c:v>1.342452</c:v>
                </c:pt>
                <c:pt idx="7">
                  <c:v>1.3539460000000001</c:v>
                </c:pt>
                <c:pt idx="8">
                  <c:v>1.3476969999999999</c:v>
                </c:pt>
                <c:pt idx="9">
                  <c:v>1.3579159999999999</c:v>
                </c:pt>
                <c:pt idx="10">
                  <c:v>1.355945</c:v>
                </c:pt>
                <c:pt idx="11">
                  <c:v>1.3601110000000001</c:v>
                </c:pt>
                <c:pt idx="12">
                  <c:v>1.3684400000000001</c:v>
                </c:pt>
                <c:pt idx="13">
                  <c:v>1.377861</c:v>
                </c:pt>
                <c:pt idx="14">
                  <c:v>1.3837980000000001</c:v>
                </c:pt>
                <c:pt idx="15">
                  <c:v>1.3933489999999999</c:v>
                </c:pt>
                <c:pt idx="16">
                  <c:v>1.3974089999999999</c:v>
                </c:pt>
                <c:pt idx="17">
                  <c:v>1.392682</c:v>
                </c:pt>
                <c:pt idx="18">
                  <c:v>1.3904019999999999</c:v>
                </c:pt>
                <c:pt idx="19">
                  <c:v>1.3983620000000001</c:v>
                </c:pt>
                <c:pt idx="20">
                  <c:v>1.400868</c:v>
                </c:pt>
                <c:pt idx="21">
                  <c:v>1.395122</c:v>
                </c:pt>
                <c:pt idx="22">
                  <c:v>1.3934820000000001</c:v>
                </c:pt>
                <c:pt idx="23">
                  <c:v>1.4062889999999999</c:v>
                </c:pt>
                <c:pt idx="24">
                  <c:v>1.414266</c:v>
                </c:pt>
                <c:pt idx="25">
                  <c:v>1.4208590000000001</c:v>
                </c:pt>
                <c:pt idx="26">
                  <c:v>1.4304520000000001</c:v>
                </c:pt>
                <c:pt idx="27">
                  <c:v>1.4243300000000001</c:v>
                </c:pt>
                <c:pt idx="28">
                  <c:v>1.4267270000000001</c:v>
                </c:pt>
                <c:pt idx="29">
                  <c:v>1.423977</c:v>
                </c:pt>
                <c:pt idx="30">
                  <c:v>1.40673</c:v>
                </c:pt>
                <c:pt idx="31">
                  <c:v>1.4150229999999999</c:v>
                </c:pt>
                <c:pt idx="32">
                  <c:v>1.409457</c:v>
                </c:pt>
                <c:pt idx="33">
                  <c:v>1.4171750000000001</c:v>
                </c:pt>
                <c:pt idx="34">
                  <c:v>1.4147209999999999</c:v>
                </c:pt>
                <c:pt idx="35">
                  <c:v>1.4214420000000001</c:v>
                </c:pt>
                <c:pt idx="36">
                  <c:v>1.42353</c:v>
                </c:pt>
                <c:pt idx="37">
                  <c:v>1.417899</c:v>
                </c:pt>
                <c:pt idx="38">
                  <c:v>1.4093020000000001</c:v>
                </c:pt>
                <c:pt idx="39">
                  <c:v>1.405491</c:v>
                </c:pt>
                <c:pt idx="40">
                  <c:v>1.4148149999999999</c:v>
                </c:pt>
                <c:pt idx="41">
                  <c:v>1.4133070000000001</c:v>
                </c:pt>
                <c:pt idx="42">
                  <c:v>1.416409</c:v>
                </c:pt>
                <c:pt idx="43">
                  <c:v>1.4201269999999999</c:v>
                </c:pt>
                <c:pt idx="44">
                  <c:v>1.4248179999999999</c:v>
                </c:pt>
                <c:pt idx="45">
                  <c:v>1.425597</c:v>
                </c:pt>
                <c:pt idx="46">
                  <c:v>1.4216420000000001</c:v>
                </c:pt>
                <c:pt idx="47">
                  <c:v>1.4092690000000001</c:v>
                </c:pt>
                <c:pt idx="48">
                  <c:v>1.4116109999999999</c:v>
                </c:pt>
                <c:pt idx="49">
                  <c:v>1.4182539999999999</c:v>
                </c:pt>
                <c:pt idx="50">
                  <c:v>1.422083</c:v>
                </c:pt>
                <c:pt idx="51">
                  <c:v>1.422423</c:v>
                </c:pt>
                <c:pt idx="52">
                  <c:v>1.4331989999999999</c:v>
                </c:pt>
                <c:pt idx="53">
                  <c:v>1.4372240000000001</c:v>
                </c:pt>
                <c:pt idx="54">
                  <c:v>1.4354640000000001</c:v>
                </c:pt>
                <c:pt idx="55">
                  <c:v>1.429713</c:v>
                </c:pt>
                <c:pt idx="56">
                  <c:v>1.42577</c:v>
                </c:pt>
                <c:pt idx="57">
                  <c:v>1.4235549999999999</c:v>
                </c:pt>
                <c:pt idx="58">
                  <c:v>1.425424</c:v>
                </c:pt>
                <c:pt idx="59">
                  <c:v>1.425751</c:v>
                </c:pt>
                <c:pt idx="60">
                  <c:v>1.428625</c:v>
                </c:pt>
                <c:pt idx="61">
                  <c:v>1.421549</c:v>
                </c:pt>
                <c:pt idx="62">
                  <c:v>1.415797</c:v>
                </c:pt>
                <c:pt idx="63">
                  <c:v>1.4094439999999999</c:v>
                </c:pt>
                <c:pt idx="64">
                  <c:v>1.4162030000000001</c:v>
                </c:pt>
                <c:pt idx="65">
                  <c:v>1.4163049999999999</c:v>
                </c:pt>
                <c:pt idx="66">
                  <c:v>1.4181250000000001</c:v>
                </c:pt>
                <c:pt idx="67">
                  <c:v>1.41459</c:v>
                </c:pt>
                <c:pt idx="68">
                  <c:v>1.4048670000000001</c:v>
                </c:pt>
                <c:pt idx="69">
                  <c:v>1.4059680000000001</c:v>
                </c:pt>
                <c:pt idx="70">
                  <c:v>1.404471</c:v>
                </c:pt>
                <c:pt idx="71">
                  <c:v>1.393615</c:v>
                </c:pt>
                <c:pt idx="72">
                  <c:v>1.3989</c:v>
                </c:pt>
                <c:pt idx="73">
                  <c:v>1.4028020000000001</c:v>
                </c:pt>
                <c:pt idx="74">
                  <c:v>1.388879</c:v>
                </c:pt>
                <c:pt idx="75">
                  <c:v>1.3917269999999999</c:v>
                </c:pt>
                <c:pt idx="76">
                  <c:v>1.3983589999999999</c:v>
                </c:pt>
                <c:pt idx="77">
                  <c:v>1.396269</c:v>
                </c:pt>
                <c:pt idx="78">
                  <c:v>1.3937299999999999</c:v>
                </c:pt>
                <c:pt idx="79">
                  <c:v>1.393384</c:v>
                </c:pt>
                <c:pt idx="80">
                  <c:v>1.393694</c:v>
                </c:pt>
                <c:pt idx="81">
                  <c:v>1.381192</c:v>
                </c:pt>
                <c:pt idx="82">
                  <c:v>1.3888400000000001</c:v>
                </c:pt>
                <c:pt idx="83">
                  <c:v>1.4052180000000001</c:v>
                </c:pt>
                <c:pt idx="84">
                  <c:v>1.3996200000000001</c:v>
                </c:pt>
                <c:pt idx="85">
                  <c:v>1.4051480000000001</c:v>
                </c:pt>
                <c:pt idx="86">
                  <c:v>1.4045399999999999</c:v>
                </c:pt>
                <c:pt idx="87">
                  <c:v>1.396552</c:v>
                </c:pt>
                <c:pt idx="88">
                  <c:v>1.3932640000000001</c:v>
                </c:pt>
                <c:pt idx="89">
                  <c:v>1.3892709999999999</c:v>
                </c:pt>
                <c:pt idx="90">
                  <c:v>1.3927449999999999</c:v>
                </c:pt>
                <c:pt idx="91">
                  <c:v>1.383424</c:v>
                </c:pt>
                <c:pt idx="92">
                  <c:v>1.3745719999999999</c:v>
                </c:pt>
                <c:pt idx="93">
                  <c:v>1.3827119999999999</c:v>
                </c:pt>
                <c:pt idx="94">
                  <c:v>1.37985</c:v>
                </c:pt>
                <c:pt idx="95">
                  <c:v>1.3712029999999999</c:v>
                </c:pt>
                <c:pt idx="96">
                  <c:v>1.364824</c:v>
                </c:pt>
                <c:pt idx="97">
                  <c:v>1.3618589999999999</c:v>
                </c:pt>
                <c:pt idx="98">
                  <c:v>1.3542670000000001</c:v>
                </c:pt>
                <c:pt idx="99">
                  <c:v>1.3579840000000001</c:v>
                </c:pt>
                <c:pt idx="100">
                  <c:v>1.363156</c:v>
                </c:pt>
                <c:pt idx="101">
                  <c:v>1.36713</c:v>
                </c:pt>
                <c:pt idx="102">
                  <c:v>1.35964</c:v>
                </c:pt>
                <c:pt idx="103">
                  <c:v>1.3598760000000001</c:v>
                </c:pt>
                <c:pt idx="104">
                  <c:v>1.3599129999999999</c:v>
                </c:pt>
                <c:pt idx="105">
                  <c:v>1.3654569999999999</c:v>
                </c:pt>
                <c:pt idx="106">
                  <c:v>1.355334</c:v>
                </c:pt>
                <c:pt idx="107">
                  <c:v>1.3581209999999999</c:v>
                </c:pt>
                <c:pt idx="108">
                  <c:v>1.3575980000000001</c:v>
                </c:pt>
                <c:pt idx="109">
                  <c:v>1.360973</c:v>
                </c:pt>
                <c:pt idx="110">
                  <c:v>1.3576889999999999</c:v>
                </c:pt>
                <c:pt idx="111">
                  <c:v>1.373669</c:v>
                </c:pt>
                <c:pt idx="112">
                  <c:v>1.379486</c:v>
                </c:pt>
                <c:pt idx="113">
                  <c:v>1.3815360000000001</c:v>
                </c:pt>
                <c:pt idx="114">
                  <c:v>1.3718440000000001</c:v>
                </c:pt>
                <c:pt idx="115">
                  <c:v>1.3791260000000001</c:v>
                </c:pt>
                <c:pt idx="116">
                  <c:v>1.3790009999999999</c:v>
                </c:pt>
                <c:pt idx="117">
                  <c:v>1.3795550000000001</c:v>
                </c:pt>
                <c:pt idx="118">
                  <c:v>1.3881300000000001</c:v>
                </c:pt>
                <c:pt idx="119">
                  <c:v>1.390606</c:v>
                </c:pt>
                <c:pt idx="120">
                  <c:v>1.400126</c:v>
                </c:pt>
                <c:pt idx="121">
                  <c:v>1.3972</c:v>
                </c:pt>
                <c:pt idx="122">
                  <c:v>1.385764</c:v>
                </c:pt>
                <c:pt idx="123">
                  <c:v>1.3848959999999999</c:v>
                </c:pt>
                <c:pt idx="124">
                  <c:v>1.3731120000000001</c:v>
                </c:pt>
                <c:pt idx="125">
                  <c:v>1.377464</c:v>
                </c:pt>
                <c:pt idx="126">
                  <c:v>1.381802</c:v>
                </c:pt>
                <c:pt idx="127">
                  <c:v>1.381497</c:v>
                </c:pt>
                <c:pt idx="128">
                  <c:v>1.4004220000000001</c:v>
                </c:pt>
                <c:pt idx="129">
                  <c:v>1.400577</c:v>
                </c:pt>
                <c:pt idx="130">
                  <c:v>1.3997919999999999</c:v>
                </c:pt>
                <c:pt idx="131">
                  <c:v>1.4059889999999999</c:v>
                </c:pt>
                <c:pt idx="132">
                  <c:v>1.4072830000000001</c:v>
                </c:pt>
                <c:pt idx="133">
                  <c:v>1.4090259999999999</c:v>
                </c:pt>
                <c:pt idx="134">
                  <c:v>1.4013880000000001</c:v>
                </c:pt>
                <c:pt idx="135">
                  <c:v>1.403397</c:v>
                </c:pt>
                <c:pt idx="136">
                  <c:v>1.402555</c:v>
                </c:pt>
                <c:pt idx="137">
                  <c:v>1.4050480000000001</c:v>
                </c:pt>
                <c:pt idx="138">
                  <c:v>1.3969100000000001</c:v>
                </c:pt>
                <c:pt idx="139">
                  <c:v>1.410534</c:v>
                </c:pt>
                <c:pt idx="140">
                  <c:v>1.4164699999999999</c:v>
                </c:pt>
                <c:pt idx="141">
                  <c:v>1.418288</c:v>
                </c:pt>
                <c:pt idx="142">
                  <c:v>1.4161919999999999</c:v>
                </c:pt>
                <c:pt idx="143">
                  <c:v>1.4205950000000001</c:v>
                </c:pt>
                <c:pt idx="144">
                  <c:v>1.4148019999999999</c:v>
                </c:pt>
                <c:pt idx="145">
                  <c:v>1.40316</c:v>
                </c:pt>
                <c:pt idx="146">
                  <c:v>1.4025939999999999</c:v>
                </c:pt>
                <c:pt idx="147">
                  <c:v>1.401913</c:v>
                </c:pt>
                <c:pt idx="148">
                  <c:v>1.4101600000000001</c:v>
                </c:pt>
                <c:pt idx="149">
                  <c:v>1.4209480000000001</c:v>
                </c:pt>
                <c:pt idx="150">
                  <c:v>1.420274</c:v>
                </c:pt>
                <c:pt idx="151">
                  <c:v>1.410504</c:v>
                </c:pt>
                <c:pt idx="152">
                  <c:v>1.414617</c:v>
                </c:pt>
                <c:pt idx="153">
                  <c:v>1.4080729999999999</c:v>
                </c:pt>
                <c:pt idx="154">
                  <c:v>1.4221710000000001</c:v>
                </c:pt>
                <c:pt idx="155">
                  <c:v>1.4299109999999999</c:v>
                </c:pt>
                <c:pt idx="156">
                  <c:v>1.4296</c:v>
                </c:pt>
                <c:pt idx="157">
                  <c:v>1.430102</c:v>
                </c:pt>
                <c:pt idx="158">
                  <c:v>1.4363429999999999</c:v>
                </c:pt>
                <c:pt idx="159">
                  <c:v>1.4377679999999999</c:v>
                </c:pt>
                <c:pt idx="160">
                  <c:v>1.436618</c:v>
                </c:pt>
                <c:pt idx="161">
                  <c:v>1.435219</c:v>
                </c:pt>
                <c:pt idx="162">
                  <c:v>1.4401379999999999</c:v>
                </c:pt>
                <c:pt idx="163">
                  <c:v>1.445208</c:v>
                </c:pt>
                <c:pt idx="164">
                  <c:v>1.4415500000000001</c:v>
                </c:pt>
                <c:pt idx="165">
                  <c:v>1.438239</c:v>
                </c:pt>
                <c:pt idx="166">
                  <c:v>1.433686</c:v>
                </c:pt>
                <c:pt idx="167">
                  <c:v>1.430375</c:v>
                </c:pt>
                <c:pt idx="168">
                  <c:v>1.4304330000000001</c:v>
                </c:pt>
                <c:pt idx="169">
                  <c:v>1.4331579999999999</c:v>
                </c:pt>
                <c:pt idx="170">
                  <c:v>1.430221</c:v>
                </c:pt>
                <c:pt idx="171">
                  <c:v>1.4343539999999999</c:v>
                </c:pt>
                <c:pt idx="172">
                  <c:v>1.4324650000000001</c:v>
                </c:pt>
                <c:pt idx="173">
                  <c:v>1.440672</c:v>
                </c:pt>
                <c:pt idx="174">
                  <c:v>1.4448970000000001</c:v>
                </c:pt>
                <c:pt idx="175">
                  <c:v>1.4428369999999999</c:v>
                </c:pt>
                <c:pt idx="176">
                  <c:v>1.446186</c:v>
                </c:pt>
                <c:pt idx="177">
                  <c:v>1.454491</c:v>
                </c:pt>
                <c:pt idx="178">
                  <c:v>1.4703919999999999</c:v>
                </c:pt>
                <c:pt idx="179">
                  <c:v>1.466766</c:v>
                </c:pt>
                <c:pt idx="180">
                  <c:v>1.4725779999999999</c:v>
                </c:pt>
                <c:pt idx="181">
                  <c:v>1.4716340000000001</c:v>
                </c:pt>
                <c:pt idx="182">
                  <c:v>1.471627</c:v>
                </c:pt>
                <c:pt idx="183">
                  <c:v>1.4900450000000001</c:v>
                </c:pt>
                <c:pt idx="184">
                  <c:v>1.4838769999999999</c:v>
                </c:pt>
                <c:pt idx="185">
                  <c:v>1.482194</c:v>
                </c:pt>
                <c:pt idx="186">
                  <c:v>1.4816400000000001</c:v>
                </c:pt>
                <c:pt idx="187">
                  <c:v>1.4777530000000001</c:v>
                </c:pt>
                <c:pt idx="188">
                  <c:v>1.474709</c:v>
                </c:pt>
                <c:pt idx="189">
                  <c:v>1.4784710000000001</c:v>
                </c:pt>
                <c:pt idx="190">
                  <c:v>1.4782960000000001</c:v>
                </c:pt>
                <c:pt idx="191">
                  <c:v>1.473247</c:v>
                </c:pt>
                <c:pt idx="192">
                  <c:v>1.4801610000000001</c:v>
                </c:pt>
                <c:pt idx="193">
                  <c:v>1.472753</c:v>
                </c:pt>
                <c:pt idx="194">
                  <c:v>1.472926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652160"/>
        <c:axId val="82703104"/>
      </c:lineChart>
      <c:catAx>
        <c:axId val="82652160"/>
        <c:scaling>
          <c:orientation val="minMax"/>
        </c:scaling>
        <c:delete val="0"/>
        <c:axPos val="b"/>
        <c:numFmt formatCode="m/d/yyyy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hu-HU"/>
          </a:p>
        </c:txPr>
        <c:crossAx val="82703104"/>
        <c:crosses val="autoZero"/>
        <c:auto val="1"/>
        <c:lblAlgn val="ctr"/>
        <c:lblOffset val="100"/>
        <c:tickLblSkip val="30"/>
        <c:tickMarkSkip val="30"/>
        <c:noMultiLvlLbl val="0"/>
      </c:catAx>
      <c:valAx>
        <c:axId val="82703104"/>
        <c:scaling>
          <c:orientation val="minMax"/>
          <c:max val="1.5"/>
          <c:min val="1.25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265216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hu-H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EB31EE6-FF9D-4303-898F-A0EDE7D69FFA}" type="datetimeFigureOut">
              <a:rPr lang="hu-HU"/>
              <a:pPr>
                <a:defRPr/>
              </a:pPr>
              <a:t>2012.10.31</a:t>
            </a:fld>
            <a:endParaRPr lang="hu-H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hu-H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6019520-EFF9-4E14-BB3F-8BDE496C1DEA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201205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Jegyzetek hely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dirty="0" smtClean="0"/>
          </a:p>
        </p:txBody>
      </p:sp>
      <p:sp>
        <p:nvSpPr>
          <p:cNvPr id="22532" name="Dia számának hely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16FF08-7129-4045-A613-8EE84371E183}" type="slidenum">
              <a:rPr lang="hu-HU" smtClean="0">
                <a:ea typeface="ヒラギノ角ゴ Pro W3"/>
                <a:cs typeface="ヒラギノ角ゴ Pro W3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hu-HU" dirty="0" smtClean="0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DB063-BDC2-4DCE-99FE-CF4B6826AF92}" type="datetime1">
              <a:rPr lang="hu-HU"/>
              <a:pPr>
                <a:defRPr/>
              </a:pPr>
              <a:t>2012.10.31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91F94-1BA7-4645-BC2A-4856EBE06B91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8328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1BDB7-A256-492E-945D-C03418054C3B}" type="datetime1">
              <a:rPr lang="hu-HU"/>
              <a:pPr>
                <a:defRPr/>
              </a:pPr>
              <a:t>2012.10.31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501A9-D4C0-4E1E-8BD2-71D23A652057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70587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D11DD-E0BD-4B54-A702-6FF125D4A95C}" type="datetime1">
              <a:rPr lang="hu-HU"/>
              <a:pPr>
                <a:defRPr/>
              </a:pPr>
              <a:t>2012.10.31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54E5F-D60D-45DF-9D78-A2661C17909A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456452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8515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Cím, szöveg és 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4935E-C8EF-4943-A28A-2C1674F9ED1F}" type="datetime1">
              <a:rPr lang="hu-HU"/>
              <a:pPr>
                <a:defRPr/>
              </a:pPr>
              <a:t>2012.10.31</a:t>
            </a:fld>
            <a:endParaRPr lang="hu-HU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E1D53-B90B-4EFF-9FE2-0C4FEBC8786D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63529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Cím és 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áblázat hely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hu-HU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CAEC0-429C-44D9-B99B-CF9101321F1F}" type="datetime1">
              <a:rPr lang="hu-HU"/>
              <a:pPr>
                <a:defRPr/>
              </a:pPr>
              <a:t>2012.10.31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73813-80DE-4046-9CD5-4A0CA28014BF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1206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10D76-D2E4-493B-8BA0-B8D01CC49A92}" type="datetime1">
              <a:rPr lang="hu-HU"/>
              <a:pPr>
                <a:defRPr/>
              </a:pPr>
              <a:t>2012.10.31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A3A4E-0E91-40CD-BA4C-FA5701FF64CF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01411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76E99-EF71-4A4B-BA30-CE0F322B1629}" type="datetime1">
              <a:rPr lang="hu-HU"/>
              <a:pPr>
                <a:defRPr/>
              </a:pPr>
              <a:t>2012.10.31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DCC87-8086-4006-B8C2-81FC5A57CF1F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08275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BD7B2-E646-443C-AD83-E2086225EF7C}" type="datetime1">
              <a:rPr lang="hu-HU"/>
              <a:pPr>
                <a:defRPr/>
              </a:pPr>
              <a:t>2012.10.31</a:t>
            </a:fld>
            <a:endParaRPr lang="hu-H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59485-2EF0-49E2-AF98-74A79274AA09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39496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3C6F9-FC5B-4274-A43D-A9298B266464}" type="datetime1">
              <a:rPr lang="hu-HU"/>
              <a:pPr>
                <a:defRPr/>
              </a:pPr>
              <a:t>2012.10.31</a:t>
            </a:fld>
            <a:endParaRPr lang="hu-H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71FFF-CA5D-4B78-A58B-19266E92C038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1753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343E3-FEB2-4A28-8516-0219EC8D0630}" type="datetime1">
              <a:rPr lang="hu-HU"/>
              <a:pPr>
                <a:defRPr/>
              </a:pPr>
              <a:t>2012.10.31</a:t>
            </a:fld>
            <a:endParaRPr lang="hu-H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8965A-7B6A-4C16-8D64-ABEEA358D834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65392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769AE-7A9D-45EE-8181-E85AE68CA63A}" type="datetime1">
              <a:rPr lang="hu-HU"/>
              <a:pPr>
                <a:defRPr/>
              </a:pPr>
              <a:t>2012.10.31</a:t>
            </a:fld>
            <a:endParaRPr lang="hu-H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F420B-9D49-4174-B734-B36881E32C94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995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007E4-B171-4BD3-B73B-C2A08E8FDDED}" type="datetime1">
              <a:rPr lang="hu-HU"/>
              <a:pPr>
                <a:defRPr/>
              </a:pPr>
              <a:t>2012.10.31</a:t>
            </a:fld>
            <a:endParaRPr lang="hu-H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31D0B-5B29-415B-B7D1-A84568D4A6B4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93418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6C6-8100-4E12-95C8-CEB6C86D3DBB}" type="datetime1">
              <a:rPr lang="hu-HU"/>
              <a:pPr>
                <a:defRPr/>
              </a:pPr>
              <a:t>2012.10.31</a:t>
            </a:fld>
            <a:endParaRPr lang="hu-H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59D31-3F32-425D-A647-314345775366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5569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u-H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31606C0-6B3F-41EE-BDB2-44F58EC6CD2F}" type="datetime1">
              <a:rPr lang="hu-HU"/>
              <a:pPr>
                <a:defRPr/>
              </a:pPr>
              <a:t>2012.10.31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8283E2-2B69-439E-88F9-190D6C105ED4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2" r:id="rId12"/>
    <p:sldLayoutId id="2147483720" r:id="rId13"/>
    <p:sldLayoutId id="2147483721" r:id="rId14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 txBox="1">
            <a:spLocks/>
          </p:cNvSpPr>
          <p:nvPr/>
        </p:nvSpPr>
        <p:spPr bwMode="auto">
          <a:xfrm>
            <a:off x="395288" y="3171056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ill Sans MT" pitchFamily="34" charset="-18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itchFamily="34" charset="-18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itchFamily="34" charset="-18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itchFamily="34" charset="-18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itchFamily="34" charset="-18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-18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-18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-18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-18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hu-HU" sz="3600" b="1" dirty="0" smtClean="0">
                <a:solidFill>
                  <a:srgbClr val="555F19"/>
                </a:solidFill>
              </a:rPr>
              <a:t>A Pannónia Nyugdíjpénztár tájékoztatója az EVDSZ</a:t>
            </a:r>
          </a:p>
          <a:p>
            <a:pPr algn="ctr" eaLnBrk="1" hangingPunct="1">
              <a:spcAft>
                <a:spcPts val="600"/>
              </a:spcAft>
            </a:pPr>
            <a:r>
              <a:rPr lang="hu-HU" sz="3600" b="1" dirty="0" smtClean="0">
                <a:solidFill>
                  <a:srgbClr val="555F19"/>
                </a:solidFill>
              </a:rPr>
              <a:t>2012.  november 27-i Kongresszusa részére</a:t>
            </a:r>
            <a:endParaRPr lang="hu-HU" sz="3600" b="1" dirty="0">
              <a:solidFill>
                <a:srgbClr val="555F1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artalom helye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184576"/>
          </a:xfrm>
        </p:spPr>
        <p:txBody>
          <a:bodyPr/>
          <a:lstStyle/>
          <a:p>
            <a:pPr marL="4572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-HU" b="1" u="sng" dirty="0" smtClean="0">
                <a:solidFill>
                  <a:srgbClr val="939B1B"/>
                </a:solidFill>
                <a:latin typeface="Gill Sans MT" pitchFamily="34" charset="-18"/>
              </a:rPr>
              <a:t>CIG Partnerség</a:t>
            </a:r>
          </a:p>
          <a:p>
            <a:pPr marL="457200" lvl="1" indent="0" algn="ctr">
              <a:spcBef>
                <a:spcPts val="0"/>
              </a:spcBef>
              <a:spcAft>
                <a:spcPts val="0"/>
              </a:spcAft>
              <a:buNone/>
            </a:pPr>
            <a:endParaRPr lang="hu-HU" b="1" u="sng" dirty="0" smtClean="0">
              <a:solidFill>
                <a:srgbClr val="939B1B"/>
              </a:solidFill>
              <a:latin typeface="Gill Sans MT" pitchFamily="34" charset="-18"/>
            </a:endParaRPr>
          </a:p>
          <a:p>
            <a:pPr lvl="1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hu-HU" sz="2000" b="1" u="sng" dirty="0" smtClean="0">
                <a:solidFill>
                  <a:srgbClr val="939B1B"/>
                </a:solidFill>
                <a:latin typeface="Gill Sans MT" pitchFamily="34" charset="-18"/>
              </a:rPr>
              <a:t>2012. </a:t>
            </a:r>
            <a:r>
              <a:rPr lang="hu-HU" sz="2000" b="1" u="sng" dirty="0">
                <a:solidFill>
                  <a:srgbClr val="939B1B"/>
                </a:solidFill>
                <a:latin typeface="Gill Sans MT" pitchFamily="34" charset="-18"/>
              </a:rPr>
              <a:t> </a:t>
            </a:r>
            <a:r>
              <a:rPr lang="hu-HU" sz="2000" b="1" u="sng" dirty="0" smtClean="0">
                <a:solidFill>
                  <a:srgbClr val="939B1B"/>
                </a:solidFill>
                <a:latin typeface="Gill Sans MT" pitchFamily="34" charset="-18"/>
              </a:rPr>
              <a:t>február:</a:t>
            </a:r>
          </a:p>
          <a:p>
            <a:pPr lvl="2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az önkéntes nyugdíjpénztári ágazatban a Pannónia Befektetési Szolgáltató Zrt. -hez (PBSZ) került a teljes vagyonkezelés</a:t>
            </a:r>
          </a:p>
          <a:p>
            <a:pPr lvl="2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a magánnyugdíjpénztári ágazatban a Generali és a Diófa Alapkezelők kezelik a vagyon többségét, a PBSZ kisebb arányban részesedik</a:t>
            </a:r>
          </a:p>
          <a:p>
            <a:pPr lvl="2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a PBSZ a CIG Életbiztosító Nyrt.  vagyonát is kezeli</a:t>
            </a:r>
          </a:p>
          <a:p>
            <a:pPr lvl="1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hu-HU" sz="2000" b="1" u="sng" dirty="0">
                <a:solidFill>
                  <a:srgbClr val="939B1B"/>
                </a:solidFill>
                <a:latin typeface="Gill Sans MT" pitchFamily="34" charset="-18"/>
              </a:rPr>
              <a:t>2012.  </a:t>
            </a:r>
            <a:r>
              <a:rPr lang="hu-HU" sz="2000" b="1" u="sng" dirty="0" smtClean="0">
                <a:solidFill>
                  <a:srgbClr val="939B1B"/>
                </a:solidFill>
                <a:latin typeface="Gill Sans MT" pitchFamily="34" charset="-18"/>
              </a:rPr>
              <a:t>május:</a:t>
            </a:r>
            <a:endParaRPr lang="hu-HU" sz="2000" b="1" u="sng" dirty="0">
              <a:solidFill>
                <a:srgbClr val="939B1B"/>
              </a:solidFill>
              <a:latin typeface="Gill Sans MT" pitchFamily="34" charset="-18"/>
            </a:endParaRPr>
          </a:p>
          <a:p>
            <a:pPr lvl="2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a Partnerséghez csatlakozott az ágazatban is jól ismert  LIGA Önsegélyező Pénztár, új nevén Pannónia </a:t>
            </a:r>
            <a:r>
              <a:rPr lang="hu-HU" sz="1800" b="1" dirty="0">
                <a:solidFill>
                  <a:srgbClr val="939B1B"/>
                </a:solidFill>
                <a:latin typeface="Gill Sans MT" pitchFamily="34" charset="-18"/>
              </a:rPr>
              <a:t>Önsegélyező </a:t>
            </a: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Pénztár</a:t>
            </a:r>
          </a:p>
          <a:p>
            <a:pPr lvl="2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mintegy 10 ezer taggal és 1 milliárd forint tagi vagyonnal rendelkezik</a:t>
            </a:r>
          </a:p>
          <a:p>
            <a:pPr lvl="1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hu-HU" sz="2000" b="1" u="sng" dirty="0">
                <a:solidFill>
                  <a:srgbClr val="939B1B"/>
                </a:solidFill>
                <a:latin typeface="Gill Sans MT" pitchFamily="34" charset="-18"/>
              </a:rPr>
              <a:t>2012.  </a:t>
            </a:r>
            <a:r>
              <a:rPr lang="hu-HU" sz="2000" b="1" u="sng" dirty="0" smtClean="0">
                <a:solidFill>
                  <a:srgbClr val="939B1B"/>
                </a:solidFill>
                <a:latin typeface="Gill Sans MT" pitchFamily="34" charset="-18"/>
              </a:rPr>
              <a:t>augusztus:</a:t>
            </a:r>
            <a:endParaRPr lang="hu-HU" sz="2000" b="1" u="sng" dirty="0">
              <a:solidFill>
                <a:srgbClr val="939B1B"/>
              </a:solidFill>
              <a:latin typeface="Gill Sans MT" pitchFamily="34" charset="-18"/>
            </a:endParaRPr>
          </a:p>
          <a:p>
            <a:pPr lvl="2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hu-HU" sz="1800" b="1" dirty="0">
                <a:solidFill>
                  <a:srgbClr val="939B1B"/>
                </a:solidFill>
                <a:latin typeface="Gill Sans MT" pitchFamily="34" charset="-18"/>
              </a:rPr>
              <a:t>a </a:t>
            </a: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PBSZ által kezelt vagyon elérte a 100 milliárd forintot</a:t>
            </a:r>
          </a:p>
          <a:p>
            <a:pPr lvl="2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a PBSZ befektetési szolgáltatóból alapkezelővé kíván átalakulni, ez 2013 elején valósulhat meg</a:t>
            </a:r>
            <a:endParaRPr lang="hu-HU" sz="1800" b="1" dirty="0">
              <a:solidFill>
                <a:srgbClr val="939B1B"/>
              </a:solidFill>
              <a:latin typeface="Gill Sans MT" pitchFamily="34" charset="-18"/>
            </a:endParaRP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1619672" y="281097"/>
            <a:ext cx="72008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Gill Sans MT" pitchFamily="34" charset="-18"/>
              </a:rPr>
              <a:t>2012. évi események</a:t>
            </a:r>
            <a:endParaRPr lang="hu-HU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72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artalom helye 2"/>
          <p:cNvSpPr>
            <a:spLocks noGrp="1"/>
          </p:cNvSpPr>
          <p:nvPr>
            <p:ph idx="1"/>
          </p:nvPr>
        </p:nvSpPr>
        <p:spPr>
          <a:xfrm>
            <a:off x="755576" y="1196752"/>
            <a:ext cx="8229600" cy="5040560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Pannónia Nyugdíjpénztár – önkéntes nyugdíjpénztár ágazat</a:t>
            </a:r>
          </a:p>
          <a:p>
            <a:pPr lvl="1" algn="just">
              <a:buFont typeface="Wingdings" pitchFamily="2" charset="2"/>
              <a:buChar char="q"/>
            </a:pPr>
            <a:r>
              <a:rPr lang="hu-HU" sz="1600" dirty="0" smtClean="0">
                <a:solidFill>
                  <a:srgbClr val="939B1B"/>
                </a:solidFill>
                <a:latin typeface="Gill Sans MT" pitchFamily="34" charset="-18"/>
              </a:rPr>
              <a:t>vagyonát tekintve az 5., létszámát tekintve a 10. a piacon</a:t>
            </a:r>
          </a:p>
          <a:p>
            <a:pPr lvl="1" algn="just">
              <a:buFont typeface="Wingdings" pitchFamily="2" charset="2"/>
              <a:buChar char="q"/>
            </a:pPr>
            <a:r>
              <a:rPr lang="hu-HU" sz="1600" dirty="0" smtClean="0">
                <a:solidFill>
                  <a:srgbClr val="939B1B"/>
                </a:solidFill>
                <a:latin typeface="Gill Sans MT" pitchFamily="34" charset="-18"/>
              </a:rPr>
              <a:t>élvonalbeli hozamok</a:t>
            </a:r>
          </a:p>
          <a:p>
            <a:pPr lvl="1" algn="just">
              <a:buFont typeface="Wingdings" pitchFamily="2" charset="2"/>
              <a:buChar char="q"/>
            </a:pPr>
            <a:r>
              <a:rPr lang="hu-HU" sz="1600" dirty="0" smtClean="0">
                <a:solidFill>
                  <a:srgbClr val="939B1B"/>
                </a:solidFill>
                <a:latin typeface="Gill Sans MT" pitchFamily="34" charset="-18"/>
              </a:rPr>
              <a:t>kiemelkedően alacsony működési költségek: 4%-os levonás, 800 ezer forint befizetés felett csak 1%</a:t>
            </a:r>
          </a:p>
          <a:p>
            <a:pPr lvl="1" algn="just">
              <a:buFont typeface="Wingdings" pitchFamily="2" charset="2"/>
              <a:buChar char="q"/>
            </a:pPr>
            <a:r>
              <a:rPr lang="hu-HU" sz="1600" dirty="0" smtClean="0">
                <a:solidFill>
                  <a:srgbClr val="939B1B"/>
                </a:solidFill>
                <a:latin typeface="Gill Sans MT" pitchFamily="34" charset="-18"/>
              </a:rPr>
              <a:t>választható portfóliós rendszer (3 db), napi árfolyamok</a:t>
            </a:r>
          </a:p>
          <a:p>
            <a:pPr lvl="1" algn="just">
              <a:buFont typeface="Wingdings" pitchFamily="2" charset="2"/>
              <a:buChar char="q"/>
            </a:pPr>
            <a:r>
              <a:rPr lang="hu-HU" sz="1600" dirty="0" smtClean="0">
                <a:solidFill>
                  <a:srgbClr val="939B1B"/>
                </a:solidFill>
                <a:latin typeface="Gill Sans MT" pitchFamily="34" charset="-18"/>
              </a:rPr>
              <a:t>számlakövetés a honlapon</a:t>
            </a:r>
          </a:p>
          <a:p>
            <a:pPr lvl="1" algn="just">
              <a:spcBef>
                <a:spcPts val="0"/>
              </a:spcBef>
            </a:pPr>
            <a:endParaRPr lang="hu-HU" sz="800" dirty="0" smtClean="0">
              <a:solidFill>
                <a:srgbClr val="939B1B"/>
              </a:solidFill>
              <a:latin typeface="Gill Sans MT" pitchFamily="34" charset="-18"/>
            </a:endParaRPr>
          </a:p>
          <a:p>
            <a:pPr algn="just"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Pannónia </a:t>
            </a:r>
            <a:r>
              <a:rPr lang="hu-HU" sz="2000" b="1" dirty="0">
                <a:solidFill>
                  <a:srgbClr val="939B1B"/>
                </a:solidFill>
                <a:latin typeface="Gill Sans MT" pitchFamily="34" charset="-18"/>
              </a:rPr>
              <a:t>Nyugdíjpénztár – </a:t>
            </a: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magánnyugdíjpénztári ágazat</a:t>
            </a:r>
            <a:endParaRPr lang="hu-HU" sz="2000" b="1" dirty="0">
              <a:solidFill>
                <a:srgbClr val="939B1B"/>
              </a:solidFill>
              <a:latin typeface="Gill Sans MT" pitchFamily="34" charset="-18"/>
            </a:endParaRPr>
          </a:p>
          <a:p>
            <a:pPr lvl="1" algn="just">
              <a:buFont typeface="Wingdings" pitchFamily="2" charset="2"/>
              <a:buChar char="q"/>
            </a:pPr>
            <a:r>
              <a:rPr lang="hu-HU" sz="1600" dirty="0" smtClean="0">
                <a:solidFill>
                  <a:srgbClr val="939B1B"/>
                </a:solidFill>
                <a:latin typeface="Gill Sans MT" pitchFamily="34" charset="-18"/>
              </a:rPr>
              <a:t>élvonalbeli </a:t>
            </a:r>
            <a:r>
              <a:rPr lang="hu-HU" sz="1600" dirty="0">
                <a:solidFill>
                  <a:srgbClr val="939B1B"/>
                </a:solidFill>
                <a:latin typeface="Gill Sans MT" pitchFamily="34" charset="-18"/>
              </a:rPr>
              <a:t>hozamok</a:t>
            </a:r>
          </a:p>
          <a:p>
            <a:pPr lvl="1" algn="just">
              <a:buFont typeface="Wingdings" pitchFamily="2" charset="2"/>
              <a:buChar char="q"/>
            </a:pPr>
            <a:r>
              <a:rPr lang="hu-HU" sz="1600" dirty="0" smtClean="0">
                <a:solidFill>
                  <a:srgbClr val="939B1B"/>
                </a:solidFill>
                <a:latin typeface="Gill Sans MT" pitchFamily="34" charset="-18"/>
              </a:rPr>
              <a:t>választható </a:t>
            </a:r>
            <a:r>
              <a:rPr lang="hu-HU" sz="1600" dirty="0">
                <a:solidFill>
                  <a:srgbClr val="939B1B"/>
                </a:solidFill>
                <a:latin typeface="Gill Sans MT" pitchFamily="34" charset="-18"/>
              </a:rPr>
              <a:t>portfóliós rendszer </a:t>
            </a:r>
            <a:r>
              <a:rPr lang="hu-HU" sz="1600" dirty="0" smtClean="0">
                <a:solidFill>
                  <a:srgbClr val="939B1B"/>
                </a:solidFill>
                <a:latin typeface="Gill Sans MT" pitchFamily="34" charset="-18"/>
              </a:rPr>
              <a:t>(3 </a:t>
            </a:r>
            <a:r>
              <a:rPr lang="hu-HU" sz="1600" dirty="0">
                <a:solidFill>
                  <a:srgbClr val="939B1B"/>
                </a:solidFill>
                <a:latin typeface="Gill Sans MT" pitchFamily="34" charset="-18"/>
              </a:rPr>
              <a:t>db), napi árfolyamok</a:t>
            </a:r>
          </a:p>
          <a:p>
            <a:pPr lvl="1" algn="just">
              <a:buFont typeface="Wingdings" pitchFamily="2" charset="2"/>
              <a:buChar char="q"/>
            </a:pPr>
            <a:r>
              <a:rPr lang="hu-HU" sz="1600" dirty="0">
                <a:solidFill>
                  <a:srgbClr val="939B1B"/>
                </a:solidFill>
                <a:latin typeface="Gill Sans MT" pitchFamily="34" charset="-18"/>
              </a:rPr>
              <a:t>számlakövetés a honlapon</a:t>
            </a:r>
          </a:p>
          <a:p>
            <a:pPr lvl="1" algn="just">
              <a:spcBef>
                <a:spcPts val="0"/>
              </a:spcBef>
              <a:buFont typeface="Wingdings" pitchFamily="2" charset="2"/>
              <a:buChar char="q"/>
            </a:pPr>
            <a:endParaRPr lang="hu-HU" sz="800" dirty="0">
              <a:solidFill>
                <a:srgbClr val="939B1B"/>
              </a:solidFill>
              <a:latin typeface="Gill Sans MT" pitchFamily="34" charset="-18"/>
            </a:endParaRPr>
          </a:p>
          <a:p>
            <a:pPr algn="just">
              <a:buFont typeface="Wingdings" pitchFamily="2" charset="2"/>
              <a:buChar char="q"/>
            </a:pPr>
            <a:r>
              <a:rPr lang="hu-HU" sz="2000" b="1" dirty="0">
                <a:solidFill>
                  <a:srgbClr val="939B1B"/>
                </a:solidFill>
                <a:latin typeface="Gill Sans MT" pitchFamily="34" charset="-18"/>
              </a:rPr>
              <a:t>Pannónia </a:t>
            </a: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Önsegélyező </a:t>
            </a:r>
            <a:r>
              <a:rPr lang="hu-HU" sz="2000" b="1" dirty="0">
                <a:solidFill>
                  <a:srgbClr val="939B1B"/>
                </a:solidFill>
                <a:latin typeface="Gill Sans MT" pitchFamily="34" charset="-18"/>
              </a:rPr>
              <a:t>P</a:t>
            </a: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énztár</a:t>
            </a:r>
            <a:endParaRPr lang="hu-HU" sz="2000" b="1" dirty="0">
              <a:solidFill>
                <a:srgbClr val="939B1B"/>
              </a:solidFill>
              <a:latin typeface="Gill Sans MT" pitchFamily="34" charset="-18"/>
            </a:endParaRPr>
          </a:p>
          <a:p>
            <a:pPr lvl="1" algn="just">
              <a:buFont typeface="Wingdings" pitchFamily="2" charset="2"/>
              <a:buChar char="q"/>
            </a:pPr>
            <a:r>
              <a:rPr lang="hu-HU" sz="1600" dirty="0" smtClean="0">
                <a:solidFill>
                  <a:srgbClr val="939B1B"/>
                </a:solidFill>
                <a:latin typeface="Gill Sans MT" pitchFamily="34" charset="-18"/>
              </a:rPr>
              <a:t>piacvezető önsegélyező pénztár</a:t>
            </a:r>
          </a:p>
          <a:p>
            <a:pPr lvl="1" algn="just">
              <a:buFont typeface="Wingdings" pitchFamily="2" charset="2"/>
              <a:buChar char="q"/>
            </a:pPr>
            <a:r>
              <a:rPr lang="hu-HU" sz="1600" dirty="0" smtClean="0">
                <a:solidFill>
                  <a:srgbClr val="939B1B"/>
                </a:solidFill>
                <a:latin typeface="Gill Sans MT" pitchFamily="34" charset="-18"/>
              </a:rPr>
              <a:t>teljes önsegélyező szolgáltatási paletta, egészségpénztári szolgáltatások</a:t>
            </a:r>
          </a:p>
          <a:p>
            <a:pPr lvl="1" algn="just">
              <a:buFont typeface="Wingdings" pitchFamily="2" charset="2"/>
              <a:buChar char="q"/>
            </a:pPr>
            <a:r>
              <a:rPr lang="hu-HU" sz="1600" dirty="0" smtClean="0">
                <a:solidFill>
                  <a:srgbClr val="939B1B"/>
                </a:solidFill>
                <a:latin typeface="Gill Sans MT" pitchFamily="34" charset="-18"/>
              </a:rPr>
              <a:t>kiemelkedő vagyon és hozamok</a:t>
            </a:r>
            <a:endParaRPr lang="hu-HU" sz="1600" dirty="0">
              <a:solidFill>
                <a:srgbClr val="939B1B"/>
              </a:solidFill>
              <a:latin typeface="Gill Sans MT" pitchFamily="34" charset="-18"/>
            </a:endParaRPr>
          </a:p>
          <a:p>
            <a:pPr lvl="1" algn="just">
              <a:buFont typeface="Wingdings" pitchFamily="2" charset="2"/>
              <a:buChar char="q"/>
            </a:pPr>
            <a:r>
              <a:rPr lang="hu-HU" sz="1600" dirty="0">
                <a:solidFill>
                  <a:srgbClr val="939B1B"/>
                </a:solidFill>
                <a:latin typeface="Gill Sans MT" pitchFamily="34" charset="-18"/>
              </a:rPr>
              <a:t>számlakövetés a honlapon</a:t>
            </a:r>
          </a:p>
          <a:p>
            <a:pPr lvl="1" algn="just"/>
            <a:endParaRPr lang="hu-HU" sz="1600" dirty="0">
              <a:solidFill>
                <a:srgbClr val="939B1B"/>
              </a:solidFill>
              <a:latin typeface="Gill Sans MT" pitchFamily="34" charset="-18"/>
            </a:endParaRP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1835696" y="404664"/>
            <a:ext cx="6264696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Gill Sans MT" pitchFamily="34" charset="-18"/>
              </a:rPr>
              <a:t>Pannónia pénztárak</a:t>
            </a:r>
          </a:p>
        </p:txBody>
      </p:sp>
    </p:spTree>
    <p:extLst>
      <p:ext uri="{BB962C8B-B14F-4D97-AF65-F5344CB8AC3E}">
        <p14:creationId xmlns:p14="http://schemas.microsoft.com/office/powerpoint/2010/main" val="355178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Csoportba foglalás 73"/>
          <p:cNvGrpSpPr/>
          <p:nvPr/>
        </p:nvGrpSpPr>
        <p:grpSpPr>
          <a:xfrm>
            <a:off x="292557" y="1042850"/>
            <a:ext cx="6757203" cy="5400600"/>
            <a:chOff x="1055157" y="908720"/>
            <a:chExt cx="6757203" cy="5400600"/>
          </a:xfrm>
        </p:grpSpPr>
        <p:sp>
          <p:nvSpPr>
            <p:cNvPr id="15" name="Ellipszis 14"/>
            <p:cNvSpPr/>
            <p:nvPr/>
          </p:nvSpPr>
          <p:spPr>
            <a:xfrm>
              <a:off x="1055157" y="908720"/>
              <a:ext cx="6757203" cy="540060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pic>
          <p:nvPicPr>
            <p:cNvPr id="16" name="Kép 26" descr="pann_ebiztosito (4)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234601" y="1432644"/>
              <a:ext cx="1141492" cy="674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Kép 27" descr="C:\Users\sallai.linda\AppData\Local\Microsoft\Windows\Temporary Internet Files\Content.Outlook\2CHJZVGX\Logo.pn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E"/>
                </a:clrFrom>
                <a:clrTo>
                  <a:srgbClr val="FFFF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035962" y="4561008"/>
              <a:ext cx="1066530" cy="655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Kép 28" descr="C:\Users\sallai.linda\AppData\Local\Microsoft\Windows\Temporary Internet Files\Content.Outlook\2CHJZVGX\2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629156" y="1259468"/>
              <a:ext cx="746008" cy="929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" name="Szövegdoboz 58"/>
            <p:cNvSpPr txBox="1">
              <a:spLocks noChangeArrowheads="1"/>
            </p:cNvSpPr>
            <p:nvPr/>
          </p:nvSpPr>
          <p:spPr bwMode="auto">
            <a:xfrm rot="17165156">
              <a:off x="1312264" y="2960621"/>
              <a:ext cx="153085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457200"/>
              <a:r>
                <a:rPr lang="hu-HU" b="1" dirty="0">
                  <a:solidFill>
                    <a:srgbClr val="939B1B"/>
                  </a:solidFill>
                  <a:latin typeface="Gill Sans MT" pitchFamily="34" charset="-18"/>
                </a:rPr>
                <a:t>partnerség</a:t>
              </a:r>
            </a:p>
          </p:txBody>
        </p:sp>
        <p:cxnSp>
          <p:nvCxnSpPr>
            <p:cNvPr id="21" name="Egyenes összekötő nyíllal 20"/>
            <p:cNvCxnSpPr/>
            <p:nvPr/>
          </p:nvCxnSpPr>
          <p:spPr>
            <a:xfrm>
              <a:off x="6035962" y="2286625"/>
              <a:ext cx="533265" cy="186245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2" name="Egyenes összekötő nyíllal 21"/>
            <p:cNvCxnSpPr/>
            <p:nvPr/>
          </p:nvCxnSpPr>
          <p:spPr>
            <a:xfrm flipH="1">
              <a:off x="2233186" y="2286625"/>
              <a:ext cx="468052" cy="1862455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Egyenes összekötő nyíllal 22"/>
            <p:cNvCxnSpPr/>
            <p:nvPr/>
          </p:nvCxnSpPr>
          <p:spPr>
            <a:xfrm>
              <a:off x="3415279" y="1724098"/>
              <a:ext cx="1855141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24" name="Szövegdoboz 58"/>
            <p:cNvSpPr txBox="1">
              <a:spLocks noChangeArrowheads="1"/>
            </p:cNvSpPr>
            <p:nvPr/>
          </p:nvSpPr>
          <p:spPr bwMode="auto">
            <a:xfrm>
              <a:off x="3536724" y="1247978"/>
              <a:ext cx="167692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457200"/>
              <a:r>
                <a:rPr lang="hu-HU" b="1" dirty="0">
                  <a:solidFill>
                    <a:srgbClr val="939B1B"/>
                  </a:solidFill>
                  <a:latin typeface="Gill Sans MT" pitchFamily="34" charset="-18"/>
                </a:rPr>
                <a:t>partnerség</a:t>
              </a:r>
            </a:p>
          </p:txBody>
        </p:sp>
        <p:grpSp>
          <p:nvGrpSpPr>
            <p:cNvPr id="35" name="Csoportba foglalás 34"/>
            <p:cNvGrpSpPr/>
            <p:nvPr/>
          </p:nvGrpSpPr>
          <p:grpSpPr>
            <a:xfrm>
              <a:off x="1837142" y="4368755"/>
              <a:ext cx="792088" cy="1032391"/>
              <a:chOff x="1278356" y="3794189"/>
              <a:chExt cx="792088" cy="1032391"/>
            </a:xfrm>
          </p:grpSpPr>
          <p:pic>
            <p:nvPicPr>
              <p:cNvPr id="1026" name="Picture 2" descr="E:\anyagok\pannlogo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3400" y="3794189"/>
                <a:ext cx="762000" cy="847725"/>
              </a:xfrm>
              <a:prstGeom prst="rect">
                <a:avLst/>
              </a:prstGeom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4" name="Szövegdoboz 33"/>
              <p:cNvSpPr txBox="1"/>
              <p:nvPr/>
            </p:nvSpPr>
            <p:spPr>
              <a:xfrm>
                <a:off x="1278356" y="4641914"/>
                <a:ext cx="792088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 defTabSz="4572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hu-HU" sz="600" b="1" dirty="0" smtClean="0">
                    <a:solidFill>
                      <a:prstClr val="black"/>
                    </a:solidFill>
                    <a:latin typeface="Gill Sans MT"/>
                  </a:rPr>
                  <a:t>ÖNSEGÉLYEZŐ PÉNZTÁR</a:t>
                </a:r>
                <a:endParaRPr lang="hu-HU" sz="600" b="1" dirty="0">
                  <a:solidFill>
                    <a:prstClr val="black"/>
                  </a:solidFill>
                  <a:latin typeface="Gill Sans MT"/>
                </a:endParaRPr>
              </a:p>
            </p:txBody>
          </p:sp>
        </p:grpSp>
        <p:cxnSp>
          <p:nvCxnSpPr>
            <p:cNvPr id="37" name="Egyenes összekötő nyíllal 36"/>
            <p:cNvCxnSpPr/>
            <p:nvPr/>
          </p:nvCxnSpPr>
          <p:spPr>
            <a:xfrm>
              <a:off x="2972750" y="5308813"/>
              <a:ext cx="2740197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52" name="Szövegdoboz 58"/>
            <p:cNvSpPr txBox="1">
              <a:spLocks noChangeArrowheads="1"/>
            </p:cNvSpPr>
            <p:nvPr/>
          </p:nvSpPr>
          <p:spPr bwMode="auto">
            <a:xfrm>
              <a:off x="3411856" y="5517232"/>
              <a:ext cx="167692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457200"/>
              <a:r>
                <a:rPr lang="hu-HU" b="1" dirty="0">
                  <a:solidFill>
                    <a:srgbClr val="939B1B"/>
                  </a:solidFill>
                  <a:latin typeface="Gill Sans MT" pitchFamily="34" charset="-18"/>
                </a:rPr>
                <a:t>partnerség</a:t>
              </a:r>
            </a:p>
          </p:txBody>
        </p:sp>
        <p:cxnSp>
          <p:nvCxnSpPr>
            <p:cNvPr id="61" name="Egyenes összekötő nyíllal 60"/>
            <p:cNvCxnSpPr/>
            <p:nvPr/>
          </p:nvCxnSpPr>
          <p:spPr>
            <a:xfrm>
              <a:off x="3159140" y="2217014"/>
              <a:ext cx="692780" cy="1351384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Egyenes összekötő nyíllal 63"/>
            <p:cNvCxnSpPr/>
            <p:nvPr/>
          </p:nvCxnSpPr>
          <p:spPr>
            <a:xfrm flipH="1">
              <a:off x="4932040" y="2217014"/>
              <a:ext cx="757532" cy="1351384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Szövegdoboz 37"/>
            <p:cNvSpPr txBox="1">
              <a:spLocks noChangeArrowheads="1"/>
            </p:cNvSpPr>
            <p:nvPr/>
          </p:nvSpPr>
          <p:spPr bwMode="auto">
            <a:xfrm rot="3776225">
              <a:off x="2918175" y="2575504"/>
              <a:ext cx="150596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457200"/>
              <a:r>
                <a:rPr lang="hu-HU" sz="1400" b="1" dirty="0" smtClean="0">
                  <a:solidFill>
                    <a:srgbClr val="939B1B"/>
                  </a:solidFill>
                  <a:latin typeface="Gill Sans MT" pitchFamily="34" charset="-18"/>
                </a:rPr>
                <a:t>leányvállalatok</a:t>
              </a:r>
              <a:endParaRPr lang="hu-HU" sz="1400" b="1" dirty="0">
                <a:solidFill>
                  <a:srgbClr val="939B1B"/>
                </a:solidFill>
                <a:latin typeface="Gill Sans MT" pitchFamily="34" charset="-18"/>
              </a:endParaRPr>
            </a:p>
          </p:txBody>
        </p:sp>
        <p:sp>
          <p:nvSpPr>
            <p:cNvPr id="72" name="Szövegdoboz 37"/>
            <p:cNvSpPr txBox="1">
              <a:spLocks noChangeArrowheads="1"/>
            </p:cNvSpPr>
            <p:nvPr/>
          </p:nvSpPr>
          <p:spPr bwMode="auto">
            <a:xfrm rot="17972990">
              <a:off x="4335794" y="2662565"/>
              <a:ext cx="150596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457200"/>
              <a:r>
                <a:rPr lang="hu-HU" sz="1400" b="1" dirty="0" smtClean="0">
                  <a:solidFill>
                    <a:srgbClr val="939B1B"/>
                  </a:solidFill>
                  <a:latin typeface="Gill Sans MT" pitchFamily="34" charset="-18"/>
                </a:rPr>
                <a:t>leányvállalatok</a:t>
              </a:r>
              <a:endParaRPr lang="hu-HU" sz="1400" b="1" dirty="0">
                <a:solidFill>
                  <a:srgbClr val="939B1B"/>
                </a:solidFill>
                <a:latin typeface="Gill Sans MT" pitchFamily="34" charset="-18"/>
              </a:endParaRPr>
            </a:p>
          </p:txBody>
        </p:sp>
        <p:sp>
          <p:nvSpPr>
            <p:cNvPr id="65" name="Szövegdoboz 64"/>
            <p:cNvSpPr txBox="1"/>
            <p:nvPr/>
          </p:nvSpPr>
          <p:spPr>
            <a:xfrm>
              <a:off x="3467464" y="3743150"/>
              <a:ext cx="1932588" cy="360000"/>
            </a:xfrm>
            <a:prstGeom prst="rect">
              <a:avLst/>
            </a:prstGeom>
            <a:noFill/>
            <a:ln w="19050" cap="rnd">
              <a:solidFill>
                <a:schemeClr val="accent3"/>
              </a:solidFill>
              <a:round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</a:pPr>
              <a:r>
                <a:rPr lang="hu-HU" sz="800" b="1" dirty="0" smtClean="0">
                  <a:solidFill>
                    <a:prstClr val="black"/>
                  </a:solidFill>
                  <a:latin typeface="Gill Sans MT"/>
                </a:rPr>
                <a:t>PANNÓNIA</a:t>
              </a:r>
            </a:p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</a:pPr>
              <a:r>
                <a:rPr lang="hu-HU" sz="800" b="1" dirty="0" smtClean="0">
                  <a:solidFill>
                    <a:prstClr val="black"/>
                  </a:solidFill>
                  <a:latin typeface="Gill Sans MT"/>
                </a:rPr>
                <a:t>BEFEKTETÉSI SZOLGÁLTATÓ ZRT.</a:t>
              </a:r>
              <a:endParaRPr lang="hu-HU" sz="800" b="1" dirty="0">
                <a:solidFill>
                  <a:prstClr val="black"/>
                </a:solidFill>
                <a:latin typeface="Gill Sans MT"/>
              </a:endParaRPr>
            </a:p>
          </p:txBody>
        </p:sp>
        <p:sp>
          <p:nvSpPr>
            <p:cNvPr id="76" name="Szövegdoboz 75"/>
            <p:cNvSpPr txBox="1"/>
            <p:nvPr/>
          </p:nvSpPr>
          <p:spPr>
            <a:xfrm>
              <a:off x="3467464" y="4349985"/>
              <a:ext cx="1932588" cy="246221"/>
            </a:xfrm>
            <a:prstGeom prst="rect">
              <a:avLst/>
            </a:prstGeom>
            <a:noFill/>
            <a:ln w="19050" cap="rnd">
              <a:solidFill>
                <a:schemeClr val="accent3"/>
              </a:solidFill>
              <a:round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</a:pPr>
              <a:r>
                <a:rPr lang="hu-HU" sz="800" b="1" dirty="0" smtClean="0">
                  <a:solidFill>
                    <a:prstClr val="black"/>
                  </a:solidFill>
                  <a:latin typeface="Gill Sans MT"/>
                </a:rPr>
                <a:t>PANNÓNIA</a:t>
              </a:r>
            </a:p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</a:pPr>
              <a:r>
                <a:rPr lang="hu-HU" sz="800" b="1" dirty="0" smtClean="0">
                  <a:solidFill>
                    <a:prstClr val="black"/>
                  </a:solidFill>
                  <a:latin typeface="Gill Sans MT"/>
                </a:rPr>
                <a:t>PÉNZTÁRSZOLGÁLTATÓ ZRT.</a:t>
              </a:r>
              <a:endParaRPr lang="hu-HU" sz="800" b="1" dirty="0">
                <a:solidFill>
                  <a:prstClr val="black"/>
                </a:solidFill>
                <a:latin typeface="Gill Sans MT"/>
              </a:endParaRPr>
            </a:p>
          </p:txBody>
        </p:sp>
        <p:sp>
          <p:nvSpPr>
            <p:cNvPr id="18" name="Szövegdoboz 37"/>
            <p:cNvSpPr txBox="1">
              <a:spLocks noChangeArrowheads="1"/>
            </p:cNvSpPr>
            <p:nvPr/>
          </p:nvSpPr>
          <p:spPr bwMode="auto">
            <a:xfrm rot="4237798">
              <a:off x="5811977" y="2875411"/>
              <a:ext cx="1896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457200"/>
              <a:r>
                <a:rPr lang="hu-HU" b="1" dirty="0">
                  <a:solidFill>
                    <a:srgbClr val="939B1B"/>
                  </a:solidFill>
                  <a:latin typeface="Gill Sans MT" pitchFamily="34" charset="-18"/>
                </a:rPr>
                <a:t>leányvállalat</a:t>
              </a:r>
            </a:p>
          </p:txBody>
        </p:sp>
      </p:grpSp>
      <p:sp>
        <p:nvSpPr>
          <p:cNvPr id="79" name="Szövegdoboz 60"/>
          <p:cNvSpPr txBox="1">
            <a:spLocks noChangeArrowheads="1"/>
          </p:cNvSpPr>
          <p:nvPr/>
        </p:nvSpPr>
        <p:spPr bwMode="auto">
          <a:xfrm>
            <a:off x="5999802" y="5296105"/>
            <a:ext cx="2012011" cy="645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7200"/>
            <a:r>
              <a:rPr lang="hu-HU" b="1" dirty="0">
                <a:latin typeface="Gill Sans MT" pitchFamily="34" charset="-18"/>
              </a:rPr>
              <a:t>stratégiai </a:t>
            </a:r>
          </a:p>
          <a:p>
            <a:pPr algn="ctr" defTabSz="457200"/>
            <a:r>
              <a:rPr lang="hu-HU" b="1" dirty="0">
                <a:latin typeface="Gill Sans MT" pitchFamily="34" charset="-18"/>
              </a:rPr>
              <a:t>együttműködés</a:t>
            </a:r>
          </a:p>
        </p:txBody>
      </p:sp>
      <p:cxnSp>
        <p:nvCxnSpPr>
          <p:cNvPr id="80" name="Egyenes összekötő nyíllal 79"/>
          <p:cNvCxnSpPr/>
          <p:nvPr/>
        </p:nvCxnSpPr>
        <p:spPr>
          <a:xfrm>
            <a:off x="6139606" y="6075787"/>
            <a:ext cx="158417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3" name="Csoportba foglalás 2"/>
          <p:cNvGrpSpPr/>
          <p:nvPr/>
        </p:nvGrpSpPr>
        <p:grpSpPr>
          <a:xfrm>
            <a:off x="7852767" y="4847010"/>
            <a:ext cx="1259557" cy="1481461"/>
            <a:chOff x="7852767" y="4847010"/>
            <a:chExt cx="1259557" cy="1481461"/>
          </a:xfrm>
        </p:grpSpPr>
        <p:pic>
          <p:nvPicPr>
            <p:cNvPr id="78" name="Kép 29" descr="gblogó.png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852767" y="4847010"/>
              <a:ext cx="1259557" cy="12168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" name="Szövegdoboz 1"/>
            <p:cNvSpPr txBox="1"/>
            <p:nvPr/>
          </p:nvSpPr>
          <p:spPr>
            <a:xfrm>
              <a:off x="7862192" y="6020694"/>
              <a:ext cx="124070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</a:pPr>
              <a:r>
                <a:rPr lang="hu-HU" sz="1400" dirty="0" smtClean="0">
                  <a:solidFill>
                    <a:prstClr val="black"/>
                  </a:solidFill>
                  <a:latin typeface="Arial" pitchFamily="34" charset="0"/>
                </a:rPr>
                <a:t>Gránit Bank</a:t>
              </a:r>
              <a:endParaRPr lang="hu-HU" sz="14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  <p:sp>
        <p:nvSpPr>
          <p:cNvPr id="30" name="TextBox 6"/>
          <p:cNvSpPr txBox="1">
            <a:spLocks noChangeArrowheads="1"/>
          </p:cNvSpPr>
          <p:nvPr/>
        </p:nvSpPr>
        <p:spPr bwMode="auto">
          <a:xfrm>
            <a:off x="1619672" y="281097"/>
            <a:ext cx="72008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Gill Sans MT" pitchFamily="34" charset="-18"/>
              </a:rPr>
              <a:t>CIG Partnerség</a:t>
            </a:r>
            <a:endParaRPr lang="hu-HU" sz="2000" b="1" dirty="0" smtClean="0">
              <a:solidFill>
                <a:schemeClr val="bg1"/>
              </a:solidFill>
            </a:endParaRPr>
          </a:p>
        </p:txBody>
      </p:sp>
      <p:sp>
        <p:nvSpPr>
          <p:cNvPr id="5" name="Ellipszis feliratnak 4"/>
          <p:cNvSpPr/>
          <p:nvPr/>
        </p:nvSpPr>
        <p:spPr>
          <a:xfrm>
            <a:off x="6689873" y="1021409"/>
            <a:ext cx="2483768" cy="1460062"/>
          </a:xfrm>
          <a:prstGeom prst="wedgeEllipseCallout">
            <a:avLst>
              <a:gd name="adj1" fmla="val -109036"/>
              <a:gd name="adj2" fmla="val 4488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400" b="1" dirty="0" smtClean="0">
                <a:solidFill>
                  <a:srgbClr val="939B1B"/>
                </a:solidFill>
                <a:latin typeface="Gill Sans MT" pitchFamily="34" charset="-18"/>
              </a:rPr>
              <a:t>A Biztosítók nem tulajdonosai a Pénztáraknak, nem is lehetnek azok.</a:t>
            </a:r>
            <a:endParaRPr lang="hu-HU" sz="1400" b="1" dirty="0">
              <a:solidFill>
                <a:srgbClr val="939B1B"/>
              </a:solidFill>
              <a:latin typeface="Gill Sans MT" pitchFamily="34" charset="-18"/>
            </a:endParaRPr>
          </a:p>
        </p:txBody>
      </p:sp>
      <p:sp>
        <p:nvSpPr>
          <p:cNvPr id="33" name="Ellipszis feliratnak 32"/>
          <p:cNvSpPr/>
          <p:nvPr/>
        </p:nvSpPr>
        <p:spPr>
          <a:xfrm>
            <a:off x="6610883" y="3279416"/>
            <a:ext cx="2483768" cy="1743457"/>
          </a:xfrm>
          <a:prstGeom prst="wedgeEllipseCallout">
            <a:avLst>
              <a:gd name="adj1" fmla="val -104434"/>
              <a:gd name="adj2" fmla="val 2205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rtlCol="0" anchor="ctr">
            <a:noAutofit/>
          </a:bodyPr>
          <a:lstStyle/>
          <a:p>
            <a:pPr algn="ctr"/>
            <a:r>
              <a:rPr lang="hu-HU" sz="1200" b="1" dirty="0" smtClean="0">
                <a:solidFill>
                  <a:srgbClr val="939B1B"/>
                </a:solidFill>
                <a:latin typeface="Gill Sans MT" pitchFamily="34" charset="-18"/>
              </a:rPr>
              <a:t>A Pénztárak a befektetéseik révén résztulajdonosok lehetnek  az Életbiztosítóban.</a:t>
            </a:r>
          </a:p>
          <a:p>
            <a:pPr algn="ctr"/>
            <a:r>
              <a:rPr lang="hu-HU" sz="1200" b="1" dirty="0" smtClean="0">
                <a:solidFill>
                  <a:srgbClr val="939B1B"/>
                </a:solidFill>
                <a:latin typeface="Gill Sans MT" pitchFamily="34" charset="-18"/>
              </a:rPr>
              <a:t>Ezen befektetések a nyugdíjpénztárban sem jelentősek.</a:t>
            </a:r>
            <a:endParaRPr lang="hu-HU" sz="1200" b="1" dirty="0">
              <a:solidFill>
                <a:srgbClr val="939B1B"/>
              </a:solidFill>
              <a:latin typeface="Gill Sans MT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84271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artalom helye 2"/>
          <p:cNvSpPr>
            <a:spLocks noGrp="1"/>
          </p:cNvSpPr>
          <p:nvPr>
            <p:ph idx="1"/>
          </p:nvPr>
        </p:nvSpPr>
        <p:spPr>
          <a:xfrm>
            <a:off x="107504" y="1196752"/>
            <a:ext cx="8517632" cy="5184576"/>
          </a:xfrm>
        </p:spPr>
        <p:txBody>
          <a:bodyPr/>
          <a:lstStyle/>
          <a:p>
            <a:pPr marL="457200" lvl="1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hu-HU" b="1" u="sng" dirty="0" smtClean="0">
                <a:solidFill>
                  <a:srgbClr val="939B1B"/>
                </a:solidFill>
                <a:latin typeface="Gill Sans MT" pitchFamily="34" charset="-18"/>
              </a:rPr>
              <a:t>Önkéntes ágazat I.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a béren kívüli juttatások egységesen 51%-</a:t>
            </a:r>
            <a:r>
              <a:rPr lang="hu-HU" sz="2000" b="1" dirty="0">
                <a:solidFill>
                  <a:srgbClr val="939B1B"/>
                </a:solidFill>
                <a:latin typeface="Gill Sans MT" pitchFamily="34" charset="-18"/>
              </a:rPr>
              <a:t>o</a:t>
            </a: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s adóztatási terve:</a:t>
            </a:r>
          </a:p>
          <a:p>
            <a:pPr lvl="2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a pontos jogszabály,  szabályozási terv még nem ismert</a:t>
            </a:r>
          </a:p>
          <a:p>
            <a:pPr lvl="2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a Pénztár és a CIG Partnerség lobbi  tevékenységet folytat a hosszú távú megtakarítást jelentő juttatások jelenleg (31%-os) kedvezményes adózása megmaradása érdekében</a:t>
            </a:r>
          </a:p>
          <a:p>
            <a:pPr lvl="3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a béren kívüli juttatási kereten belül az önkéntes nyugdíjpénztári hozzájárulás nőhet is</a:t>
            </a:r>
          </a:p>
          <a:p>
            <a:pPr lvl="2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51%-os általános adóztatás mellett</a:t>
            </a:r>
          </a:p>
          <a:p>
            <a:pPr lvl="3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hu-HU" sz="1800" b="1" dirty="0">
                <a:solidFill>
                  <a:srgbClr val="939B1B"/>
                </a:solidFill>
                <a:latin typeface="Gill Sans MT" pitchFamily="34" charset="-18"/>
              </a:rPr>
              <a:t> </a:t>
            </a: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kedvezőtlen esetben maximum 13</a:t>
            </a:r>
            <a:r>
              <a:rPr lang="hu-HU" sz="1800" b="1" dirty="0">
                <a:solidFill>
                  <a:srgbClr val="939B1B"/>
                </a:solidFill>
                <a:latin typeface="Gill Sans MT" pitchFamily="34" charset="-18"/>
              </a:rPr>
              <a:t>%-kal csökkenhet a munkáltatói befizetések </a:t>
            </a: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összege, de a várakozások ettől kedvezőbbek</a:t>
            </a:r>
            <a:endParaRPr lang="hu-HU" sz="1800" b="1" dirty="0">
              <a:solidFill>
                <a:srgbClr val="939B1B"/>
              </a:solidFill>
              <a:latin typeface="Gill Sans MT" pitchFamily="34" charset="-18"/>
            </a:endParaRP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a tervezett közműhálózati adó ágazatot érintő költségkihatása és ennek bérekre,  béren kívüli juttatásokra gyakorolt hatása jelenleg nem ismert</a:t>
            </a: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1619672" y="281097"/>
            <a:ext cx="72008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Gill Sans MT" pitchFamily="34" charset="-18"/>
              </a:rPr>
              <a:t>2013. évi várakozások</a:t>
            </a:r>
            <a:endParaRPr lang="hu-HU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42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artalom helye 2"/>
          <p:cNvSpPr>
            <a:spLocks noGrp="1"/>
          </p:cNvSpPr>
          <p:nvPr>
            <p:ph idx="1"/>
          </p:nvPr>
        </p:nvSpPr>
        <p:spPr>
          <a:xfrm>
            <a:off x="107504" y="980728"/>
            <a:ext cx="8517632" cy="5184576"/>
          </a:xfrm>
        </p:spPr>
        <p:txBody>
          <a:bodyPr/>
          <a:lstStyle/>
          <a:p>
            <a:pPr marL="457200" lvl="1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hu-HU" b="1" u="sng" dirty="0" smtClean="0">
                <a:solidFill>
                  <a:srgbClr val="939B1B"/>
                </a:solidFill>
                <a:latin typeface="Gill Sans MT" pitchFamily="34" charset="-18"/>
              </a:rPr>
              <a:t>Önkéntes ágazat II.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beolvadással mintegy 8-10 ezer fős bővülés várható, az új belépők száma várhatóan 1.500-2.000 fő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az önkéntes nyugdíjpénztári szektor „beérett”, a szolgáltatások és várakozási idő utáni kifizetések legfeljebb kisebb arányú csökkenése várható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a 2012.  évi várható 6,5-7,0 milliárdos tagdíjbevétel mintegy 80%-át kitevő kifizetési nagyságrend prognosztizálható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az állampapír hozamok jelenleg jók, a részvénybefektetések elfogadható hozamot hoznak, de:</a:t>
            </a:r>
          </a:p>
          <a:p>
            <a:pPr lvl="2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1600" b="1" dirty="0" smtClean="0">
                <a:solidFill>
                  <a:srgbClr val="939B1B"/>
                </a:solidFill>
                <a:latin typeface="Gill Sans MT" pitchFamily="34" charset="-18"/>
              </a:rPr>
              <a:t>az MNB elnöke és a Monetáris Tanács tagjai személyének változása esedékes 2013 közepéig</a:t>
            </a:r>
          </a:p>
          <a:p>
            <a:pPr lvl="2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1600" b="1" dirty="0" smtClean="0">
                <a:solidFill>
                  <a:srgbClr val="939B1B"/>
                </a:solidFill>
                <a:latin typeface="Gill Sans MT" pitchFamily="34" charset="-18"/>
              </a:rPr>
              <a:t>az MNB kamatpolitikája  vélhetően lefelé nyomja az állampapír hozamokat</a:t>
            </a:r>
          </a:p>
          <a:p>
            <a:pPr lvl="2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1600" b="1" dirty="0" smtClean="0">
                <a:solidFill>
                  <a:srgbClr val="939B1B"/>
                </a:solidFill>
                <a:latin typeface="Gill Sans MT" pitchFamily="34" charset="-18"/>
              </a:rPr>
              <a:t>a HUF/EUR árfolyam gyengülhet</a:t>
            </a:r>
          </a:p>
          <a:p>
            <a:pPr lvl="2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1600" b="1" dirty="0" smtClean="0">
                <a:solidFill>
                  <a:srgbClr val="939B1B"/>
                </a:solidFill>
                <a:latin typeface="Gill Sans MT" pitchFamily="34" charset="-18"/>
              </a:rPr>
              <a:t>IMF/EU készenléti hitel megállapodás kérdéses,  ez bizonytalanságot okoz</a:t>
            </a: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1619672" y="281097"/>
            <a:ext cx="72008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Gill Sans MT" pitchFamily="34" charset="-18"/>
              </a:rPr>
              <a:t>2013. évi várakozások</a:t>
            </a:r>
            <a:endParaRPr lang="hu-HU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25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artalom helye 2"/>
          <p:cNvSpPr>
            <a:spLocks noGrp="1"/>
          </p:cNvSpPr>
          <p:nvPr>
            <p:ph idx="1"/>
          </p:nvPr>
        </p:nvSpPr>
        <p:spPr>
          <a:xfrm>
            <a:off x="107504" y="1196752"/>
            <a:ext cx="8517632" cy="5184576"/>
          </a:xfrm>
        </p:spPr>
        <p:txBody>
          <a:bodyPr/>
          <a:lstStyle/>
          <a:p>
            <a:pPr marL="457200" lvl="1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hu-HU" b="1" u="sng" dirty="0" smtClean="0">
                <a:solidFill>
                  <a:srgbClr val="939B1B"/>
                </a:solidFill>
                <a:latin typeface="Gill Sans MT" pitchFamily="34" charset="-18"/>
              </a:rPr>
              <a:t>Önkéntes ágazat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tagszervezés a CIG EMABIT Zrt.-n keresztül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kilépők/belépők </a:t>
            </a:r>
            <a:r>
              <a:rPr lang="hu-HU" sz="2000" b="1" dirty="0">
                <a:solidFill>
                  <a:srgbClr val="939B1B"/>
                </a:solidFill>
                <a:latin typeface="Gill Sans MT" pitchFamily="34" charset="-18"/>
              </a:rPr>
              <a:t>hatása a létszámváltozásra: </a:t>
            </a: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 stagnálás</a:t>
            </a:r>
            <a:endParaRPr lang="hu-HU" sz="2000" b="1" dirty="0">
              <a:solidFill>
                <a:srgbClr val="939B1B"/>
              </a:solidFill>
              <a:latin typeface="Gill Sans MT" pitchFamily="34" charset="-18"/>
            </a:endParaRP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tagdíjbevétel szinten tartása, beolvadókkal növelése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kedvezőtlen jogszabályi változás esetén a tagdíjbevétel legfeljebb 13%-os csökkenése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a kedvezőtlen jogszabályi változás kihasználása más pénztár beolvasztásához</a:t>
            </a: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1619672" y="281097"/>
            <a:ext cx="72008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Gill Sans MT" pitchFamily="34" charset="-18"/>
              </a:rPr>
              <a:t>2013. évi célok</a:t>
            </a:r>
            <a:endParaRPr lang="hu-HU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31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artalom helye 2"/>
          <p:cNvSpPr>
            <a:spLocks noGrp="1"/>
          </p:cNvSpPr>
          <p:nvPr>
            <p:ph idx="1"/>
          </p:nvPr>
        </p:nvSpPr>
        <p:spPr>
          <a:xfrm>
            <a:off x="107504" y="980728"/>
            <a:ext cx="8517632" cy="5184576"/>
          </a:xfrm>
        </p:spPr>
        <p:txBody>
          <a:bodyPr/>
          <a:lstStyle/>
          <a:p>
            <a:pPr marL="457200" lvl="1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hu-HU" b="1" u="sng" dirty="0" smtClean="0">
                <a:solidFill>
                  <a:srgbClr val="939B1B"/>
                </a:solidFill>
                <a:latin typeface="Gill Sans MT" pitchFamily="34" charset="-18"/>
              </a:rPr>
              <a:t>Magánnyugdíjpénztári ágazat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az Igazgatótanács a legvégsőkig elkötelezett az ágazat iránt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a működési  célú pénzügyi tartalékok mintegy másfél évig elegendők (2014 . közepéig) 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érdemi bővülés beolvadással lehetséges, ezt az Igazgatótanács támogatja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2000" b="1" dirty="0">
                <a:solidFill>
                  <a:srgbClr val="939B1B"/>
                </a:solidFill>
                <a:latin typeface="Gill Sans MT" pitchFamily="34" charset="-18"/>
              </a:rPr>
              <a:t>m</a:t>
            </a: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agánnyugdíjpénztár működtethetőségéhez illetve a megtakarítás költséghatékony elhelyezéséhez jogszabályi változás szükséges</a:t>
            </a:r>
          </a:p>
          <a:p>
            <a:pPr lvl="2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1600" b="1" dirty="0" smtClean="0">
                <a:solidFill>
                  <a:srgbClr val="939B1B"/>
                </a:solidFill>
                <a:latin typeface="Gill Sans MT" pitchFamily="34" charset="-18"/>
              </a:rPr>
              <a:t>a jelenlegi önkéntes nyugdíjpénztári egyéni számlára történő átvitel vagy</a:t>
            </a:r>
          </a:p>
          <a:p>
            <a:pPr lvl="2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1600" b="1" dirty="0" smtClean="0">
                <a:solidFill>
                  <a:srgbClr val="939B1B"/>
                </a:solidFill>
                <a:latin typeface="Gill Sans MT" pitchFamily="34" charset="-18"/>
              </a:rPr>
              <a:t>csak nyugdíjkorhatár betöltésekor hozzáférhető önkéntes nyugdíjpénztári speciális számlára történő átvitel jelent igazi megoldást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2000" b="1" dirty="0">
                <a:solidFill>
                  <a:srgbClr val="939B1B"/>
                </a:solidFill>
                <a:latin typeface="Gill Sans MT" pitchFamily="34" charset="-18"/>
              </a:rPr>
              <a:t>k</a:t>
            </a: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edvező változás hiányában 2013 közepén el kell indítani az ágazat végelszámolását</a:t>
            </a:r>
            <a:endParaRPr lang="hu-HU" sz="2000" b="1" dirty="0">
              <a:solidFill>
                <a:srgbClr val="939B1B"/>
              </a:solidFill>
              <a:latin typeface="Gill Sans MT" pitchFamily="34" charset="-18"/>
            </a:endParaRP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1619672" y="281097"/>
            <a:ext cx="72008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Gill Sans MT" pitchFamily="34" charset="-18"/>
              </a:rPr>
              <a:t>2013. évi várakozások</a:t>
            </a:r>
            <a:endParaRPr lang="hu-HU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94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artalom helye 2"/>
          <p:cNvSpPr>
            <a:spLocks noGrp="1"/>
          </p:cNvSpPr>
          <p:nvPr>
            <p:ph idx="1"/>
          </p:nvPr>
        </p:nvSpPr>
        <p:spPr>
          <a:xfrm>
            <a:off x="107504" y="980728"/>
            <a:ext cx="8517632" cy="5184576"/>
          </a:xfrm>
        </p:spPr>
        <p:txBody>
          <a:bodyPr/>
          <a:lstStyle/>
          <a:p>
            <a:pPr marL="457200" lvl="1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hu-HU" b="1" u="sng" dirty="0" smtClean="0">
                <a:solidFill>
                  <a:srgbClr val="939B1B"/>
                </a:solidFill>
                <a:latin typeface="Gill Sans MT" pitchFamily="34" charset="-18"/>
              </a:rPr>
              <a:t>Magánnyugdíjpénztári szolgáltatás I.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2012. január 1-jétől csak az öregségi nyugdíjkorhatárt betöltött tagok igényelhetnek nyugdíjszolgáltatást (korengedményes nyugdíj, szolgálati járandóság, rokkantási ellátás alapján nem igényelhető nyugdíjszolgáltatás)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endParaRPr lang="hu-HU" sz="2000" b="1" dirty="0" smtClean="0">
              <a:solidFill>
                <a:srgbClr val="939B1B"/>
              </a:solidFill>
              <a:latin typeface="Gill Sans MT" pitchFamily="34" charset="-18"/>
            </a:endParaRP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a hatályos jogszabály szerint 180 hónapos tagsági jogviszony után egyösszegű kifizetés (szolgáltatás) nem igényelhető, kizárólag járadékszolgáltatás folyósítható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endParaRPr lang="hu-HU" sz="2000" b="1" dirty="0" smtClean="0">
              <a:solidFill>
                <a:srgbClr val="939B1B"/>
              </a:solidFill>
              <a:latin typeface="Gill Sans MT" pitchFamily="34" charset="-18"/>
            </a:endParaRP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a 2013/2014-ben nyugdíjba vonuló tagok jellemzően 1999.  szeptember 1. előtt léptek be, így a közeli jövőben elérhető nyugdíjszolgáltatás miatt „maradók” már 180 hónapon túli tagsággal fognak rendelkezni</a:t>
            </a: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1619672" y="281097"/>
            <a:ext cx="72008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Gill Sans MT" pitchFamily="34" charset="-18"/>
              </a:rPr>
              <a:t>2013. évi várakozások</a:t>
            </a:r>
            <a:endParaRPr lang="hu-HU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85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artalom helye 2"/>
          <p:cNvSpPr>
            <a:spLocks noGrp="1"/>
          </p:cNvSpPr>
          <p:nvPr>
            <p:ph idx="1"/>
          </p:nvPr>
        </p:nvSpPr>
        <p:spPr>
          <a:xfrm>
            <a:off x="302840" y="1268760"/>
            <a:ext cx="8517632" cy="5184576"/>
          </a:xfrm>
        </p:spPr>
        <p:txBody>
          <a:bodyPr/>
          <a:lstStyle/>
          <a:p>
            <a:pPr marL="457200" lvl="1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hu-HU" b="1" u="sng" dirty="0" smtClean="0">
                <a:solidFill>
                  <a:srgbClr val="939B1B"/>
                </a:solidFill>
                <a:latin typeface="Gill Sans MT" pitchFamily="34" charset="-18"/>
              </a:rPr>
              <a:t>Magánnyugdíjpénztári szolgáltatás II.</a:t>
            </a:r>
            <a:endParaRPr lang="hu-HU" sz="2000" b="1" dirty="0" smtClean="0">
              <a:solidFill>
                <a:srgbClr val="939B1B"/>
              </a:solidFill>
              <a:latin typeface="Gill Sans MT" pitchFamily="34" charset="-18"/>
            </a:endParaRPr>
          </a:p>
          <a:p>
            <a:pPr lvl="1" algn="just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járadék elvben folyósítható,  de nincs korrekt központi járadékszabályozás</a:t>
            </a:r>
          </a:p>
          <a:p>
            <a:pPr lvl="1" algn="just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nincs </a:t>
            </a:r>
            <a:r>
              <a:rPr lang="hu-HU" sz="2000" b="1" dirty="0">
                <a:solidFill>
                  <a:srgbClr val="939B1B"/>
                </a:solidFill>
                <a:latin typeface="Gill Sans MT" pitchFamily="34" charset="-18"/>
              </a:rPr>
              <a:t>egyetlen </a:t>
            </a: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magánnyugdíjpénztár sem, amely a járadékfolyósítás tartalékolási követelményeinek megfelelne (100 millió forint)</a:t>
            </a:r>
          </a:p>
          <a:p>
            <a:pPr lvl="1" algn="just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nincs egyetlen biztosítótársaság sem, amelytől magánnyugdíjpénztári járadék vásárolható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legkésőbb 2013 elején szabályozási kényszer alakul ki:</a:t>
            </a:r>
          </a:p>
          <a:p>
            <a:pPr lvl="2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kézenfekvő megoldás lehet az egyösszegű kifizetés korlátozásának feloldása</a:t>
            </a:r>
          </a:p>
          <a:p>
            <a:pPr lvl="2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életjáradék helyett legalább 5-10 éves banktechnikai járadék bevezetése</a:t>
            </a:r>
            <a:endParaRPr lang="hu-HU" sz="1800" b="1" dirty="0">
              <a:solidFill>
                <a:srgbClr val="939B1B"/>
              </a:solidFill>
              <a:latin typeface="Gill Sans MT" pitchFamily="34" charset="-18"/>
            </a:endParaRP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1619672" y="281097"/>
            <a:ext cx="72008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Gill Sans MT" pitchFamily="34" charset="-18"/>
              </a:rPr>
              <a:t>2013. évi várakozások</a:t>
            </a:r>
            <a:endParaRPr lang="hu-HU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07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6"/>
          <p:cNvSpPr txBox="1">
            <a:spLocks noChangeArrowheads="1"/>
          </p:cNvSpPr>
          <p:nvPr/>
        </p:nvSpPr>
        <p:spPr bwMode="auto">
          <a:xfrm>
            <a:off x="-17165" y="1445718"/>
            <a:ext cx="9126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rgbClr val="939B1B"/>
                </a:solidFill>
              </a:rPr>
              <a:t>Különleges ajánlatok</a:t>
            </a:r>
            <a:endParaRPr lang="hu-HU" sz="3200" b="1" dirty="0">
              <a:solidFill>
                <a:srgbClr val="939B1B"/>
              </a:solidFill>
            </a:endParaRPr>
          </a:p>
        </p:txBody>
      </p:sp>
      <p:pic>
        <p:nvPicPr>
          <p:cNvPr id="16390" name="Kép 10" descr="pann_ebiztosito (4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04839" y="3755941"/>
            <a:ext cx="1889760" cy="11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Kép 11" descr="C:\Users\sallai.linda\AppData\Local\Microsoft\Windows\Temporary Internet Files\Content.Outlook\2CHJZVGX\Logo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1542" y="3716957"/>
            <a:ext cx="1814326" cy="1115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3" name="Szövegdoboz 17"/>
          <p:cNvSpPr txBox="1">
            <a:spLocks noChangeArrowheads="1"/>
          </p:cNvSpPr>
          <p:nvPr/>
        </p:nvSpPr>
        <p:spPr bwMode="auto">
          <a:xfrm>
            <a:off x="242789" y="4981817"/>
            <a:ext cx="428396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7200"/>
            <a:r>
              <a:rPr lang="hu-HU" sz="2400" b="1" dirty="0">
                <a:solidFill>
                  <a:srgbClr val="939B1B"/>
                </a:solidFill>
                <a:latin typeface="Gill Sans MT" pitchFamily="34" charset="-18"/>
              </a:rPr>
              <a:t>Kiemelt (összesen 280%-os) </a:t>
            </a:r>
            <a:endParaRPr lang="hu-HU" sz="2400" b="1" dirty="0" smtClean="0">
              <a:solidFill>
                <a:srgbClr val="939B1B"/>
              </a:solidFill>
              <a:latin typeface="Gill Sans MT" pitchFamily="34" charset="-18"/>
            </a:endParaRPr>
          </a:p>
          <a:p>
            <a:pPr algn="ctr" defTabSz="457200"/>
            <a:r>
              <a:rPr lang="hu-HU" sz="2400" b="1" dirty="0" smtClean="0">
                <a:solidFill>
                  <a:srgbClr val="939B1B"/>
                </a:solidFill>
                <a:latin typeface="Gill Sans MT" pitchFamily="34" charset="-18"/>
              </a:rPr>
              <a:t>Pannónia Privát Bónusz</a:t>
            </a:r>
            <a:endParaRPr lang="hu-HU" sz="2200" dirty="0">
              <a:solidFill>
                <a:srgbClr val="939B1B"/>
              </a:solidFill>
              <a:latin typeface="Gill Sans MT" pitchFamily="34" charset="-18"/>
            </a:endParaRPr>
          </a:p>
        </p:txBody>
      </p:sp>
      <p:sp>
        <p:nvSpPr>
          <p:cNvPr id="16394" name="Szövegdoboz 18"/>
          <p:cNvSpPr txBox="1">
            <a:spLocks noChangeArrowheads="1"/>
          </p:cNvSpPr>
          <p:nvPr/>
        </p:nvSpPr>
        <p:spPr bwMode="auto">
          <a:xfrm>
            <a:off x="-34627" y="2029918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7200"/>
            <a:r>
              <a:rPr lang="hu-HU" sz="2400" b="1" dirty="0" smtClean="0">
                <a:solidFill>
                  <a:srgbClr val="939B1B"/>
                </a:solidFill>
                <a:latin typeface="Gill Sans MT" pitchFamily="34" charset="-18"/>
              </a:rPr>
              <a:t>csak a CIG Partnerségbe belépő pénztárak tagjainak!</a:t>
            </a:r>
            <a:endParaRPr lang="hu-HU" sz="2400" b="1" dirty="0">
              <a:solidFill>
                <a:srgbClr val="939B1B"/>
              </a:solidFill>
              <a:latin typeface="Gill Sans MT" pitchFamily="34" charset="-18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5783510" y="5054622"/>
            <a:ext cx="2699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hu-HU" sz="2400" b="1" dirty="0" smtClean="0">
                <a:solidFill>
                  <a:srgbClr val="939B1B"/>
                </a:solidFill>
                <a:latin typeface="Gill Sans MT" pitchFamily="34" charset="-18"/>
              </a:rPr>
              <a:t>19% kedvezmény</a:t>
            </a:r>
            <a:endParaRPr lang="hu-HU" sz="2400" b="1" dirty="0">
              <a:solidFill>
                <a:srgbClr val="939B1B"/>
              </a:solidFill>
              <a:latin typeface="Gill Sans MT" pitchFamily="34" charset="-18"/>
            </a:endParaRPr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907704" y="476672"/>
            <a:ext cx="6575598" cy="64633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600" b="1" dirty="0" smtClean="0">
                <a:solidFill>
                  <a:schemeClr val="bg1"/>
                </a:solidFill>
                <a:latin typeface="Gill Sans MT" pitchFamily="34" charset="-18"/>
              </a:rPr>
              <a:t>CIG Biztosítók kedvezményei</a:t>
            </a:r>
            <a:endParaRPr lang="hu-HU" sz="3600" b="1" dirty="0">
              <a:solidFill>
                <a:schemeClr val="bg1"/>
              </a:solidFill>
              <a:latin typeface="Gill Sans MT" pitchFamily="34" charset="-18"/>
            </a:endParaRPr>
          </a:p>
        </p:txBody>
      </p:sp>
      <p:sp>
        <p:nvSpPr>
          <p:cNvPr id="10" name="Szövegdoboz 18"/>
          <p:cNvSpPr txBox="1">
            <a:spLocks noChangeArrowheads="1"/>
          </p:cNvSpPr>
          <p:nvPr/>
        </p:nvSpPr>
        <p:spPr bwMode="auto">
          <a:xfrm>
            <a:off x="-36512" y="2564904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7200"/>
            <a:r>
              <a:rPr lang="hu-HU" sz="2400" b="1" dirty="0" smtClean="0">
                <a:solidFill>
                  <a:srgbClr val="939B1B"/>
                </a:solidFill>
              </a:rPr>
              <a:t>Legyen Önnek bármilyen lakás vagy casco biztosítása!</a:t>
            </a:r>
          </a:p>
          <a:p>
            <a:pPr algn="ctr" defTabSz="457200"/>
            <a:r>
              <a:rPr lang="hu-HU" sz="2400" b="1" dirty="0" smtClean="0">
                <a:solidFill>
                  <a:srgbClr val="939B1B"/>
                </a:solidFill>
              </a:rPr>
              <a:t>Mutassa be a régit és mi 19 </a:t>
            </a:r>
            <a:r>
              <a:rPr lang="hu-HU" sz="2400" b="1" dirty="0">
                <a:solidFill>
                  <a:srgbClr val="939B1B"/>
                </a:solidFill>
              </a:rPr>
              <a:t>% </a:t>
            </a:r>
            <a:r>
              <a:rPr lang="hu-HU" sz="2400" b="1" dirty="0" smtClean="0">
                <a:solidFill>
                  <a:srgbClr val="939B1B"/>
                </a:solidFill>
              </a:rPr>
              <a:t>kedvezményt adunk!</a:t>
            </a:r>
          </a:p>
          <a:p>
            <a:pPr algn="ctr" defTabSz="457200"/>
            <a:r>
              <a:rPr lang="hu-HU" b="1" dirty="0">
                <a:solidFill>
                  <a:srgbClr val="939B1B"/>
                </a:solidFill>
              </a:rPr>
              <a:t>(Ajánlatunk 2012. december 31-éig megkötött biztosításokra vonatkozik.)</a:t>
            </a:r>
          </a:p>
        </p:txBody>
      </p:sp>
    </p:spTree>
    <p:extLst>
      <p:ext uri="{BB962C8B-B14F-4D97-AF65-F5344CB8AC3E}">
        <p14:creationId xmlns:p14="http://schemas.microsoft.com/office/powerpoint/2010/main" val="28086220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artalom helye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184576"/>
          </a:xfrm>
        </p:spPr>
        <p:txBody>
          <a:bodyPr/>
          <a:lstStyle/>
          <a:p>
            <a:pPr marL="4572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-HU" b="1" u="sng" dirty="0" smtClean="0">
                <a:solidFill>
                  <a:srgbClr val="939B1B"/>
                </a:solidFill>
                <a:latin typeface="Gill Sans MT" pitchFamily="34" charset="-18"/>
              </a:rPr>
              <a:t>Önkéntes </a:t>
            </a:r>
            <a:r>
              <a:rPr lang="hu-HU" b="1" u="sng" dirty="0">
                <a:solidFill>
                  <a:srgbClr val="939B1B"/>
                </a:solidFill>
                <a:latin typeface="Gill Sans MT" pitchFamily="34" charset="-18"/>
              </a:rPr>
              <a:t>nyugdíjpénztári ágazat:  bővülés és </a:t>
            </a:r>
            <a:r>
              <a:rPr lang="hu-HU" b="1" u="sng" dirty="0" smtClean="0">
                <a:solidFill>
                  <a:srgbClr val="939B1B"/>
                </a:solidFill>
                <a:latin typeface="Gill Sans MT" pitchFamily="34" charset="-18"/>
              </a:rPr>
              <a:t>nyilvántartó rendszer váltás</a:t>
            </a:r>
          </a:p>
          <a:p>
            <a:pPr marL="457200" lvl="1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1400" b="1" u="sng" dirty="0">
              <a:solidFill>
                <a:srgbClr val="939B1B"/>
              </a:solidFill>
              <a:latin typeface="Gill Sans MT" pitchFamily="34" charset="-18"/>
            </a:endParaRP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a Mobilitás Önkéntes Nyugdíjpénztár beolvadása 2012.  április 1-jével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a taglétszám  7.200  fővel , mintegy 36.000  főre növekedett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az egyéni számlák állománya 13,5 milliárd forinttal, közel 70 </a:t>
            </a:r>
            <a:r>
              <a:rPr lang="hu-HU" sz="2000" b="1" dirty="0">
                <a:solidFill>
                  <a:srgbClr val="939B1B"/>
                </a:solidFill>
                <a:latin typeface="Gill Sans MT" pitchFamily="34" charset="-18"/>
              </a:rPr>
              <a:t>milliárd </a:t>
            </a: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forintra nőtt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Pénztárunk taglétszámát tekintve a 10., vagyonát tekintve az 5.  legnagyobb önkéntes nyugdíjpénztárrá vált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a beolvadást és a Mobilitás Nyugdíjpénztár megelőző  5 éves működését a PSZÁF kötelezés nélküli határozattal zárta le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2000" b="1" dirty="0" smtClean="0">
                <a:solidFill>
                  <a:srgbClr val="939B1B"/>
                </a:solidFill>
                <a:latin typeface="Gill Sans MT" pitchFamily="34" charset="-18"/>
              </a:rPr>
              <a:t>az önkéntes nyugdíjpénztári ágazatban új, folyamat szemléletű nyilvántartó rendszer került bevezetésre 2012.  július 1-jétől</a:t>
            </a:r>
            <a:endParaRPr lang="hu-HU" sz="2000" dirty="0">
              <a:solidFill>
                <a:srgbClr val="939B1B"/>
              </a:solidFill>
              <a:latin typeface="Gill Sans MT" pitchFamily="34" charset="-18"/>
            </a:endParaRP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1619672" y="281097"/>
            <a:ext cx="72008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Gill Sans MT" pitchFamily="34" charset="-18"/>
              </a:rPr>
              <a:t>2012. évi események</a:t>
            </a:r>
            <a:endParaRPr lang="hu-HU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29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artalom helye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184576"/>
          </a:xfrm>
          <a:ln>
            <a:solidFill>
              <a:srgbClr val="FFFF00"/>
            </a:solidFill>
          </a:ln>
        </p:spPr>
        <p:txBody>
          <a:bodyPr/>
          <a:lstStyle/>
          <a:p>
            <a:pPr marL="4572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-HU" b="1" u="sng" dirty="0" smtClean="0">
                <a:solidFill>
                  <a:srgbClr val="939B1B"/>
                </a:solidFill>
                <a:latin typeface="Gill Sans MT" pitchFamily="34" charset="-18"/>
              </a:rPr>
              <a:t>Magánnyugdíjpénztári </a:t>
            </a:r>
            <a:r>
              <a:rPr lang="hu-HU" b="1" u="sng" dirty="0">
                <a:solidFill>
                  <a:srgbClr val="939B1B"/>
                </a:solidFill>
                <a:latin typeface="Gill Sans MT" pitchFamily="34" charset="-18"/>
              </a:rPr>
              <a:t>ágazat:  </a:t>
            </a:r>
            <a:r>
              <a:rPr lang="hu-HU" b="1" u="sng" dirty="0" smtClean="0">
                <a:solidFill>
                  <a:srgbClr val="939B1B"/>
                </a:solidFill>
                <a:latin typeface="Gill Sans MT" pitchFamily="34" charset="-18"/>
              </a:rPr>
              <a:t>újabb TB visszalépés</a:t>
            </a:r>
          </a:p>
          <a:p>
            <a:pPr marL="457200" lvl="1" indent="0" algn="just">
              <a:spcBef>
                <a:spcPts val="0"/>
              </a:spcBef>
              <a:spcAft>
                <a:spcPts val="0"/>
              </a:spcAft>
              <a:buNone/>
            </a:pPr>
            <a:endParaRPr lang="hu-HU" sz="1400" b="1" u="sng" dirty="0">
              <a:solidFill>
                <a:srgbClr val="939B1B"/>
              </a:solidFill>
              <a:latin typeface="Gill Sans MT" pitchFamily="34" charset="-18"/>
            </a:endParaRP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2012.  május 31-ével újabb TB visszalépési lehetőség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857 fő visszalép,  arányuk a  24%-os szektorátlagnak felel meg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az </a:t>
            </a:r>
            <a:r>
              <a:rPr lang="hu-HU" sz="1800" b="1" u="sng" dirty="0" smtClean="0">
                <a:solidFill>
                  <a:srgbClr val="939B1B"/>
                </a:solidFill>
                <a:latin typeface="Gill Sans MT" pitchFamily="34" charset="-18"/>
              </a:rPr>
              <a:t>átadott tagi vagyon 1,907 milliárd </a:t>
            </a:r>
            <a:r>
              <a:rPr lang="hu-HU" sz="1800" b="1" u="sng" dirty="0">
                <a:solidFill>
                  <a:srgbClr val="939B1B"/>
                </a:solidFill>
                <a:latin typeface="Gill Sans MT" pitchFamily="34" charset="-18"/>
              </a:rPr>
              <a:t>forint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tagoknak kifizetett </a:t>
            </a:r>
            <a:r>
              <a:rPr lang="hu-HU" sz="1800" b="1" u="sng" dirty="0" smtClean="0">
                <a:solidFill>
                  <a:srgbClr val="939B1B"/>
                </a:solidFill>
                <a:latin typeface="Gill Sans MT" pitchFamily="34" charset="-18"/>
              </a:rPr>
              <a:t>reálhozam 66,17 </a:t>
            </a: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millió forint, kifizetett </a:t>
            </a:r>
            <a:r>
              <a:rPr lang="hu-HU" sz="1800" b="1" u="sng" dirty="0" smtClean="0">
                <a:solidFill>
                  <a:srgbClr val="939B1B"/>
                </a:solidFill>
                <a:latin typeface="Gill Sans MT" pitchFamily="34" charset="-18"/>
              </a:rPr>
              <a:t>tagdíjkiegészítés 26,17 </a:t>
            </a: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millió forint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vagyonátadás és tagi kifizetés határidőben, 2012.  július 14-éig megtörtént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az Igazgatótanács továbbra is elkötelezett a magánnyugdíjpénztári ágazat iránt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a küldöttközgyűlés havi 3.000 forint tagdíjat állapított meg </a:t>
            </a:r>
            <a:r>
              <a:rPr lang="hu-HU" sz="1800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-18"/>
              </a:rPr>
              <a:t>&gt;&gt;  csekély a fizetési hajlandóság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a tagdíj 99,1%-a kerül az egyéni számlákra, ezért a Pénztár működési célú tagi befizetés szükségességét is hangsúlyozza </a:t>
            </a:r>
            <a:r>
              <a:rPr lang="hu-HU" sz="1800" b="1" dirty="0">
                <a:solidFill>
                  <a:schemeClr val="accent6">
                    <a:lumMod val="75000"/>
                  </a:schemeClr>
                </a:solidFill>
                <a:latin typeface="Gill Sans MT" pitchFamily="34" charset="-18"/>
              </a:rPr>
              <a:t>&gt;&gt;  csekély </a:t>
            </a:r>
            <a:r>
              <a:rPr lang="hu-HU" sz="1800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-18"/>
              </a:rPr>
              <a:t>a fizetési </a:t>
            </a:r>
            <a:r>
              <a:rPr lang="hu-HU" sz="1800" b="1" dirty="0">
                <a:solidFill>
                  <a:schemeClr val="accent6">
                    <a:lumMod val="75000"/>
                  </a:schemeClr>
                </a:solidFill>
                <a:latin typeface="Gill Sans MT" pitchFamily="34" charset="-18"/>
              </a:rPr>
              <a:t>hajlandóság</a:t>
            </a:r>
            <a:endParaRPr lang="hu-HU" sz="1800" b="1" dirty="0" smtClean="0">
              <a:solidFill>
                <a:srgbClr val="939B1B"/>
              </a:solidFill>
              <a:latin typeface="Gill Sans MT" pitchFamily="34" charset="-18"/>
            </a:endParaRP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végelszámoló pénztárakból mintegy 90 fő lépett át</a:t>
            </a: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1619672" y="281097"/>
            <a:ext cx="72008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Gill Sans MT" pitchFamily="34" charset="-18"/>
              </a:rPr>
              <a:t>2012. évi események</a:t>
            </a:r>
            <a:endParaRPr lang="hu-HU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81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artalom helye 2"/>
          <p:cNvSpPr>
            <a:spLocks noGrp="1"/>
          </p:cNvSpPr>
          <p:nvPr>
            <p:ph idx="1"/>
          </p:nvPr>
        </p:nvSpPr>
        <p:spPr>
          <a:xfrm>
            <a:off x="467544" y="889908"/>
            <a:ext cx="8229600" cy="5779452"/>
          </a:xfrm>
        </p:spPr>
        <p:txBody>
          <a:bodyPr/>
          <a:lstStyle/>
          <a:p>
            <a:pPr marL="457200" lvl="1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hu-HU" b="1" u="sng" dirty="0" smtClean="0">
                <a:solidFill>
                  <a:srgbClr val="939B1B"/>
                </a:solidFill>
                <a:latin typeface="Gill Sans MT" pitchFamily="34" charset="-18"/>
              </a:rPr>
              <a:t>Önkéntes ágazat árfolyamai és hozamai</a:t>
            </a:r>
            <a:endParaRPr lang="hu-HU" sz="1800" b="1" dirty="0" smtClean="0">
              <a:solidFill>
                <a:srgbClr val="939B1B"/>
              </a:solidFill>
              <a:latin typeface="Gill Sans MT" pitchFamily="34" charset="-18"/>
            </a:endParaRP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1619672" y="281097"/>
            <a:ext cx="72008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Gill Sans MT" pitchFamily="34" charset="-18"/>
              </a:rPr>
              <a:t>2012. évi események</a:t>
            </a:r>
            <a:endParaRPr lang="hu-HU" sz="2000" b="1" dirty="0" smtClean="0">
              <a:solidFill>
                <a:schemeClr val="bg1"/>
              </a:solidFill>
            </a:endParaRPr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299025"/>
              </p:ext>
            </p:extLst>
          </p:nvPr>
        </p:nvGraphicFramePr>
        <p:xfrm>
          <a:off x="1403648" y="5239940"/>
          <a:ext cx="6552728" cy="953453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281479"/>
                <a:gridCol w="1214032"/>
                <a:gridCol w="1561707"/>
                <a:gridCol w="1750882"/>
                <a:gridCol w="744628"/>
              </a:tblGrid>
              <a:tr h="225626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Portfólió</a:t>
                      </a:r>
                      <a:endParaRPr lang="hu-HU" sz="11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Nettó</a:t>
                      </a:r>
                      <a:endParaRPr lang="hu-HU" sz="11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Bruttó</a:t>
                      </a:r>
                      <a:endParaRPr lang="hu-HU" sz="11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Referencia </a:t>
                      </a:r>
                      <a:r>
                        <a:rPr lang="hu-HU" sz="1100" b="1" u="none" strike="noStrike" dirty="0" smtClean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hozam (bruttó)</a:t>
                      </a:r>
                      <a:endParaRPr lang="hu-HU" sz="11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 smtClean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Infláció</a:t>
                      </a:r>
                      <a:r>
                        <a:rPr lang="hu-HU" sz="1100" b="0" u="none" strike="noStrike" dirty="0" smtClean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*</a:t>
                      </a:r>
                      <a:endParaRPr lang="hu-HU" sz="1100" b="0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</a:tr>
              <a:tr h="242609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Klasszikus</a:t>
                      </a:r>
                      <a:endParaRPr lang="hu-HU" sz="11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1100" b="0" u="none" strike="noStrike" kern="1200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  <a:ea typeface="+mn-ea"/>
                          <a:cs typeface="+mn-cs"/>
                        </a:rPr>
                        <a:t>7,90%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1100" b="0" u="none" strike="noStrike" kern="1200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  <a:ea typeface="+mn-ea"/>
                          <a:cs typeface="+mn-cs"/>
                        </a:rPr>
                        <a:t>8,34%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1100" b="0" u="none" strike="noStrike" kern="1200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  <a:ea typeface="+mn-ea"/>
                          <a:cs typeface="+mn-cs"/>
                        </a:rPr>
                        <a:t>7,74%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1100" b="0" u="none" strike="noStrike" kern="1200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  <a:ea typeface="+mn-ea"/>
                          <a:cs typeface="+mn-cs"/>
                        </a:rPr>
                        <a:t>4,90%</a:t>
                      </a:r>
                    </a:p>
                  </a:txBody>
                  <a:tcPr marL="9525" marR="9525" marT="9525" marB="0" anchor="b"/>
                </a:tc>
              </a:tr>
              <a:tr h="242609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Kiegyensúlyozott</a:t>
                      </a:r>
                      <a:endParaRPr lang="hu-HU" sz="11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1100" b="0" u="none" strike="noStrike" kern="1200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  <a:ea typeface="+mn-ea"/>
                          <a:cs typeface="+mn-cs"/>
                        </a:rPr>
                        <a:t>8,05%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1100" b="0" u="none" strike="noStrike" kern="1200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  <a:ea typeface="+mn-ea"/>
                          <a:cs typeface="+mn-cs"/>
                        </a:rPr>
                        <a:t>8,44%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1100" b="0" u="none" strike="noStrike" kern="1200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  <a:ea typeface="+mn-ea"/>
                          <a:cs typeface="+mn-cs"/>
                        </a:rPr>
                        <a:t>8,55%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1100" b="0" u="none" strike="noStrike" kern="1200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  <a:ea typeface="+mn-ea"/>
                          <a:cs typeface="+mn-cs"/>
                        </a:rPr>
                        <a:t>4,90%</a:t>
                      </a:r>
                    </a:p>
                  </a:txBody>
                  <a:tcPr marL="9525" marR="9525" marT="9525" marB="0" anchor="b"/>
                </a:tc>
              </a:tr>
              <a:tr h="242609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Növekedési</a:t>
                      </a:r>
                      <a:endParaRPr lang="hu-HU" sz="11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1100" b="0" u="none" strike="noStrike" kern="1200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  <a:ea typeface="+mn-ea"/>
                          <a:cs typeface="+mn-cs"/>
                        </a:rPr>
                        <a:t>9,32%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1100" b="0" u="none" strike="noStrike" kern="1200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  <a:ea typeface="+mn-ea"/>
                          <a:cs typeface="+mn-cs"/>
                        </a:rPr>
                        <a:t>9,75%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1100" b="0" u="none" strike="noStrike" kern="1200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  <a:ea typeface="+mn-ea"/>
                          <a:cs typeface="+mn-cs"/>
                        </a:rPr>
                        <a:t>9,57%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1100" b="0" u="none" strike="noStrike" kern="1200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  <a:ea typeface="+mn-ea"/>
                          <a:cs typeface="+mn-cs"/>
                        </a:rPr>
                        <a:t>4,90%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Szövegdoboz 2"/>
          <p:cNvSpPr txBox="1"/>
          <p:nvPr/>
        </p:nvSpPr>
        <p:spPr>
          <a:xfrm>
            <a:off x="1835696" y="4932163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hu-HU" sz="1400" b="1" dirty="0" smtClean="0">
                <a:solidFill>
                  <a:srgbClr val="939B1B"/>
                </a:solidFill>
              </a:rPr>
              <a:t>9 havi hozamok és az infláció</a:t>
            </a:r>
            <a:endParaRPr lang="hu-HU" sz="1400" b="1" dirty="0">
              <a:solidFill>
                <a:srgbClr val="939B1B"/>
              </a:solidFill>
            </a:endParaRPr>
          </a:p>
        </p:txBody>
      </p:sp>
      <p:graphicFrame>
        <p:nvGraphicFramePr>
          <p:cNvPr id="8" name="Diagram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032360"/>
              </p:ext>
            </p:extLst>
          </p:nvPr>
        </p:nvGraphicFramePr>
        <p:xfrm>
          <a:off x="899592" y="1412776"/>
          <a:ext cx="7677815" cy="3381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zövegdoboz 6"/>
          <p:cNvSpPr txBox="1"/>
          <p:nvPr/>
        </p:nvSpPr>
        <p:spPr>
          <a:xfrm>
            <a:off x="1403648" y="6237312"/>
            <a:ext cx="53285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hu-HU" sz="1000" dirty="0" smtClean="0">
                <a:solidFill>
                  <a:srgbClr val="939B1B"/>
                </a:solidFill>
              </a:rPr>
              <a:t>* forrás: KSH, 2012. szeptember/2011.december</a:t>
            </a:r>
            <a:endParaRPr lang="hu-HU" sz="1000" dirty="0">
              <a:solidFill>
                <a:srgbClr val="939B1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63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artalom helye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184576"/>
          </a:xfrm>
        </p:spPr>
        <p:txBody>
          <a:bodyPr/>
          <a:lstStyle/>
          <a:p>
            <a:pPr marL="457200" lvl="1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hu-HU" b="1" u="sng" dirty="0" smtClean="0">
                <a:solidFill>
                  <a:srgbClr val="939B1B"/>
                </a:solidFill>
                <a:latin typeface="Gill Sans MT" pitchFamily="34" charset="-18"/>
              </a:rPr>
              <a:t>Magán ágazat árfolyamai és hozamai</a:t>
            </a:r>
            <a:endParaRPr lang="hu-HU" sz="1800" b="1" dirty="0" smtClean="0">
              <a:solidFill>
                <a:srgbClr val="939B1B"/>
              </a:solidFill>
              <a:latin typeface="Gill Sans MT" pitchFamily="34" charset="-18"/>
            </a:endParaRP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1619672" y="281097"/>
            <a:ext cx="72008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Gill Sans MT" pitchFamily="34" charset="-18"/>
              </a:rPr>
              <a:t>2012. évi események</a:t>
            </a:r>
            <a:endParaRPr lang="hu-HU" sz="2000" b="1" dirty="0" smtClean="0">
              <a:solidFill>
                <a:schemeClr val="bg1"/>
              </a:solidFill>
            </a:endParaRPr>
          </a:p>
        </p:txBody>
      </p:sp>
      <p:graphicFrame>
        <p:nvGraphicFramePr>
          <p:cNvPr id="5" name="Diagra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7965378"/>
              </p:ext>
            </p:extLst>
          </p:nvPr>
        </p:nvGraphicFramePr>
        <p:xfrm>
          <a:off x="539552" y="1484784"/>
          <a:ext cx="8064896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109333"/>
              </p:ext>
            </p:extLst>
          </p:nvPr>
        </p:nvGraphicFramePr>
        <p:xfrm>
          <a:off x="1295636" y="5085184"/>
          <a:ext cx="6552728" cy="108012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281478"/>
                <a:gridCol w="1214032"/>
                <a:gridCol w="933243"/>
                <a:gridCol w="2079859"/>
                <a:gridCol w="1044116"/>
              </a:tblGrid>
              <a:tr h="255601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Portfólió</a:t>
                      </a:r>
                      <a:endParaRPr lang="hu-HU" sz="11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Nettó</a:t>
                      </a:r>
                      <a:endParaRPr lang="hu-HU" sz="11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Bruttó</a:t>
                      </a:r>
                      <a:endParaRPr lang="hu-HU" sz="11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Referencia </a:t>
                      </a:r>
                      <a:r>
                        <a:rPr lang="hu-HU" sz="1100" b="1" u="none" strike="noStrike" dirty="0" smtClean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hozam (bruttó)</a:t>
                      </a:r>
                      <a:endParaRPr lang="hu-HU" sz="11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 smtClean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Infláció</a:t>
                      </a:r>
                      <a:r>
                        <a:rPr lang="hu-HU" sz="1100" b="0" u="none" strike="noStrike" dirty="0" smtClean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*</a:t>
                      </a:r>
                      <a:endParaRPr lang="hu-HU" sz="1100" b="0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</a:tr>
              <a:tr h="274840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Klasszikus</a:t>
                      </a:r>
                      <a:endParaRPr lang="hu-HU" sz="11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8,46%</a:t>
                      </a:r>
                      <a:endParaRPr lang="hu-HU" sz="1100" b="0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1100" b="0" u="none" strike="noStrike" kern="1200" dirty="0" smtClean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  <a:ea typeface="+mn-ea"/>
                          <a:cs typeface="+mn-cs"/>
                        </a:rPr>
                        <a:t>8,66%</a:t>
                      </a:r>
                      <a:endParaRPr lang="hu-HU" sz="1100" b="0" u="none" strike="noStrike" kern="1200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7,74%</a:t>
                      </a:r>
                      <a:endParaRPr lang="hu-HU" sz="1100" b="0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4,90%</a:t>
                      </a:r>
                      <a:endParaRPr lang="hu-HU" sz="1100" b="0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</a:tr>
              <a:tr h="274840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Kiegyensúlyozott</a:t>
                      </a:r>
                      <a:endParaRPr lang="hu-HU" sz="11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8,45%</a:t>
                      </a:r>
                      <a:endParaRPr lang="hu-HU" sz="1100" b="0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1100" b="0" u="none" strike="noStrike" kern="1200" dirty="0" smtClean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  <a:ea typeface="+mn-ea"/>
                          <a:cs typeface="+mn-cs"/>
                        </a:rPr>
                        <a:t>8,64%</a:t>
                      </a:r>
                      <a:endParaRPr lang="hu-HU" sz="1100" b="0" u="none" strike="noStrike" kern="1200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8,75%</a:t>
                      </a:r>
                      <a:endParaRPr lang="hu-HU" sz="1100" b="0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4,90%</a:t>
                      </a:r>
                      <a:endParaRPr lang="hu-HU" sz="1100" b="0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</a:tr>
              <a:tr h="274840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Növekedési</a:t>
                      </a:r>
                      <a:endParaRPr lang="hu-HU" sz="11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9,61%</a:t>
                      </a:r>
                      <a:endParaRPr lang="hu-HU" sz="1100" b="0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1100" b="0" u="none" strike="noStrike" kern="1200" smtClean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  <a:ea typeface="+mn-ea"/>
                          <a:cs typeface="+mn-cs"/>
                        </a:rPr>
                        <a:t>9,81%</a:t>
                      </a:r>
                      <a:endParaRPr lang="hu-HU" sz="1100" b="0" u="none" strike="noStrike" kern="1200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9,23%</a:t>
                      </a:r>
                      <a:endParaRPr lang="hu-HU" sz="1100" b="0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4,90%</a:t>
                      </a:r>
                      <a:endParaRPr lang="hu-HU" sz="1100" b="0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Szövegdoboz 2"/>
          <p:cNvSpPr txBox="1"/>
          <p:nvPr/>
        </p:nvSpPr>
        <p:spPr>
          <a:xfrm>
            <a:off x="1907704" y="4829471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hu-HU" sz="1400" b="1" dirty="0" smtClean="0">
                <a:solidFill>
                  <a:srgbClr val="939B1B"/>
                </a:solidFill>
              </a:rPr>
              <a:t>9 havi hozamok és az infláció</a:t>
            </a:r>
            <a:endParaRPr lang="hu-HU" sz="1400" b="1" dirty="0">
              <a:solidFill>
                <a:srgbClr val="939B1B"/>
              </a:solidFill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1403648" y="6237312"/>
            <a:ext cx="53285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hu-HU" sz="1000" dirty="0" smtClean="0">
                <a:solidFill>
                  <a:srgbClr val="939B1B"/>
                </a:solidFill>
              </a:rPr>
              <a:t>* forrás: KSH, 2012. szeptember/2011.december</a:t>
            </a:r>
            <a:endParaRPr lang="hu-HU" sz="1000" dirty="0">
              <a:solidFill>
                <a:srgbClr val="939B1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51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artalom helye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184576"/>
          </a:xfrm>
        </p:spPr>
        <p:txBody>
          <a:bodyPr/>
          <a:lstStyle/>
          <a:p>
            <a:pPr marL="457200" lvl="1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hu-HU" sz="2400" b="1" u="sng" dirty="0" smtClean="0">
                <a:solidFill>
                  <a:srgbClr val="939B1B"/>
                </a:solidFill>
                <a:latin typeface="Gill Sans MT" pitchFamily="34" charset="-18"/>
              </a:rPr>
              <a:t>Önkéntes ágazati alapadatok alakulása</a:t>
            </a:r>
          </a:p>
          <a:p>
            <a:pPr marL="457200" lvl="1" indent="0">
              <a:spcBef>
                <a:spcPts val="0"/>
              </a:spcBef>
              <a:spcAft>
                <a:spcPts val="1800"/>
              </a:spcAft>
              <a:buNone/>
            </a:pPr>
            <a:endParaRPr lang="hu-HU" sz="2400" b="1" dirty="0" smtClean="0">
              <a:solidFill>
                <a:srgbClr val="939B1B"/>
              </a:solidFill>
              <a:latin typeface="Gill Sans MT" pitchFamily="34" charset="-18"/>
            </a:endParaRPr>
          </a:p>
          <a:p>
            <a:pPr marL="457200" lvl="1" indent="0">
              <a:spcBef>
                <a:spcPts val="0"/>
              </a:spcBef>
              <a:spcAft>
                <a:spcPts val="1800"/>
              </a:spcAft>
              <a:buNone/>
            </a:pPr>
            <a:endParaRPr lang="hu-HU" sz="2400" b="1" dirty="0" smtClean="0">
              <a:solidFill>
                <a:srgbClr val="939B1B"/>
              </a:solidFill>
              <a:latin typeface="Gill Sans MT" pitchFamily="34" charset="-18"/>
            </a:endParaRP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1619672" y="281097"/>
            <a:ext cx="72008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Gill Sans MT" pitchFamily="34" charset="-18"/>
              </a:rPr>
              <a:t>2012. évi események</a:t>
            </a:r>
            <a:endParaRPr lang="hu-HU" sz="2000" b="1" dirty="0" smtClean="0">
              <a:solidFill>
                <a:schemeClr val="bg1"/>
              </a:solidFill>
            </a:endParaRP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856845"/>
              </p:ext>
            </p:extLst>
          </p:nvPr>
        </p:nvGraphicFramePr>
        <p:xfrm>
          <a:off x="1630338" y="2564904"/>
          <a:ext cx="5696024" cy="2109192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612678"/>
                <a:gridCol w="1368775"/>
                <a:gridCol w="1714571"/>
              </a:tblGrid>
              <a:tr h="527298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Mutató</a:t>
                      </a:r>
                      <a:endParaRPr lang="hu-HU" sz="14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2011.12.31</a:t>
                      </a:r>
                      <a:endParaRPr lang="hu-HU" sz="14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2012.09.30</a:t>
                      </a:r>
                      <a:endParaRPr lang="hu-HU" sz="14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</a:tr>
              <a:tr h="527298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Vagyon (M Ft)</a:t>
                      </a:r>
                      <a:endParaRPr lang="hu-HU" sz="14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             55 780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                     71 941    </a:t>
                      </a:r>
                    </a:p>
                  </a:txBody>
                  <a:tcPr marL="9525" marR="9525" marT="9525" marB="0" anchor="ctr"/>
                </a:tc>
              </a:tr>
              <a:tr h="527298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Létszám (fő)</a:t>
                      </a:r>
                      <a:endParaRPr lang="hu-HU" sz="14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             29 123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                     35 443    </a:t>
                      </a:r>
                    </a:p>
                  </a:txBody>
                  <a:tcPr marL="9525" marR="9525" marT="9525" marB="0" anchor="ctr"/>
                </a:tc>
              </a:tr>
              <a:tr h="52729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Átlagos tagi számla (M Ft/fő)</a:t>
                      </a:r>
                      <a:endParaRPr lang="sv-SE" sz="14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               1,915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i="0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                       2,030   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42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artalom helye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184576"/>
          </a:xfrm>
        </p:spPr>
        <p:txBody>
          <a:bodyPr/>
          <a:lstStyle/>
          <a:p>
            <a:pPr marL="457200" lvl="1" indent="0" algn="ctr">
              <a:spcBef>
                <a:spcPts val="0"/>
              </a:spcBef>
              <a:spcAft>
                <a:spcPts val="1800"/>
              </a:spcAft>
              <a:buNone/>
            </a:pPr>
            <a:endParaRPr lang="hu-HU" sz="2400" b="1" u="sng" dirty="0" smtClean="0">
              <a:solidFill>
                <a:srgbClr val="939B1B"/>
              </a:solidFill>
              <a:latin typeface="Gill Sans MT" pitchFamily="34" charset="-18"/>
            </a:endParaRPr>
          </a:p>
          <a:p>
            <a:pPr marL="457200" lvl="1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hu-HU" sz="2400" b="1" u="sng" dirty="0" smtClean="0">
                <a:solidFill>
                  <a:srgbClr val="939B1B"/>
                </a:solidFill>
                <a:latin typeface="Gill Sans MT" pitchFamily="34" charset="-18"/>
              </a:rPr>
              <a:t>Önkéntes ágazat díjterhelése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§"/>
            </a:pPr>
            <a:r>
              <a:rPr lang="hu-HU" sz="2400" dirty="0" smtClean="0">
                <a:solidFill>
                  <a:srgbClr val="939B1B"/>
                </a:solidFill>
                <a:latin typeface="Gill Sans MT" pitchFamily="34" charset="-18"/>
              </a:rPr>
              <a:t>A PSZÁF 2012. októberi  publikációja szerint az önkéntes nyugdíjpénztárak  2011. évi vagyonarányos díjterhelése átlagosan 0,93% (57 pénztár)</a:t>
            </a:r>
            <a:endParaRPr lang="hu-HU" sz="2400" dirty="0">
              <a:solidFill>
                <a:srgbClr val="939B1B"/>
              </a:solidFill>
              <a:latin typeface="Gill Sans MT" pitchFamily="34" charset="-18"/>
            </a:endParaRPr>
          </a:p>
          <a:p>
            <a:pPr lvl="1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§"/>
            </a:pPr>
            <a:r>
              <a:rPr lang="hu-HU" sz="2400" dirty="0" smtClean="0">
                <a:solidFill>
                  <a:srgbClr val="939B1B"/>
                </a:solidFill>
                <a:latin typeface="Gill Sans MT" pitchFamily="34" charset="-18"/>
              </a:rPr>
              <a:t>A Pannónia Nyugdíjpénztár önkéntes ágazatának 2011. évi díjterhelése 0,50%,  amely mutató a legjobbak között van</a:t>
            </a:r>
            <a:endParaRPr lang="hu-HU" sz="2400" dirty="0">
              <a:solidFill>
                <a:srgbClr val="939B1B"/>
              </a:solidFill>
              <a:latin typeface="Gill Sans MT" pitchFamily="34" charset="-18"/>
            </a:endParaRPr>
          </a:p>
          <a:p>
            <a:pPr lvl="1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§"/>
            </a:pPr>
            <a:r>
              <a:rPr lang="hu-HU" sz="2400" dirty="0">
                <a:solidFill>
                  <a:srgbClr val="939B1B"/>
                </a:solidFill>
                <a:latin typeface="Gill Sans MT" pitchFamily="34" charset="-18"/>
              </a:rPr>
              <a:t>A </a:t>
            </a:r>
            <a:r>
              <a:rPr lang="hu-HU" sz="2400" dirty="0" smtClean="0">
                <a:solidFill>
                  <a:srgbClr val="939B1B"/>
                </a:solidFill>
                <a:latin typeface="Gill Sans MT" pitchFamily="34" charset="-18"/>
              </a:rPr>
              <a:t>beolvadó Mobilitás Nyugdíjpénztár 2011</a:t>
            </a:r>
            <a:r>
              <a:rPr lang="hu-HU" sz="2400" dirty="0">
                <a:solidFill>
                  <a:srgbClr val="939B1B"/>
                </a:solidFill>
                <a:latin typeface="Gill Sans MT" pitchFamily="34" charset="-18"/>
              </a:rPr>
              <a:t>. évi díjterhelése </a:t>
            </a:r>
            <a:r>
              <a:rPr lang="hu-HU" sz="2400" dirty="0" smtClean="0">
                <a:solidFill>
                  <a:srgbClr val="939B1B"/>
                </a:solidFill>
                <a:latin typeface="Gill Sans MT" pitchFamily="34" charset="-18"/>
              </a:rPr>
              <a:t>0,48%,  </a:t>
            </a:r>
            <a:r>
              <a:rPr lang="hu-HU" sz="2400" dirty="0">
                <a:solidFill>
                  <a:srgbClr val="939B1B"/>
                </a:solidFill>
                <a:latin typeface="Gill Sans MT" pitchFamily="34" charset="-18"/>
              </a:rPr>
              <a:t>amely mutató </a:t>
            </a:r>
            <a:r>
              <a:rPr lang="hu-HU" sz="2400" dirty="0" smtClean="0">
                <a:solidFill>
                  <a:srgbClr val="939B1B"/>
                </a:solidFill>
                <a:latin typeface="Gill Sans MT" pitchFamily="34" charset="-18"/>
              </a:rPr>
              <a:t>szintén a </a:t>
            </a:r>
            <a:r>
              <a:rPr lang="hu-HU" sz="2400" dirty="0">
                <a:solidFill>
                  <a:srgbClr val="939B1B"/>
                </a:solidFill>
                <a:latin typeface="Gill Sans MT" pitchFamily="34" charset="-18"/>
              </a:rPr>
              <a:t>legjobbak között </a:t>
            </a:r>
            <a:r>
              <a:rPr lang="hu-HU" sz="2400" dirty="0" smtClean="0">
                <a:solidFill>
                  <a:srgbClr val="939B1B"/>
                </a:solidFill>
                <a:latin typeface="Gill Sans MT" pitchFamily="34" charset="-18"/>
              </a:rPr>
              <a:t>van</a:t>
            </a:r>
            <a:endParaRPr lang="hu-HU" sz="2400" b="1" dirty="0" smtClean="0">
              <a:solidFill>
                <a:srgbClr val="939B1B"/>
              </a:solidFill>
              <a:latin typeface="Gill Sans MT" pitchFamily="34" charset="-18"/>
            </a:endParaRP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1619672" y="281097"/>
            <a:ext cx="72008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Gill Sans MT" pitchFamily="34" charset="-18"/>
              </a:rPr>
              <a:t>2012. évi események</a:t>
            </a:r>
            <a:endParaRPr lang="hu-HU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12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1619672" y="281097"/>
            <a:ext cx="72008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Gill Sans MT" pitchFamily="34" charset="-18"/>
              </a:rPr>
              <a:t>2012. évi események</a:t>
            </a:r>
            <a:endParaRPr lang="hu-HU" sz="2000" b="1" dirty="0" smtClean="0">
              <a:solidFill>
                <a:schemeClr val="bg1"/>
              </a:solidFill>
            </a:endParaRPr>
          </a:p>
        </p:txBody>
      </p:sp>
      <p:sp>
        <p:nvSpPr>
          <p:cNvPr id="8" name="Tartalom helye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184576"/>
          </a:xfrm>
        </p:spPr>
        <p:txBody>
          <a:bodyPr/>
          <a:lstStyle/>
          <a:p>
            <a:pPr marL="457200" lvl="1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hu-HU" sz="2400" b="1" u="sng" dirty="0" smtClean="0">
                <a:solidFill>
                  <a:srgbClr val="939B1B"/>
                </a:solidFill>
                <a:latin typeface="Gill Sans MT" pitchFamily="34" charset="-18"/>
              </a:rPr>
              <a:t>Magán ágazati alapadatok alakulása</a:t>
            </a:r>
          </a:p>
          <a:p>
            <a:pPr marL="457200" lvl="1" indent="0">
              <a:spcBef>
                <a:spcPts val="0"/>
              </a:spcBef>
              <a:spcAft>
                <a:spcPts val="1800"/>
              </a:spcAft>
              <a:buNone/>
            </a:pPr>
            <a:endParaRPr lang="hu-HU" sz="2400" b="1" dirty="0" smtClean="0">
              <a:solidFill>
                <a:srgbClr val="939B1B"/>
              </a:solidFill>
              <a:latin typeface="Gill Sans MT" pitchFamily="34" charset="-18"/>
            </a:endParaRPr>
          </a:p>
          <a:p>
            <a:pPr marL="457200" lvl="1" indent="0">
              <a:spcBef>
                <a:spcPts val="0"/>
              </a:spcBef>
              <a:spcAft>
                <a:spcPts val="1800"/>
              </a:spcAft>
              <a:buNone/>
            </a:pPr>
            <a:endParaRPr lang="hu-HU" sz="2400" b="1" dirty="0" smtClean="0">
              <a:solidFill>
                <a:srgbClr val="939B1B"/>
              </a:solidFill>
              <a:latin typeface="Gill Sans MT" pitchFamily="34" charset="-18"/>
            </a:endParaRPr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453248"/>
              </p:ext>
            </p:extLst>
          </p:nvPr>
        </p:nvGraphicFramePr>
        <p:xfrm>
          <a:off x="1630338" y="2564904"/>
          <a:ext cx="5696024" cy="2109192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612678"/>
                <a:gridCol w="1368775"/>
                <a:gridCol w="1714571"/>
              </a:tblGrid>
              <a:tr h="527298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Mutató</a:t>
                      </a:r>
                      <a:endParaRPr lang="hu-HU" sz="14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2011.12.31</a:t>
                      </a:r>
                      <a:endParaRPr lang="hu-HU" sz="14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2012.09.30</a:t>
                      </a:r>
                      <a:endParaRPr lang="hu-HU" sz="14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</a:tr>
              <a:tr h="527298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Vagyon (M Ft)</a:t>
                      </a:r>
                      <a:endParaRPr lang="hu-HU" sz="14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               8 389    </a:t>
                      </a:r>
                      <a:endParaRPr lang="hu-HU" sz="14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                       7 105    </a:t>
                      </a:r>
                      <a:endParaRPr lang="hu-HU" sz="1400" b="1" i="0" u="none" strike="noStrike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</a:tr>
              <a:tr h="527298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Létszám (fő)</a:t>
                      </a:r>
                      <a:endParaRPr lang="hu-HU" sz="14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               3 503    </a:t>
                      </a:r>
                      <a:endParaRPr lang="hu-HU" sz="14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                       2 710    </a:t>
                      </a:r>
                      <a:endParaRPr lang="hu-HU" sz="1400" b="1" i="0" u="none" strike="noStrike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</a:tr>
              <a:tr h="52729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Átlagos tagi számla (M Ft/fő)</a:t>
                      </a:r>
                      <a:endParaRPr lang="sv-SE" sz="14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               2,395    </a:t>
                      </a:r>
                      <a:endParaRPr lang="hu-HU" sz="14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939B1B"/>
                          </a:solidFill>
                          <a:effectLst/>
                          <a:latin typeface="Gill Sans MT" pitchFamily="34" charset="-18"/>
                        </a:rPr>
                        <a:t>                       2,622    </a:t>
                      </a:r>
                      <a:endParaRPr lang="hu-HU" sz="1400" b="1" i="0" u="none" strike="noStrike" dirty="0">
                        <a:solidFill>
                          <a:srgbClr val="939B1B"/>
                        </a:solidFill>
                        <a:effectLst/>
                        <a:latin typeface="Gill Sans MT" pitchFamily="34" charset="-1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685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artalom helye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184576"/>
          </a:xfrm>
        </p:spPr>
        <p:txBody>
          <a:bodyPr/>
          <a:lstStyle/>
          <a:p>
            <a:pPr marL="457200" lvl="1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hu-HU" b="1" u="sng" dirty="0" smtClean="0">
                <a:solidFill>
                  <a:srgbClr val="939B1B"/>
                </a:solidFill>
                <a:latin typeface="Gill Sans MT" pitchFamily="34" charset="-18"/>
              </a:rPr>
              <a:t>Nyugdíjpénztár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PSZÁF ellenőrzések:</a:t>
            </a:r>
          </a:p>
          <a:p>
            <a:pPr lvl="2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2012. január: önkéntes ágazat ingatlanbefektetései, érdemi kötelezés nélküli határozat</a:t>
            </a:r>
          </a:p>
          <a:p>
            <a:pPr lvl="2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>
                <a:solidFill>
                  <a:srgbClr val="939B1B"/>
                </a:solidFill>
                <a:latin typeface="Gill Sans MT" pitchFamily="34" charset="-18"/>
              </a:rPr>
              <a:t>2012. január: </a:t>
            </a: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magánnyugdíjpénztári TB visszalépés 3. vizsgálat, kisebb kötelezéssel járó határozat (végrehajtva)</a:t>
            </a:r>
          </a:p>
          <a:p>
            <a:pPr lvl="2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2012. július: Mobilitás beolvadás és korábbi évek átfogó ellenőrzése, kötelezés nélküli határozat</a:t>
            </a:r>
          </a:p>
          <a:p>
            <a:pPr lvl="2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2012. szeptember:  önkéntes és magán ágazat 5 éves átfogó  vizsgálat (vizsgálati jelentés nem érkezett) </a:t>
            </a:r>
            <a:endParaRPr lang="hu-HU" sz="1800" b="1" dirty="0">
              <a:solidFill>
                <a:srgbClr val="939B1B"/>
              </a:solidFill>
              <a:latin typeface="Gill Sans MT" pitchFamily="34" charset="-18"/>
            </a:endParaRP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Szervezeti változások</a:t>
            </a:r>
          </a:p>
          <a:p>
            <a:pPr lvl="2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2012.  november:  küldött választás 5 éves mandátum lejárata miatt</a:t>
            </a:r>
          </a:p>
          <a:p>
            <a:pPr lvl="2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u-HU" sz="1800" b="1" dirty="0" smtClean="0">
                <a:solidFill>
                  <a:srgbClr val="939B1B"/>
                </a:solidFill>
                <a:latin typeface="Gill Sans MT" pitchFamily="34" charset="-18"/>
              </a:rPr>
              <a:t>2012. december:  alakuló küldöttközgyűlésen Igazgatótanács és Ellenőrző Bizottság választása 5 éves mandátum lejárata miatt</a:t>
            </a: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1619672" y="281097"/>
            <a:ext cx="72008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Gill Sans MT" pitchFamily="34" charset="-18"/>
              </a:rPr>
              <a:t>2012. évi események</a:t>
            </a:r>
            <a:endParaRPr lang="hu-HU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84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 defTabSz="457200" fontAlgn="base">
          <a:spcBef>
            <a:spcPct val="0"/>
          </a:spcBef>
          <a:spcAft>
            <a:spcPct val="0"/>
          </a:spcAft>
          <a:defRPr sz="1400">
            <a:solidFill>
              <a:prstClr val="black"/>
            </a:solidFill>
            <a:latin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4098</TotalTime>
  <Words>1395</Words>
  <Application>Microsoft Office PowerPoint</Application>
  <PresentationFormat>Diavetítés a képernyőre (4:3 oldalarány)</PresentationFormat>
  <Paragraphs>224</Paragraphs>
  <Slides>19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0" baseType="lpstr">
      <vt:lpstr>Office Theme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paczolai.szabolcs@pannonianyp.hu</dc:creator>
  <cp:lastModifiedBy>Paczolai Szabolcs</cp:lastModifiedBy>
  <cp:revision>359</cp:revision>
  <dcterms:created xsi:type="dcterms:W3CDTF">2010-10-19T09:41:35Z</dcterms:created>
  <dcterms:modified xsi:type="dcterms:W3CDTF">2012-10-31T11:47:59Z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0x010100DFE55851C4D9C04EB91D79D9BB7FFB3B004C9ECE2160EE974CAA43AAD2F401CD6E</vt:lpwstr>
  </property>
</Properties>
</file>