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7"/>
  </p:notesMasterIdLst>
  <p:handoutMasterIdLst>
    <p:handoutMasterId r:id="rId28"/>
  </p:handoutMasterIdLst>
  <p:sldIdLst>
    <p:sldId id="256" r:id="rId2"/>
    <p:sldId id="296" r:id="rId3"/>
    <p:sldId id="257" r:id="rId4"/>
    <p:sldId id="272" r:id="rId5"/>
    <p:sldId id="292" r:id="rId6"/>
    <p:sldId id="288" r:id="rId7"/>
    <p:sldId id="262" r:id="rId8"/>
    <p:sldId id="263" r:id="rId9"/>
    <p:sldId id="264" r:id="rId10"/>
    <p:sldId id="259" r:id="rId11"/>
    <p:sldId id="266" r:id="rId12"/>
    <p:sldId id="268" r:id="rId13"/>
    <p:sldId id="323" r:id="rId14"/>
    <p:sldId id="315" r:id="rId15"/>
    <p:sldId id="270" r:id="rId16"/>
    <p:sldId id="316" r:id="rId17"/>
    <p:sldId id="318" r:id="rId18"/>
    <p:sldId id="317" r:id="rId19"/>
    <p:sldId id="314" r:id="rId20"/>
    <p:sldId id="324" r:id="rId21"/>
    <p:sldId id="319" r:id="rId22"/>
    <p:sldId id="320" r:id="rId23"/>
    <p:sldId id="321" r:id="rId24"/>
    <p:sldId id="322" r:id="rId25"/>
    <p:sldId id="325" r:id="rId26"/>
  </p:sldIdLst>
  <p:sldSz cx="9144000" cy="6858000" type="screen4x3"/>
  <p:notesSz cx="6772275" cy="9902825"/>
  <p:defaultTextStyle>
    <a:defPPr>
      <a:defRPr lang="en-GB"/>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70" autoAdjust="0"/>
  </p:normalViewPr>
  <p:slideViewPr>
    <p:cSldViewPr>
      <p:cViewPr varScale="1">
        <p:scale>
          <a:sx n="75" d="100"/>
          <a:sy n="75" d="100"/>
        </p:scale>
        <p:origin x="-101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352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GB"/>
          </a:p>
        </p:txBody>
      </p:sp>
      <p:sp>
        <p:nvSpPr>
          <p:cNvPr id="53251" name="Rectangle 3"/>
          <p:cNvSpPr>
            <a:spLocks noGrp="1" noChangeArrowheads="1"/>
          </p:cNvSpPr>
          <p:nvPr>
            <p:ph type="dt" sz="quarter" idx="1"/>
          </p:nvPr>
        </p:nvSpPr>
        <p:spPr bwMode="auto">
          <a:xfrm>
            <a:off x="3835400" y="0"/>
            <a:ext cx="29352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GB"/>
          </a:p>
        </p:txBody>
      </p:sp>
      <p:sp>
        <p:nvSpPr>
          <p:cNvPr id="53252" name="Rectangle 4"/>
          <p:cNvSpPr>
            <a:spLocks noGrp="1" noChangeArrowheads="1"/>
          </p:cNvSpPr>
          <p:nvPr>
            <p:ph type="ftr" sz="quarter" idx="2"/>
          </p:nvPr>
        </p:nvSpPr>
        <p:spPr bwMode="auto">
          <a:xfrm>
            <a:off x="0" y="9405938"/>
            <a:ext cx="29352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GB"/>
          </a:p>
        </p:txBody>
      </p:sp>
      <p:sp>
        <p:nvSpPr>
          <p:cNvPr id="53253" name="Rectangle 5"/>
          <p:cNvSpPr>
            <a:spLocks noGrp="1" noChangeArrowheads="1"/>
          </p:cNvSpPr>
          <p:nvPr>
            <p:ph type="sldNum" sz="quarter" idx="3"/>
          </p:nvPr>
        </p:nvSpPr>
        <p:spPr bwMode="auto">
          <a:xfrm>
            <a:off x="3835400" y="9405938"/>
            <a:ext cx="29352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A3AFB722-A509-4F7A-9AF3-1E98413D5A4C}"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352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GB"/>
          </a:p>
        </p:txBody>
      </p:sp>
      <p:sp>
        <p:nvSpPr>
          <p:cNvPr id="4099" name="Rectangle 3"/>
          <p:cNvSpPr>
            <a:spLocks noGrp="1" noChangeArrowheads="1"/>
          </p:cNvSpPr>
          <p:nvPr>
            <p:ph type="dt" idx="1"/>
          </p:nvPr>
        </p:nvSpPr>
        <p:spPr bwMode="auto">
          <a:xfrm>
            <a:off x="3835400" y="0"/>
            <a:ext cx="29352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GB"/>
          </a:p>
        </p:txBody>
      </p:sp>
      <p:sp>
        <p:nvSpPr>
          <p:cNvPr id="4100" name="Rectangle 4"/>
          <p:cNvSpPr>
            <a:spLocks noGrp="1" noRot="1" noChangeAspect="1" noChangeArrowheads="1" noTextEdit="1"/>
          </p:cNvSpPr>
          <p:nvPr>
            <p:ph type="sldImg" idx="2"/>
          </p:nvPr>
        </p:nvSpPr>
        <p:spPr bwMode="auto">
          <a:xfrm>
            <a:off x="911225" y="742950"/>
            <a:ext cx="4951413" cy="3713163"/>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77863" y="4703763"/>
            <a:ext cx="5416550" cy="44561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2" name="Rectangle 6"/>
          <p:cNvSpPr>
            <a:spLocks noGrp="1" noChangeArrowheads="1"/>
          </p:cNvSpPr>
          <p:nvPr>
            <p:ph type="ftr" sz="quarter" idx="4"/>
          </p:nvPr>
        </p:nvSpPr>
        <p:spPr bwMode="auto">
          <a:xfrm>
            <a:off x="0" y="9405938"/>
            <a:ext cx="29352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GB"/>
          </a:p>
        </p:txBody>
      </p:sp>
      <p:sp>
        <p:nvSpPr>
          <p:cNvPr id="4103" name="Rectangle 7"/>
          <p:cNvSpPr>
            <a:spLocks noGrp="1" noChangeArrowheads="1"/>
          </p:cNvSpPr>
          <p:nvPr>
            <p:ph type="sldNum" sz="quarter" idx="5"/>
          </p:nvPr>
        </p:nvSpPr>
        <p:spPr bwMode="auto">
          <a:xfrm>
            <a:off x="3835400" y="9405938"/>
            <a:ext cx="29352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E032751C-8326-4D36-BAD1-020124F18B2B}"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E475E4-33FC-486D-B5C7-F2B01BA07992}" type="slidenum">
              <a:rPr lang="en-GB"/>
              <a:pPr/>
              <a:t>1</a:t>
            </a:fld>
            <a:endParaRPr lang="en-GB"/>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45FBB4-3E90-43C9-8098-5ABBD77A217A}" type="slidenum">
              <a:rPr lang="en-GB"/>
              <a:pPr/>
              <a:t>10</a:t>
            </a:fld>
            <a:endParaRPr lang="en-GB"/>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7608F7-A45B-4D13-962C-A76177FE9EE6}" type="slidenum">
              <a:rPr lang="en-GB"/>
              <a:pPr/>
              <a:t>11</a:t>
            </a:fld>
            <a:endParaRPr lang="en-GB"/>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r>
              <a:rPr lang="fr-BE" b="1"/>
              <a:t>Les partenaires sociaux peuvent, au niveau européen produire de la norme légale</a:t>
            </a:r>
          </a:p>
          <a:p>
            <a:r>
              <a:rPr lang="fr-BE" b="1"/>
              <a:t>6 Directives trouvent leur origine dans des textes négociés par les partenaires sociaux.</a:t>
            </a:r>
          </a:p>
          <a:p>
            <a:r>
              <a:rPr lang="fr-BE" b="1"/>
              <a:t>Parmi lesquels : contrat de travail.</a:t>
            </a:r>
          </a:p>
          <a:p>
            <a:r>
              <a:rPr lang="fr-BE" b="1"/>
              <a:t>Approche</a:t>
            </a:r>
          </a:p>
          <a:p>
            <a:pPr>
              <a:buFontTx/>
              <a:buChar char="-"/>
            </a:pPr>
            <a:r>
              <a:rPr lang="fr-BE" b="1"/>
              <a:t> Promotion</a:t>
            </a:r>
          </a:p>
          <a:p>
            <a:r>
              <a:rPr lang="fr-BE" b="1"/>
              <a:t>- Combattre les situations discriminatoires</a:t>
            </a:r>
            <a:endParaRPr lang="en-GB" b="1"/>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5C099D-6121-48F2-A538-777201BE0AF3}" type="slidenum">
              <a:rPr lang="en-GB"/>
              <a:pPr/>
              <a:t>12</a:t>
            </a:fld>
            <a:endParaRPr lang="en-GB"/>
          </a:p>
        </p:txBody>
      </p:sp>
      <p:sp>
        <p:nvSpPr>
          <p:cNvPr id="52226" name="Rectangle 2"/>
          <p:cNvSpPr>
            <a:spLocks noGrp="1" noRot="1" noChangeAspect="1" noChangeArrowheads="1" noTextEdit="1"/>
          </p:cNvSpPr>
          <p:nvPr>
            <p:ph type="sldImg"/>
          </p:nvPr>
        </p:nvSpPr>
        <p:spPr>
          <a:xfrm>
            <a:off x="966788" y="765175"/>
            <a:ext cx="4895850" cy="3671888"/>
          </a:xfrm>
          <a:ln/>
        </p:spPr>
      </p:sp>
      <p:sp>
        <p:nvSpPr>
          <p:cNvPr id="52227" name="Rectangle 3"/>
          <p:cNvSpPr>
            <a:spLocks noGrp="1" noChangeArrowheads="1"/>
          </p:cNvSpPr>
          <p:nvPr>
            <p:ph type="body" idx="1"/>
          </p:nvPr>
        </p:nvSpPr>
        <p:spPr>
          <a:xfrm>
            <a:off x="920750" y="4665663"/>
            <a:ext cx="4984750" cy="4518025"/>
          </a:xfrm>
        </p:spPr>
        <p:txBody>
          <a:bodyPr/>
          <a:lstStyle/>
          <a:p>
            <a:r>
              <a:rPr lang="fr-BE"/>
              <a:t>Ils peuvent aussi produire de la norme conventionnelle</a:t>
            </a:r>
          </a:p>
          <a:p>
            <a:r>
              <a:rPr lang="fr-BE"/>
              <a:t>Télétravail</a:t>
            </a:r>
          </a:p>
          <a:p>
            <a:r>
              <a:rPr lang="fr-BE"/>
              <a:t>Stress</a:t>
            </a:r>
          </a:p>
          <a:p>
            <a:r>
              <a:rPr lang="fr-BE"/>
              <a:t>Violence</a:t>
            </a:r>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82F1BA-8130-465D-A173-49BEA4DCD650}" type="slidenum">
              <a:rPr lang="en-GB"/>
              <a:pPr/>
              <a:t>15</a:t>
            </a:fld>
            <a:endParaRPr lang="en-GB"/>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42B4E0-675A-4A56-9E51-24599405ADCE}" type="slidenum">
              <a:rPr lang="en-GB"/>
              <a:pPr/>
              <a:t>19</a:t>
            </a:fld>
            <a:endParaRPr lang="en-GB"/>
          </a:p>
        </p:txBody>
      </p:sp>
      <p:sp>
        <p:nvSpPr>
          <p:cNvPr id="168962" name="Rectangle 2"/>
          <p:cNvSpPr>
            <a:spLocks noGrp="1" noRot="1" noChangeAspect="1" noChangeArrowheads="1" noTextEdit="1"/>
          </p:cNvSpPr>
          <p:nvPr>
            <p:ph type="sldImg"/>
          </p:nvPr>
        </p:nvSpPr>
        <p:spPr>
          <a:xfrm>
            <a:off x="917575" y="749300"/>
            <a:ext cx="4933950" cy="3700463"/>
          </a:xfrm>
          <a:ln/>
        </p:spPr>
      </p:sp>
      <p:sp>
        <p:nvSpPr>
          <p:cNvPr id="168963" name="Rectangle 3"/>
          <p:cNvSpPr>
            <a:spLocks noGrp="1" noChangeArrowheads="1"/>
          </p:cNvSpPr>
          <p:nvPr>
            <p:ph type="body" idx="1"/>
          </p:nvPr>
        </p:nvSpPr>
        <p:spPr>
          <a:xfrm>
            <a:off x="903288" y="4705350"/>
            <a:ext cx="4965700" cy="4456113"/>
          </a:xfrm>
        </p:spPr>
        <p:txBody>
          <a:bodyPr lIns="92758" tIns="46379" rIns="92758" bIns="46379"/>
          <a:lstStyle/>
          <a:p>
            <a:endParaRPr lang="nl-BE">
              <a:cs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nl-BE" smtClean="0">
              <a:ea typeface="ＭＳ Ｐゴシック" pitchFamily="1" charset="-128"/>
            </a:endParaRPr>
          </a:p>
        </p:txBody>
      </p:sp>
      <p:sp>
        <p:nvSpPr>
          <p:cNvPr id="48132" name="Slide Number Placeholder 3"/>
          <p:cNvSpPr>
            <a:spLocks noGrp="1"/>
          </p:cNvSpPr>
          <p:nvPr>
            <p:ph type="sldNum" sz="quarter" idx="5"/>
          </p:nvPr>
        </p:nvSpPr>
        <p:spPr>
          <a:noFill/>
        </p:spPr>
        <p:txBody>
          <a:bodyPr/>
          <a:lstStyle/>
          <a:p>
            <a:fld id="{7B37BC20-582D-419E-BB00-7E02DA9CFA82}" type="slidenum">
              <a:rPr lang="nl-NL" smtClean="0"/>
              <a:pPr/>
              <a:t>21</a:t>
            </a:fld>
            <a:endParaRPr lang="nl-N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69F276-BCB1-49CF-90FB-98B2113449A4}" type="slidenum">
              <a:rPr lang="en-GB"/>
              <a:pPr/>
              <a:t>2</a:t>
            </a:fld>
            <a:endParaRPr lang="en-GB"/>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247C23-7EE1-4DD0-BFCB-CA964A210F32}" type="slidenum">
              <a:rPr lang="en-GB"/>
              <a:pPr/>
              <a:t>3</a:t>
            </a:fld>
            <a:endParaRPr lang="en-GB"/>
          </a:p>
        </p:txBody>
      </p:sp>
      <p:sp>
        <p:nvSpPr>
          <p:cNvPr id="30722" name="Rectangle 2"/>
          <p:cNvSpPr>
            <a:spLocks noGrp="1" noRot="1" noChangeAspect="1" noChangeArrowheads="1" noTextEdit="1"/>
          </p:cNvSpPr>
          <p:nvPr>
            <p:ph type="sldImg"/>
          </p:nvPr>
        </p:nvSpPr>
        <p:spPr>
          <a:xfrm>
            <a:off x="966788" y="765175"/>
            <a:ext cx="4895850" cy="3671888"/>
          </a:xfrm>
          <a:ln/>
        </p:spPr>
      </p:sp>
      <p:sp>
        <p:nvSpPr>
          <p:cNvPr id="30723" name="Rectangle 3"/>
          <p:cNvSpPr>
            <a:spLocks noGrp="1" noChangeArrowheads="1"/>
          </p:cNvSpPr>
          <p:nvPr>
            <p:ph type="body" idx="1"/>
          </p:nvPr>
        </p:nvSpPr>
        <p:spPr>
          <a:xfrm>
            <a:off x="920750" y="4665663"/>
            <a:ext cx="4984750" cy="4518025"/>
          </a:xfrm>
        </p:spPr>
        <p:txBody>
          <a:bodyPr/>
          <a:lstStyle/>
          <a:p>
            <a:r>
              <a:rPr lang="en-GB" b="1"/>
              <a:t>Le DS occupe en Europe une place unique au Monde</a:t>
            </a:r>
          </a:p>
          <a:p>
            <a:endParaRPr lang="fr-BE" b="1"/>
          </a:p>
          <a:p>
            <a:r>
              <a:rPr lang="fr-BE" b="1"/>
              <a:t>Deux articles du traité</a:t>
            </a:r>
          </a:p>
          <a:p>
            <a:endParaRPr lang="fr-BE" b="1"/>
          </a:p>
          <a:p>
            <a:pPr>
              <a:buFontTx/>
              <a:buChar char="-"/>
            </a:pPr>
            <a:r>
              <a:rPr lang="fr-BE" b="1"/>
              <a:t> Rôle actif donné à la Commission / Promotion</a:t>
            </a:r>
          </a:p>
          <a:p>
            <a:pPr>
              <a:buFontTx/>
              <a:buChar char="-"/>
            </a:pPr>
            <a:r>
              <a:rPr lang="fr-BE" b="1"/>
              <a:t> Droit aux partenaires sociaux en matière de consultation</a:t>
            </a:r>
          </a:p>
          <a:p>
            <a:pPr>
              <a:buFontTx/>
              <a:buChar char="-"/>
            </a:pPr>
            <a:r>
              <a:rPr lang="fr-BE" b="1"/>
              <a:t> reconnaissance d’un espace contractuel</a:t>
            </a:r>
          </a:p>
          <a:p>
            <a:pPr>
              <a:buFontTx/>
              <a:buChar char="-"/>
            </a:pPr>
            <a:r>
              <a:rPr lang="fr-BE" b="1"/>
              <a:t> mécanisme d’extension des accords signés.</a:t>
            </a:r>
            <a:endParaRPr lang="en-GB" b="1"/>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852737-6F46-4ECE-A6BA-7076355F6B52}" type="slidenum">
              <a:rPr lang="en-GB"/>
              <a:pPr/>
              <a:t>4</a:t>
            </a:fld>
            <a:endParaRPr lang="en-GB"/>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CB4614-5AFB-4FB0-9C8B-2BAAC2D9E785}" type="slidenum">
              <a:rPr lang="en-GB"/>
              <a:pPr/>
              <a:t>5</a:t>
            </a:fld>
            <a:endParaRPr lang="en-GB"/>
          </a:p>
        </p:txBody>
      </p:sp>
      <p:sp>
        <p:nvSpPr>
          <p:cNvPr id="111618" name="Rectangle 2"/>
          <p:cNvSpPr>
            <a:spLocks noGrp="1" noRot="1" noChangeAspect="1" noChangeArrowheads="1" noTextEdit="1"/>
          </p:cNvSpPr>
          <p:nvPr>
            <p:ph type="sldImg"/>
          </p:nvPr>
        </p:nvSpPr>
        <p:spPr>
          <a:xfrm>
            <a:off x="966788" y="765175"/>
            <a:ext cx="4895850" cy="3671888"/>
          </a:xfrm>
          <a:ln/>
        </p:spPr>
      </p:sp>
      <p:sp>
        <p:nvSpPr>
          <p:cNvPr id="111619" name="Rectangle 3"/>
          <p:cNvSpPr>
            <a:spLocks noGrp="1" noChangeArrowheads="1"/>
          </p:cNvSpPr>
          <p:nvPr>
            <p:ph type="body" idx="1"/>
          </p:nvPr>
        </p:nvSpPr>
        <p:spPr>
          <a:xfrm>
            <a:off x="920750" y="4665663"/>
            <a:ext cx="4984750" cy="4518025"/>
          </a:xfrm>
        </p:spPr>
        <p:txBody>
          <a:bodyPr/>
          <a:lstStyle/>
          <a:p>
            <a:r>
              <a:rPr lang="en-GB" b="1"/>
              <a:t>This very strong and innovative role was accompanied by the development of European actors in the industrial relation field. Today, both at cross-industry and sectoral levels, social partners are representing most of the existing national members and are able to get mandate for negotiations and actions.</a:t>
            </a:r>
          </a:p>
          <a:p>
            <a:r>
              <a:rPr lang="en-GB" b="1"/>
              <a:t>To be considered as representatives, the European organisations should be represent in all or most of the Member states and be composed by national organisation themselves considered as social partners under their national systems. </a:t>
            </a:r>
          </a:p>
          <a:p>
            <a:r>
              <a:rPr lang="en-GB" b="1"/>
              <a:t>The structuration of the European actors is not finalised but la long way had been cover during the last 10 years.</a:t>
            </a:r>
          </a:p>
          <a:p>
            <a:endParaRPr lang="fr-BE" b="1"/>
          </a:p>
          <a:p>
            <a:r>
              <a:rPr lang="fr-FR" altLang="ko-KR" b="1">
                <a:ea typeface="굴림" charset="-127"/>
              </a:rPr>
              <a:t>Le dialogue social europ</a:t>
            </a:r>
            <a:r>
              <a:rPr lang="fr-FR" altLang="ko-KR" b="1">
                <a:latin typeface="Times New Roman"/>
                <a:ea typeface="굴림" charset="-127"/>
              </a:rPr>
              <a:t>é</a:t>
            </a:r>
            <a:r>
              <a:rPr lang="fr-FR" altLang="ko-KR" b="1">
                <a:ea typeface="굴림" charset="-127"/>
              </a:rPr>
              <a:t>en est le fait d'organisations europ</a:t>
            </a:r>
            <a:r>
              <a:rPr lang="fr-FR" altLang="ko-KR" b="1">
                <a:latin typeface="Times New Roman"/>
                <a:ea typeface="굴림" charset="-127"/>
              </a:rPr>
              <a:t>é</a:t>
            </a:r>
            <a:r>
              <a:rPr lang="fr-FR" altLang="ko-KR" b="1">
                <a:ea typeface="굴림" charset="-127"/>
              </a:rPr>
              <a:t>ennes reconnues par la Commission comme repr</a:t>
            </a:r>
            <a:r>
              <a:rPr lang="fr-FR" altLang="ko-KR" b="1">
                <a:latin typeface="Times New Roman"/>
                <a:ea typeface="굴림" charset="-127"/>
              </a:rPr>
              <a:t>é</a:t>
            </a:r>
            <a:r>
              <a:rPr lang="fr-FR" altLang="ko-KR" b="1">
                <a:ea typeface="굴림" charset="-127"/>
              </a:rPr>
              <a:t>sentatives. Actuellement, environ 50 organisations sont r</a:t>
            </a:r>
            <a:r>
              <a:rPr lang="fr-FR" altLang="ko-KR" b="1">
                <a:latin typeface="Times New Roman"/>
                <a:ea typeface="굴림" charset="-127"/>
              </a:rPr>
              <a:t>é</a:t>
            </a:r>
            <a:r>
              <a:rPr lang="fr-FR" altLang="ko-KR" b="1">
                <a:ea typeface="굴림" charset="-127"/>
              </a:rPr>
              <a:t>pertori</a:t>
            </a:r>
            <a:r>
              <a:rPr lang="fr-FR" altLang="ko-KR" b="1">
                <a:latin typeface="Times New Roman"/>
                <a:ea typeface="굴림" charset="-127"/>
              </a:rPr>
              <a:t>é</a:t>
            </a:r>
            <a:r>
              <a:rPr lang="fr-FR" altLang="ko-KR" b="1">
                <a:ea typeface="굴림" charset="-127"/>
              </a:rPr>
              <a:t>es et en mesure de s'engager si elles le souhaitent dans un dialogue social.</a:t>
            </a:r>
          </a:p>
          <a:p>
            <a:r>
              <a:rPr lang="fr-FR" altLang="ko-KR" b="1">
                <a:ea typeface="굴림" charset="-127"/>
              </a:rPr>
              <a:t>Les crit</a:t>
            </a:r>
            <a:r>
              <a:rPr lang="fr-FR" altLang="ko-KR" b="1">
                <a:latin typeface="Times New Roman"/>
                <a:ea typeface="굴림" charset="-127"/>
              </a:rPr>
              <a:t>è</a:t>
            </a:r>
            <a:r>
              <a:rPr lang="fr-FR" altLang="ko-KR" b="1">
                <a:ea typeface="굴림" charset="-127"/>
              </a:rPr>
              <a:t>res visent </a:t>
            </a:r>
            <a:r>
              <a:rPr lang="fr-FR" altLang="ko-KR" b="1">
                <a:latin typeface="Times New Roman"/>
                <a:ea typeface="굴림" charset="-127"/>
              </a:rPr>
              <a:t>à</a:t>
            </a:r>
            <a:r>
              <a:rPr lang="fr-FR" altLang="ko-KR" b="1">
                <a:ea typeface="굴림" charset="-127"/>
              </a:rPr>
              <a:t> identifier une repr</a:t>
            </a:r>
            <a:r>
              <a:rPr lang="fr-FR" altLang="ko-KR" b="1">
                <a:latin typeface="Times New Roman"/>
                <a:ea typeface="굴림" charset="-127"/>
              </a:rPr>
              <a:t>é</a:t>
            </a:r>
            <a:r>
              <a:rPr lang="fr-FR" altLang="ko-KR" b="1">
                <a:ea typeface="굴림" charset="-127"/>
              </a:rPr>
              <a:t>sentativit</a:t>
            </a:r>
            <a:r>
              <a:rPr lang="fr-FR" altLang="ko-KR" b="1">
                <a:latin typeface="Times New Roman"/>
                <a:ea typeface="굴림" charset="-127"/>
              </a:rPr>
              <a:t>é</a:t>
            </a:r>
            <a:r>
              <a:rPr lang="fr-FR" altLang="ko-KR" b="1">
                <a:ea typeface="굴림" charset="-127"/>
              </a:rPr>
              <a:t> europ</a:t>
            </a:r>
            <a:r>
              <a:rPr lang="fr-FR" altLang="ko-KR" b="1">
                <a:latin typeface="Times New Roman"/>
                <a:ea typeface="굴림" charset="-127"/>
              </a:rPr>
              <a:t>é</a:t>
            </a:r>
            <a:r>
              <a:rPr lang="fr-FR" altLang="ko-KR" b="1">
                <a:ea typeface="굴림" charset="-127"/>
              </a:rPr>
              <a:t>enne et une capacit</a:t>
            </a:r>
            <a:r>
              <a:rPr lang="fr-FR" altLang="ko-KR" b="1">
                <a:latin typeface="Times New Roman"/>
                <a:ea typeface="굴림" charset="-127"/>
              </a:rPr>
              <a:t>é</a:t>
            </a:r>
            <a:r>
              <a:rPr lang="fr-FR" altLang="ko-KR" b="1">
                <a:ea typeface="굴림" charset="-127"/>
              </a:rPr>
              <a:t> </a:t>
            </a:r>
            <a:r>
              <a:rPr lang="fr-FR" altLang="ko-KR" b="1">
                <a:latin typeface="Times New Roman"/>
                <a:ea typeface="굴림" charset="-127"/>
              </a:rPr>
              <a:t>à</a:t>
            </a:r>
            <a:r>
              <a:rPr lang="fr-FR" altLang="ko-KR" b="1">
                <a:ea typeface="굴림" charset="-127"/>
              </a:rPr>
              <a:t> agir au niveau europ</a:t>
            </a:r>
            <a:r>
              <a:rPr lang="fr-FR" altLang="ko-KR" b="1">
                <a:latin typeface="Times New Roman"/>
                <a:ea typeface="굴림" charset="-127"/>
              </a:rPr>
              <a:t>é</a:t>
            </a:r>
            <a:r>
              <a:rPr lang="fr-FR" altLang="ko-KR" b="1">
                <a:ea typeface="굴림" charset="-127"/>
              </a:rPr>
              <a:t>en. Un principe fort est </a:t>
            </a:r>
            <a:r>
              <a:rPr lang="fr-FR" altLang="ko-KR" b="1">
                <a:latin typeface="Times New Roman"/>
                <a:ea typeface="굴림" charset="-127"/>
              </a:rPr>
              <a:t>é</a:t>
            </a:r>
            <a:r>
              <a:rPr lang="fr-FR" altLang="ko-KR" b="1">
                <a:ea typeface="굴림" charset="-127"/>
              </a:rPr>
              <a:t>galement celui de l'autonomie des organisations de partenaires sociaux en mesure de repr</a:t>
            </a:r>
            <a:r>
              <a:rPr lang="fr-FR" altLang="ko-KR" b="1">
                <a:latin typeface="Times New Roman"/>
                <a:ea typeface="굴림" charset="-127"/>
              </a:rPr>
              <a:t>é</a:t>
            </a:r>
            <a:r>
              <a:rPr lang="fr-FR" altLang="ko-KR" b="1">
                <a:ea typeface="굴림" charset="-127"/>
              </a:rPr>
              <a:t>senter de fa</a:t>
            </a:r>
            <a:r>
              <a:rPr lang="fr-FR" altLang="ko-KR" b="1">
                <a:latin typeface="Times New Roman"/>
                <a:ea typeface="굴림" charset="-127"/>
              </a:rPr>
              <a:t>ç</a:t>
            </a:r>
            <a:r>
              <a:rPr lang="fr-FR" altLang="ko-KR" b="1">
                <a:ea typeface="굴림" charset="-127"/>
              </a:rPr>
              <a:t>on ind</a:t>
            </a:r>
            <a:r>
              <a:rPr lang="fr-FR" altLang="ko-KR" b="1">
                <a:latin typeface="Times New Roman"/>
                <a:ea typeface="굴림" charset="-127"/>
              </a:rPr>
              <a:t>é</a:t>
            </a:r>
            <a:r>
              <a:rPr lang="fr-FR" altLang="ko-KR" b="1">
                <a:ea typeface="굴림" charset="-127"/>
              </a:rPr>
              <a:t>pendante les int</a:t>
            </a:r>
            <a:r>
              <a:rPr lang="fr-FR" altLang="ko-KR" b="1">
                <a:latin typeface="Times New Roman"/>
                <a:ea typeface="굴림" charset="-127"/>
              </a:rPr>
              <a:t>é</a:t>
            </a:r>
            <a:r>
              <a:rPr lang="fr-FR" altLang="ko-KR" b="1">
                <a:ea typeface="굴림" charset="-127"/>
              </a:rPr>
              <a:t>rêts de leurs mandants..</a:t>
            </a:r>
            <a:endParaRPr lang="en-GB" b="1"/>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5C7BB9-E73C-4CFA-93CC-70DD821F96D8}" type="slidenum">
              <a:rPr lang="en-GB"/>
              <a:pPr/>
              <a:t>6</a:t>
            </a:fld>
            <a:endParaRPr lang="en-GB"/>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F91C6D-B38B-4928-8604-0AF539870B06}" type="slidenum">
              <a:rPr lang="en-GB"/>
              <a:pPr/>
              <a:t>7</a:t>
            </a:fld>
            <a:endParaRPr lang="en-GB"/>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C9739C-8FFD-4ABB-B7AD-1ABBF276121E}" type="slidenum">
              <a:rPr lang="en-GB"/>
              <a:pPr/>
              <a:t>8</a:t>
            </a:fld>
            <a:endParaRPr lang="en-GB"/>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0C134C-5540-44F0-B3A2-D1CED8133EA0}" type="slidenum">
              <a:rPr lang="en-GB"/>
              <a:pPr/>
              <a:t>9</a:t>
            </a:fld>
            <a:endParaRPr lang="en-GB"/>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0"/>
            <a:ext cx="9148763" cy="6851650"/>
            <a:chOff x="1" y="0"/>
            <a:chExt cx="5763" cy="4316"/>
          </a:xfrm>
        </p:grpSpPr>
        <p:sp>
          <p:nvSpPr>
            <p:cNvPr id="27651"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sp>
          <p:nvSpPr>
            <p:cNvPr id="27652"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sp>
          <p:nvSpPr>
            <p:cNvPr id="27653"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grpSp>
          <p:nvGrpSpPr>
            <p:cNvPr id="27654" name="Group 6"/>
            <p:cNvGrpSpPr>
              <a:grpSpLocks/>
            </p:cNvGrpSpPr>
            <p:nvPr/>
          </p:nvGrpSpPr>
          <p:grpSpPr bwMode="auto">
            <a:xfrm>
              <a:off x="288" y="0"/>
              <a:ext cx="5098" cy="4316"/>
              <a:chOff x="288" y="0"/>
              <a:chExt cx="5098" cy="4316"/>
            </a:xfrm>
          </p:grpSpPr>
          <p:sp>
            <p:nvSpPr>
              <p:cNvPr id="27655"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56"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57"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58"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59"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60"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61"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62"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63"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64"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65"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66"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7667"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grpSp>
        <p:sp>
          <p:nvSpPr>
            <p:cNvPr id="27668"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sp>
          <p:nvSpPr>
            <p:cNvPr id="27669"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sp>
          <p:nvSpPr>
            <p:cNvPr id="27670"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nl-BE"/>
            </a:p>
          </p:txBody>
        </p:sp>
        <p:sp>
          <p:nvSpPr>
            <p:cNvPr id="27671"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nl-BE"/>
            </a:p>
          </p:txBody>
        </p:sp>
        <p:sp>
          <p:nvSpPr>
            <p:cNvPr id="27672"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nl-BE"/>
            </a:p>
          </p:txBody>
        </p:sp>
        <p:sp>
          <p:nvSpPr>
            <p:cNvPr id="27673"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nl-BE"/>
            </a:p>
          </p:txBody>
        </p:sp>
        <p:sp>
          <p:nvSpPr>
            <p:cNvPr id="27674"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nl-BE"/>
            </a:p>
          </p:txBody>
        </p:sp>
        <p:sp>
          <p:nvSpPr>
            <p:cNvPr id="27675"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nl-BE"/>
            </a:p>
          </p:txBody>
        </p:sp>
        <p:sp>
          <p:nvSpPr>
            <p:cNvPr id="27676"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nl-BE"/>
            </a:p>
          </p:txBody>
        </p:sp>
        <p:sp>
          <p:nvSpPr>
            <p:cNvPr id="27677"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nl-BE"/>
            </a:p>
          </p:txBody>
        </p:sp>
        <p:sp>
          <p:nvSpPr>
            <p:cNvPr id="27678"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nl-BE"/>
            </a:p>
          </p:txBody>
        </p:sp>
        <p:grpSp>
          <p:nvGrpSpPr>
            <p:cNvPr id="27679" name="Group 31"/>
            <p:cNvGrpSpPr>
              <a:grpSpLocks/>
            </p:cNvGrpSpPr>
            <p:nvPr/>
          </p:nvGrpSpPr>
          <p:grpSpPr bwMode="auto">
            <a:xfrm>
              <a:off x="1" y="392"/>
              <a:ext cx="5758" cy="1571"/>
              <a:chOff x="1" y="392"/>
              <a:chExt cx="5758" cy="1571"/>
            </a:xfrm>
          </p:grpSpPr>
          <p:sp>
            <p:nvSpPr>
              <p:cNvPr id="2768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nl-BE"/>
              </a:p>
            </p:txBody>
          </p:sp>
          <p:sp>
            <p:nvSpPr>
              <p:cNvPr id="2768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nl-BE"/>
              </a:p>
            </p:txBody>
          </p:sp>
          <p:sp>
            <p:nvSpPr>
              <p:cNvPr id="2768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nl-BE"/>
              </a:p>
            </p:txBody>
          </p:sp>
          <p:sp>
            <p:nvSpPr>
              <p:cNvPr id="2768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nl-BE"/>
              </a:p>
            </p:txBody>
          </p:sp>
          <p:sp>
            <p:nvSpPr>
              <p:cNvPr id="2768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nl-BE"/>
              </a:p>
            </p:txBody>
          </p:sp>
        </p:grpSp>
        <p:sp>
          <p:nvSpPr>
            <p:cNvPr id="27685"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nl-BE"/>
            </a:p>
          </p:txBody>
        </p:sp>
        <p:sp>
          <p:nvSpPr>
            <p:cNvPr id="27686"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nl-BE"/>
            </a:p>
          </p:txBody>
        </p:sp>
      </p:grpSp>
      <p:sp>
        <p:nvSpPr>
          <p:cNvPr id="27687"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GB"/>
              <a:t>Click to edit Master title style</a:t>
            </a:r>
          </a:p>
        </p:txBody>
      </p:sp>
      <p:sp>
        <p:nvSpPr>
          <p:cNvPr id="2768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GB"/>
              <a:t>Click to edit Master subtitle style</a:t>
            </a:r>
          </a:p>
        </p:txBody>
      </p:sp>
      <p:sp>
        <p:nvSpPr>
          <p:cNvPr id="27689" name="Rectangle 41"/>
          <p:cNvSpPr>
            <a:spLocks noGrp="1" noChangeArrowheads="1"/>
          </p:cNvSpPr>
          <p:nvPr>
            <p:ph type="dt" sz="quarter" idx="2"/>
          </p:nvPr>
        </p:nvSpPr>
        <p:spPr/>
        <p:txBody>
          <a:bodyPr/>
          <a:lstStyle>
            <a:lvl1pPr>
              <a:defRPr/>
            </a:lvl1pPr>
          </a:lstStyle>
          <a:p>
            <a:endParaRPr lang="en-GB"/>
          </a:p>
        </p:txBody>
      </p:sp>
      <p:sp>
        <p:nvSpPr>
          <p:cNvPr id="27690" name="Rectangle 42"/>
          <p:cNvSpPr>
            <a:spLocks noGrp="1" noChangeArrowheads="1"/>
          </p:cNvSpPr>
          <p:nvPr>
            <p:ph type="ftr" sz="quarter" idx="3"/>
          </p:nvPr>
        </p:nvSpPr>
        <p:spPr/>
        <p:txBody>
          <a:bodyPr/>
          <a:lstStyle>
            <a:lvl1pPr>
              <a:defRPr/>
            </a:lvl1pPr>
          </a:lstStyle>
          <a:p>
            <a:endParaRPr lang="en-GB"/>
          </a:p>
        </p:txBody>
      </p:sp>
      <p:sp>
        <p:nvSpPr>
          <p:cNvPr id="27691" name="Rectangle 43"/>
          <p:cNvSpPr>
            <a:spLocks noGrp="1" noChangeArrowheads="1"/>
          </p:cNvSpPr>
          <p:nvPr>
            <p:ph type="sldNum" sz="quarter" idx="4"/>
          </p:nvPr>
        </p:nvSpPr>
        <p:spPr/>
        <p:txBody>
          <a:bodyPr/>
          <a:lstStyle>
            <a:lvl1pPr>
              <a:defRPr/>
            </a:lvl1pPr>
          </a:lstStyle>
          <a:p>
            <a:fld id="{C4B55A50-A66D-49B2-8873-DFBE7F71DEE2}" type="slidenum">
              <a:rPr lang="en-GB"/>
              <a:pPr/>
              <a:t>‹#›</a:t>
            </a:fld>
            <a:endParaRPr lang="en-GB"/>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A342325-5742-4C33-A61D-31C0738B8797}"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nl-BE"/>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082A47D-D6E9-472E-AB99-E3A10EF9B367}"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nl-BE"/>
          </a:p>
        </p:txBody>
      </p:sp>
      <p:sp>
        <p:nvSpPr>
          <p:cNvPr id="3" name="Chart Placeholder 2"/>
          <p:cNvSpPr>
            <a:spLocks noGrp="1"/>
          </p:cNvSpPr>
          <p:nvPr>
            <p:ph type="chart" idx="1"/>
          </p:nvPr>
        </p:nvSpPr>
        <p:spPr>
          <a:xfrm>
            <a:off x="457200" y="1600200"/>
            <a:ext cx="8229600" cy="4530725"/>
          </a:xfrm>
        </p:spPr>
        <p:txBody>
          <a:bodyPr/>
          <a:lstStyle/>
          <a:p>
            <a:endParaRPr lang="nl-BE"/>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GB"/>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CB9CF0E1-7F15-4D5C-B0F0-038C0FB8DC9C}" type="slidenum">
              <a:rPr lang="en-GB"/>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052513"/>
            <a:ext cx="7772400" cy="992187"/>
          </a:xfrm>
        </p:spPr>
        <p:txBody>
          <a:bodyPr/>
          <a:lstStyle/>
          <a:p>
            <a:r>
              <a:rPr lang="en-US" smtClean="0"/>
              <a:t>Click to edit Master title style</a:t>
            </a:r>
            <a:endParaRPr lang="nl-BE"/>
          </a:p>
        </p:txBody>
      </p:sp>
      <p:sp>
        <p:nvSpPr>
          <p:cNvPr id="3" name="Text Placeholder 2"/>
          <p:cNvSpPr>
            <a:spLocks noGrp="1"/>
          </p:cNvSpPr>
          <p:nvPr>
            <p:ph type="body" sz="half" idx="1"/>
          </p:nvPr>
        </p:nvSpPr>
        <p:spPr>
          <a:xfrm>
            <a:off x="685800" y="23479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Content Placeholder 3"/>
          <p:cNvSpPr>
            <a:spLocks noGrp="1"/>
          </p:cNvSpPr>
          <p:nvPr>
            <p:ph sz="half" idx="2"/>
          </p:nvPr>
        </p:nvSpPr>
        <p:spPr>
          <a:xfrm>
            <a:off x="4648200" y="23479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C916B84-1068-4178-91BF-5F5AA0DBBCFD}"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l-B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6F8F341-C13B-46F2-B6A3-8F057CF8AFCF}"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B6898017-6D5B-4B05-8CC7-9D6BF423A9A5}"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nl-B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F8BA5797-A118-477D-96DA-5E2D832FC032}"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895C0A2F-F3A4-4473-9CC1-B861C05362DC}"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559E8003-AA7E-45CC-9C5E-7FC1D7B1656F}"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B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407DE10F-B4C9-4FBE-9734-86A12FECA504}"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B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B4316576-2003-46A2-8352-57EBAC8CB114}"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6626" name="Group 2"/>
          <p:cNvGrpSpPr>
            <a:grpSpLocks/>
          </p:cNvGrpSpPr>
          <p:nvPr/>
        </p:nvGrpSpPr>
        <p:grpSpPr bwMode="auto">
          <a:xfrm>
            <a:off x="1588" y="0"/>
            <a:ext cx="9148762" cy="6851650"/>
            <a:chOff x="1" y="0"/>
            <a:chExt cx="5763" cy="4316"/>
          </a:xfrm>
        </p:grpSpPr>
        <p:sp>
          <p:nvSpPr>
            <p:cNvPr id="2662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sp>
          <p:nvSpPr>
            <p:cNvPr id="2662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sp>
          <p:nvSpPr>
            <p:cNvPr id="2662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grpSp>
          <p:nvGrpSpPr>
            <p:cNvPr id="26630" name="Group 6"/>
            <p:cNvGrpSpPr>
              <a:grpSpLocks/>
            </p:cNvGrpSpPr>
            <p:nvPr/>
          </p:nvGrpSpPr>
          <p:grpSpPr bwMode="auto">
            <a:xfrm>
              <a:off x="288" y="0"/>
              <a:ext cx="5098" cy="4316"/>
              <a:chOff x="288" y="0"/>
              <a:chExt cx="5098" cy="4316"/>
            </a:xfrm>
          </p:grpSpPr>
          <p:sp>
            <p:nvSpPr>
              <p:cNvPr id="2663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3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3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3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3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3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3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3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3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4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4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4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sp>
            <p:nvSpPr>
              <p:cNvPr id="2664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nl-BE"/>
              </a:p>
            </p:txBody>
          </p:sp>
        </p:grpSp>
        <p:sp>
          <p:nvSpPr>
            <p:cNvPr id="2664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sp>
          <p:nvSpPr>
            <p:cNvPr id="2664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nl-BE"/>
            </a:p>
          </p:txBody>
        </p:sp>
        <p:sp>
          <p:nvSpPr>
            <p:cNvPr id="2664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nl-BE"/>
            </a:p>
          </p:txBody>
        </p:sp>
        <p:sp>
          <p:nvSpPr>
            <p:cNvPr id="2664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nl-BE"/>
            </a:p>
          </p:txBody>
        </p:sp>
        <p:sp>
          <p:nvSpPr>
            <p:cNvPr id="2664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nl-BE"/>
            </a:p>
          </p:txBody>
        </p:sp>
        <p:sp>
          <p:nvSpPr>
            <p:cNvPr id="2664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nl-BE"/>
            </a:p>
          </p:txBody>
        </p:sp>
        <p:sp>
          <p:nvSpPr>
            <p:cNvPr id="2665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nl-BE"/>
            </a:p>
          </p:txBody>
        </p:sp>
        <p:sp>
          <p:nvSpPr>
            <p:cNvPr id="2665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nl-BE"/>
            </a:p>
          </p:txBody>
        </p:sp>
        <p:sp>
          <p:nvSpPr>
            <p:cNvPr id="2665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nl-BE"/>
            </a:p>
          </p:txBody>
        </p:sp>
        <p:sp>
          <p:nvSpPr>
            <p:cNvPr id="2665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nl-BE"/>
            </a:p>
          </p:txBody>
        </p:sp>
        <p:sp>
          <p:nvSpPr>
            <p:cNvPr id="2665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nl-BE"/>
            </a:p>
          </p:txBody>
        </p:sp>
        <p:grpSp>
          <p:nvGrpSpPr>
            <p:cNvPr id="26655" name="Group 31"/>
            <p:cNvGrpSpPr>
              <a:grpSpLocks/>
            </p:cNvGrpSpPr>
            <p:nvPr/>
          </p:nvGrpSpPr>
          <p:grpSpPr bwMode="auto">
            <a:xfrm>
              <a:off x="1" y="392"/>
              <a:ext cx="5758" cy="1571"/>
              <a:chOff x="1" y="392"/>
              <a:chExt cx="5758" cy="1571"/>
            </a:xfrm>
          </p:grpSpPr>
          <p:sp>
            <p:nvSpPr>
              <p:cNvPr id="2665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nl-BE"/>
              </a:p>
            </p:txBody>
          </p:sp>
          <p:sp>
            <p:nvSpPr>
              <p:cNvPr id="2665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nl-BE"/>
              </a:p>
            </p:txBody>
          </p:sp>
          <p:sp>
            <p:nvSpPr>
              <p:cNvPr id="2665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nl-BE"/>
              </a:p>
            </p:txBody>
          </p:sp>
          <p:sp>
            <p:nvSpPr>
              <p:cNvPr id="2665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nl-BE"/>
              </a:p>
            </p:txBody>
          </p:sp>
          <p:sp>
            <p:nvSpPr>
              <p:cNvPr id="2666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nl-BE"/>
              </a:p>
            </p:txBody>
          </p:sp>
        </p:grpSp>
        <p:sp>
          <p:nvSpPr>
            <p:cNvPr id="2666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nl-BE"/>
            </a:p>
          </p:txBody>
        </p:sp>
        <p:sp>
          <p:nvSpPr>
            <p:cNvPr id="2666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nl-BE"/>
            </a:p>
          </p:txBody>
        </p:sp>
      </p:grpSp>
      <p:sp>
        <p:nvSpPr>
          <p:cNvPr id="2666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GB" smtClean="0"/>
              <a:t>Click to edit Master title style</a:t>
            </a:r>
          </a:p>
        </p:txBody>
      </p:sp>
      <p:sp>
        <p:nvSpPr>
          <p:cNvPr id="2666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n-GB"/>
          </a:p>
        </p:txBody>
      </p:sp>
      <p:sp>
        <p:nvSpPr>
          <p:cNvPr id="2666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n-GB"/>
          </a:p>
        </p:txBody>
      </p:sp>
      <p:sp>
        <p:nvSpPr>
          <p:cNvPr id="2666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4D9335D1-DF7A-4AE3-8BCC-BF71D554A08C}" type="slidenum">
              <a:rPr lang="en-GB"/>
              <a:pPr/>
              <a:t>‹#›</a:t>
            </a:fld>
            <a:endParaRPr lang="en-GB"/>
          </a:p>
        </p:txBody>
      </p:sp>
      <p:sp>
        <p:nvSpPr>
          <p:cNvPr id="2666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dk2" tx1="lt1" bg2="dk1"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p:timing>
    <p:tnLst>
      <p:par>
        <p:cTn id="1" dur="indefinite" restart="never" nodeType="tmRoot"/>
      </p:par>
    </p:tnLst>
  </p:timing>
  <p:hf hdr="0" ft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nepsi.eu/" TargetMode="External"/><Relationship Id="rId5" Type="http://schemas.openxmlformats.org/officeDocument/2006/relationships/image" Target="../media/image11.jpeg"/><Relationship Id="rId4" Type="http://schemas.openxmlformats.org/officeDocument/2006/relationships/hyperlink" Target="http://ec.europa.eu/employment_social/social_dialogue/videos/video1_en.ht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17.xml.rels><?xml version="1.0" encoding="UTF-8" standalone="yes"?>
<Relationships xmlns="http://schemas.openxmlformats.org/package/2006/relationships"><Relationship Id="rId3" Type="http://schemas.openxmlformats.org/officeDocument/2006/relationships/oleObject" Target="../embeddings/Microsoft_Office_Word_97_-_2003_Document2.doc"/><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18.xml.rels><?xml version="1.0" encoding="UTF-8" standalone="yes"?>
<Relationships xmlns="http://schemas.openxmlformats.org/package/2006/relationships"><Relationship Id="rId3" Type="http://schemas.openxmlformats.org/officeDocument/2006/relationships/oleObject" Target="../embeddings/Microsoft_Office_Word_97_-_2003_Document3.doc"/><Relationship Id="rId2" Type="http://schemas.openxmlformats.org/officeDocument/2006/relationships/slideLayout" Target="../slideLayouts/slideLayout13.xml"/><Relationship Id="rId1" Type="http://schemas.openxmlformats.org/officeDocument/2006/relationships/vmlDrawing" Target="../drawings/vmlDrawing3.v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jpeg"/><Relationship Id="rId3" Type="http://schemas.openxmlformats.org/officeDocument/2006/relationships/image" Target="../media/image15.jpeg"/><Relationship Id="rId7" Type="http://schemas.openxmlformats.org/officeDocument/2006/relationships/image" Target="../media/image19.jpeg"/><Relationship Id="rId12" Type="http://schemas.openxmlformats.org/officeDocument/2006/relationships/image" Target="../media/image24.jpeg"/><Relationship Id="rId17" Type="http://schemas.openxmlformats.org/officeDocument/2006/relationships/image" Target="../media/image29.png"/><Relationship Id="rId2" Type="http://schemas.openxmlformats.org/officeDocument/2006/relationships/notesSlide" Target="../notesSlides/notesSlide15.xml"/><Relationship Id="rId16" Type="http://schemas.openxmlformats.org/officeDocument/2006/relationships/image" Target="../media/image28.jpeg"/><Relationship Id="rId1" Type="http://schemas.openxmlformats.org/officeDocument/2006/relationships/slideLayout" Target="../slideLayouts/slideLayout2.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jpeg"/><Relationship Id="rId15" Type="http://schemas.openxmlformats.org/officeDocument/2006/relationships/image" Target="../media/image27.png"/><Relationship Id="rId10" Type="http://schemas.openxmlformats.org/officeDocument/2006/relationships/image" Target="../media/image22.jpeg"/><Relationship Id="rId4" Type="http://schemas.openxmlformats.org/officeDocument/2006/relationships/image" Target="../media/image16.jpeg"/><Relationship Id="rId9" Type="http://schemas.openxmlformats.org/officeDocument/2006/relationships/image" Target="../media/image21.jpeg"/><Relationship Id="rId14" Type="http://schemas.openxmlformats.org/officeDocument/2006/relationships/image" Target="../media/image26.jpeg"/></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4.vml"/><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c.europa.eu/employment_social/social_dialogue/videos/video3_en.ht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wmf"/><Relationship Id="rId7"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ceep.org/" TargetMode="External"/><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jpeg"/><Relationship Id="rId4" Type="http://schemas.openxmlformats.org/officeDocument/2006/relationships/hyperlink" Target="http://www.businesseurope.eu/Content/Default.asp?PageID=455" TargetMode="External"/><Relationship Id="rId9"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3"/>
          <p:cNvSpPr>
            <a:spLocks noGrp="1" noChangeArrowheads="1"/>
          </p:cNvSpPr>
          <p:nvPr>
            <p:ph type="sldNum" sz="quarter" idx="4"/>
          </p:nvPr>
        </p:nvSpPr>
        <p:spPr/>
        <p:txBody>
          <a:bodyPr/>
          <a:lstStyle/>
          <a:p>
            <a:fld id="{AFB2C431-3D18-4FA2-88D0-1002C0EAEDF8}" type="slidenum">
              <a:rPr lang="en-GB"/>
              <a:pPr/>
              <a:t>1</a:t>
            </a:fld>
            <a:endParaRPr lang="en-GB"/>
          </a:p>
        </p:txBody>
      </p:sp>
      <p:sp>
        <p:nvSpPr>
          <p:cNvPr id="2050" name="Rectangle 2"/>
          <p:cNvSpPr>
            <a:spLocks noGrp="1" noChangeArrowheads="1"/>
          </p:cNvSpPr>
          <p:nvPr>
            <p:ph type="ctrTitle"/>
          </p:nvPr>
        </p:nvSpPr>
        <p:spPr>
          <a:xfrm>
            <a:off x="685800" y="692150"/>
            <a:ext cx="7772400" cy="5976938"/>
          </a:xfrm>
        </p:spPr>
        <p:txBody>
          <a:bodyPr/>
          <a:lstStyle/>
          <a:p>
            <a:pPr algn="r"/>
            <a:r>
              <a:rPr lang="fr-BE" sz="4800" dirty="0">
                <a:solidFill>
                  <a:schemeClr val="folHlink"/>
                </a:solidFill>
              </a:rPr>
              <a:t/>
            </a:r>
            <a:br>
              <a:rPr lang="fr-BE" sz="4800" dirty="0">
                <a:solidFill>
                  <a:schemeClr val="folHlink"/>
                </a:solidFill>
              </a:rPr>
            </a:br>
            <a:r>
              <a:rPr lang="fr-BE" sz="4800" dirty="0">
                <a:solidFill>
                  <a:schemeClr val="folHlink"/>
                </a:solidFill>
              </a:rPr>
              <a:t/>
            </a:r>
            <a:br>
              <a:rPr lang="fr-BE" sz="4800" dirty="0">
                <a:solidFill>
                  <a:schemeClr val="folHlink"/>
                </a:solidFill>
              </a:rPr>
            </a:br>
            <a:r>
              <a:rPr lang="fr-BE" sz="4800" dirty="0">
                <a:solidFill>
                  <a:schemeClr val="folHlink"/>
                </a:solidFill>
              </a:rPr>
              <a:t/>
            </a:r>
            <a:br>
              <a:rPr lang="fr-BE" sz="4800" dirty="0">
                <a:solidFill>
                  <a:schemeClr val="folHlink"/>
                </a:solidFill>
              </a:rPr>
            </a:br>
            <a:r>
              <a:rPr lang="fr-BE" sz="4800" dirty="0">
                <a:solidFill>
                  <a:schemeClr val="folHlink"/>
                </a:solidFill>
              </a:rPr>
              <a:t/>
            </a:r>
            <a:br>
              <a:rPr lang="fr-BE" sz="4800" dirty="0">
                <a:solidFill>
                  <a:schemeClr val="folHlink"/>
                </a:solidFill>
              </a:rPr>
            </a:br>
            <a:r>
              <a:rPr lang="fr-BE" sz="4800" dirty="0">
                <a:solidFill>
                  <a:schemeClr val="folHlink"/>
                </a:solidFill>
              </a:rPr>
              <a:t/>
            </a:r>
            <a:br>
              <a:rPr lang="fr-BE" sz="4800" dirty="0">
                <a:solidFill>
                  <a:schemeClr val="folHlink"/>
                </a:solidFill>
              </a:rPr>
            </a:br>
            <a:r>
              <a:rPr lang="fr-BE" sz="4800" dirty="0">
                <a:solidFill>
                  <a:schemeClr val="folHlink"/>
                </a:solidFill>
              </a:rPr>
              <a:t/>
            </a:r>
            <a:br>
              <a:rPr lang="fr-BE" sz="4800" dirty="0">
                <a:solidFill>
                  <a:schemeClr val="folHlink"/>
                </a:solidFill>
              </a:rPr>
            </a:br>
            <a:r>
              <a:rPr lang="fr-BE" sz="4800" dirty="0">
                <a:solidFill>
                  <a:schemeClr val="folHlink"/>
                </a:solidFill>
              </a:rPr>
              <a:t/>
            </a:r>
            <a:br>
              <a:rPr lang="fr-BE" sz="4800" dirty="0">
                <a:solidFill>
                  <a:schemeClr val="folHlink"/>
                </a:solidFill>
              </a:rPr>
            </a:br>
            <a:r>
              <a:rPr lang="fr-BE" sz="4800" dirty="0" smtClean="0">
                <a:solidFill>
                  <a:schemeClr val="folHlink"/>
                </a:solidFill>
              </a:rPr>
              <a:t>Social </a:t>
            </a:r>
            <a:r>
              <a:rPr lang="fr-BE" sz="4800" dirty="0">
                <a:solidFill>
                  <a:schemeClr val="folHlink"/>
                </a:solidFill>
              </a:rPr>
              <a:t>Dialogue </a:t>
            </a:r>
            <a:r>
              <a:rPr lang="fr-BE" sz="4800" dirty="0" smtClean="0">
                <a:solidFill>
                  <a:schemeClr val="folHlink"/>
                </a:solidFill>
              </a:rPr>
              <a:t/>
            </a:r>
            <a:br>
              <a:rPr lang="fr-BE" sz="4800" dirty="0" smtClean="0">
                <a:solidFill>
                  <a:schemeClr val="folHlink"/>
                </a:solidFill>
              </a:rPr>
            </a:br>
            <a:r>
              <a:rPr lang="fr-BE" sz="4800" dirty="0" err="1" smtClean="0">
                <a:solidFill>
                  <a:schemeClr val="folHlink"/>
                </a:solidFill>
              </a:rPr>
              <a:t>European</a:t>
            </a:r>
            <a:r>
              <a:rPr lang="fr-BE" sz="4800" dirty="0" smtClean="0">
                <a:solidFill>
                  <a:schemeClr val="folHlink"/>
                </a:solidFill>
              </a:rPr>
              <a:t> </a:t>
            </a:r>
            <a:r>
              <a:rPr lang="fr-BE" sz="4800" dirty="0" err="1">
                <a:solidFill>
                  <a:schemeClr val="folHlink"/>
                </a:solidFill>
              </a:rPr>
              <a:t>level</a:t>
            </a:r>
            <a:r>
              <a:rPr lang="fr-BE" sz="4800" dirty="0">
                <a:solidFill>
                  <a:schemeClr val="folHlink"/>
                </a:solidFill>
              </a:rPr>
              <a:t/>
            </a:r>
            <a:br>
              <a:rPr lang="fr-BE" sz="4800" dirty="0">
                <a:solidFill>
                  <a:schemeClr val="folHlink"/>
                </a:solidFill>
              </a:rPr>
            </a:br>
            <a:r>
              <a:rPr lang="fr-BE" sz="4800" dirty="0">
                <a:solidFill>
                  <a:schemeClr val="folHlink"/>
                </a:solidFill>
              </a:rPr>
              <a:t/>
            </a:r>
            <a:br>
              <a:rPr lang="fr-BE" sz="4800" dirty="0">
                <a:solidFill>
                  <a:schemeClr val="folHlink"/>
                </a:solidFill>
              </a:rPr>
            </a:br>
            <a:r>
              <a:rPr lang="fr-BE" sz="2400" b="1" i="1" dirty="0" smtClean="0">
                <a:solidFill>
                  <a:schemeClr val="tx1"/>
                </a:solidFill>
              </a:rPr>
              <a:t>Budapest 21 </a:t>
            </a:r>
            <a:r>
              <a:rPr lang="fr-BE" sz="2400" b="1" i="1" dirty="0" err="1" smtClean="0">
                <a:solidFill>
                  <a:schemeClr val="tx1"/>
                </a:solidFill>
              </a:rPr>
              <a:t>February</a:t>
            </a:r>
            <a:r>
              <a:rPr lang="fr-BE" sz="2400" b="1" i="1" dirty="0" smtClean="0">
                <a:solidFill>
                  <a:schemeClr val="tx1"/>
                </a:solidFill>
              </a:rPr>
              <a:t> 2011</a:t>
            </a:r>
            <a:br>
              <a:rPr lang="fr-BE" sz="2400" b="1" i="1" dirty="0" smtClean="0">
                <a:solidFill>
                  <a:schemeClr val="tx1"/>
                </a:solidFill>
              </a:rPr>
            </a:br>
            <a:r>
              <a:rPr lang="fr-BE" sz="4800" dirty="0">
                <a:solidFill>
                  <a:schemeClr val="folHlink"/>
                </a:solidFill>
              </a:rPr>
              <a:t/>
            </a:r>
            <a:br>
              <a:rPr lang="fr-BE" sz="4800" dirty="0">
                <a:solidFill>
                  <a:schemeClr val="folHlink"/>
                </a:solidFill>
              </a:rPr>
            </a:br>
            <a:r>
              <a:rPr lang="en-GB" sz="2400" i="1" dirty="0"/>
              <a:t/>
            </a:r>
            <a:br>
              <a:rPr lang="en-GB" sz="2400" i="1" dirty="0"/>
            </a:br>
            <a:r>
              <a:rPr lang="fr-BE" sz="2400" dirty="0">
                <a:solidFill>
                  <a:schemeClr val="folHlink"/>
                </a:solidFill>
              </a:rPr>
              <a:t/>
            </a:r>
            <a:br>
              <a:rPr lang="fr-BE" sz="2400" dirty="0">
                <a:solidFill>
                  <a:schemeClr val="folHlink"/>
                </a:solidFill>
              </a:rPr>
            </a:br>
            <a:r>
              <a:rPr lang="fr-BE" sz="4800" dirty="0">
                <a:solidFill>
                  <a:schemeClr val="folHlink"/>
                </a:solidFill>
              </a:rPr>
              <a:t> </a:t>
            </a:r>
            <a:r>
              <a:rPr lang="fr-BE" sz="4800" dirty="0"/>
              <a:t> </a:t>
            </a:r>
            <a:endParaRPr lang="en-GB" sz="4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1B5E3A4-7CA7-4CEA-BA9C-D217877797E2}" type="slidenum">
              <a:rPr lang="en-GB"/>
              <a:pPr/>
              <a:t>10</a:t>
            </a:fld>
            <a:endParaRPr lang="en-GB"/>
          </a:p>
        </p:txBody>
      </p:sp>
      <p:sp>
        <p:nvSpPr>
          <p:cNvPr id="33794" name="Rectangle 2"/>
          <p:cNvSpPr>
            <a:spLocks noGrp="1" noChangeArrowheads="1"/>
          </p:cNvSpPr>
          <p:nvPr>
            <p:ph type="title"/>
          </p:nvPr>
        </p:nvSpPr>
        <p:spPr>
          <a:xfrm>
            <a:off x="457200" y="277813"/>
            <a:ext cx="8229600" cy="514350"/>
          </a:xfrm>
        </p:spPr>
        <p:txBody>
          <a:bodyPr/>
          <a:lstStyle/>
          <a:p>
            <a:r>
              <a:rPr lang="fr-BE" sz="4000" dirty="0">
                <a:solidFill>
                  <a:srgbClr val="FF9966"/>
                </a:solidFill>
              </a:rPr>
              <a:t>Consultations </a:t>
            </a:r>
            <a:r>
              <a:rPr lang="fr-BE" sz="4000" dirty="0" smtClean="0">
                <a:solidFill>
                  <a:srgbClr val="FF9966"/>
                </a:solidFill>
              </a:rPr>
              <a:t>(</a:t>
            </a:r>
            <a:r>
              <a:rPr lang="fr-BE" sz="4000" dirty="0" err="1" smtClean="0">
                <a:solidFill>
                  <a:srgbClr val="FF9966"/>
                </a:solidFill>
              </a:rPr>
              <a:t>examples</a:t>
            </a:r>
            <a:r>
              <a:rPr lang="fr-BE" sz="4000" dirty="0" smtClean="0">
                <a:solidFill>
                  <a:srgbClr val="FF9966"/>
                </a:solidFill>
              </a:rPr>
              <a:t>)</a:t>
            </a:r>
            <a:endParaRPr lang="en-GB" sz="4000" dirty="0">
              <a:solidFill>
                <a:srgbClr val="FF9966"/>
              </a:solidFill>
            </a:endParaRPr>
          </a:p>
        </p:txBody>
      </p:sp>
      <p:sp>
        <p:nvSpPr>
          <p:cNvPr id="33795" name="Rectangle 3"/>
          <p:cNvSpPr>
            <a:spLocks noGrp="1" noChangeArrowheads="1"/>
          </p:cNvSpPr>
          <p:nvPr>
            <p:ph type="body" idx="1"/>
          </p:nvPr>
        </p:nvSpPr>
        <p:spPr>
          <a:xfrm>
            <a:off x="468313" y="1268413"/>
            <a:ext cx="8229600" cy="4530725"/>
          </a:xfrm>
        </p:spPr>
        <p:txBody>
          <a:bodyPr/>
          <a:lstStyle/>
          <a:p>
            <a:r>
              <a:rPr lang="en-US" sz="2800" dirty="0" smtClean="0"/>
              <a:t>Carcinogens</a:t>
            </a:r>
            <a:r>
              <a:rPr lang="en-US" sz="2800" dirty="0"/>
              <a:t>, mutagens and </a:t>
            </a:r>
            <a:r>
              <a:rPr lang="en-US" sz="2800" dirty="0" err="1"/>
              <a:t>reprotoxic</a:t>
            </a:r>
            <a:r>
              <a:rPr lang="en-US" sz="2800" dirty="0"/>
              <a:t> substances</a:t>
            </a:r>
          </a:p>
          <a:p>
            <a:r>
              <a:rPr lang="en-US" sz="2800" dirty="0"/>
              <a:t>Musculoskeletal disorders</a:t>
            </a:r>
          </a:p>
          <a:p>
            <a:r>
              <a:rPr lang="en-US" sz="2800" dirty="0"/>
              <a:t>Active </a:t>
            </a:r>
            <a:r>
              <a:rPr lang="en-US" sz="2800" dirty="0" smtClean="0"/>
              <a:t>inclusion</a:t>
            </a:r>
          </a:p>
          <a:p>
            <a:r>
              <a:rPr lang="en-US" sz="2800" dirty="0" smtClean="0"/>
              <a:t>European Works Councils</a:t>
            </a:r>
            <a:endParaRPr lang="en-US" sz="2800" dirty="0"/>
          </a:p>
          <a:p>
            <a:r>
              <a:rPr lang="en-US" sz="2800" dirty="0" err="1"/>
              <a:t>Needlesticks</a:t>
            </a:r>
            <a:r>
              <a:rPr lang="en-US" sz="2800" dirty="0"/>
              <a:t> Injuries </a:t>
            </a:r>
            <a:endParaRPr lang="en-US" sz="2800" dirty="0" smtClean="0"/>
          </a:p>
          <a:p>
            <a:r>
              <a:rPr lang="en-US" sz="2800" dirty="0" smtClean="0"/>
              <a:t>Electromagnetic fields and health and safety</a:t>
            </a:r>
          </a:p>
          <a:p>
            <a:r>
              <a:rPr lang="en-US" sz="2800" dirty="0" smtClean="0"/>
              <a:t>Working Time</a:t>
            </a:r>
            <a:endParaRPr lang="en-US" sz="28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12348C6-E361-4F2A-B59D-9C6EEA97BDAA}" type="slidenum">
              <a:rPr lang="en-GB"/>
              <a:pPr/>
              <a:t>11</a:t>
            </a:fld>
            <a:endParaRPr lang="en-GB"/>
          </a:p>
        </p:txBody>
      </p:sp>
      <p:sp>
        <p:nvSpPr>
          <p:cNvPr id="47111" name="Rectangle 7"/>
          <p:cNvSpPr>
            <a:spLocks noGrp="1" noChangeArrowheads="1"/>
          </p:cNvSpPr>
          <p:nvPr>
            <p:ph type="body" idx="1"/>
          </p:nvPr>
        </p:nvSpPr>
        <p:spPr>
          <a:xfrm>
            <a:off x="468313" y="1196975"/>
            <a:ext cx="8229600" cy="5472113"/>
          </a:xfrm>
        </p:spPr>
        <p:txBody>
          <a:bodyPr/>
          <a:lstStyle/>
          <a:p>
            <a:pPr marL="609600" indent="-609600">
              <a:lnSpc>
                <a:spcPct val="80000"/>
              </a:lnSpc>
              <a:buFont typeface="Wingdings" pitchFamily="2" charset="2"/>
              <a:buAutoNum type="arabicPeriod"/>
            </a:pPr>
            <a:r>
              <a:rPr lang="en-GB" sz="1800"/>
              <a:t>Framework agreement on </a:t>
            </a:r>
            <a:r>
              <a:rPr lang="en-GB" sz="1800">
                <a:solidFill>
                  <a:schemeClr val="folHlink"/>
                </a:solidFill>
              </a:rPr>
              <a:t>parental leave</a:t>
            </a:r>
            <a:r>
              <a:rPr lang="en-GB" sz="1800"/>
              <a:t>, 1995</a:t>
            </a:r>
          </a:p>
          <a:p>
            <a:pPr marL="609600" indent="-609600">
              <a:lnSpc>
                <a:spcPct val="80000"/>
              </a:lnSpc>
              <a:buFont typeface="Wingdings" pitchFamily="2" charset="2"/>
              <a:buAutoNum type="arabicPeriod"/>
            </a:pPr>
            <a:endParaRPr lang="en-GB" sz="1800"/>
          </a:p>
          <a:p>
            <a:pPr marL="609600" indent="-609600">
              <a:lnSpc>
                <a:spcPct val="80000"/>
              </a:lnSpc>
              <a:buFont typeface="Wingdings" pitchFamily="2" charset="2"/>
              <a:buAutoNum type="arabicPeriod"/>
            </a:pPr>
            <a:r>
              <a:rPr lang="en-GB" sz="1800"/>
              <a:t>Framework agreement on </a:t>
            </a:r>
            <a:r>
              <a:rPr lang="en-GB" sz="1800">
                <a:solidFill>
                  <a:schemeClr val="folHlink"/>
                </a:solidFill>
              </a:rPr>
              <a:t>part-time work</a:t>
            </a:r>
            <a:r>
              <a:rPr lang="en-GB" sz="1800"/>
              <a:t>, 1997</a:t>
            </a:r>
          </a:p>
          <a:p>
            <a:pPr marL="609600" indent="-609600">
              <a:lnSpc>
                <a:spcPct val="80000"/>
              </a:lnSpc>
              <a:buFont typeface="Wingdings" pitchFamily="2" charset="2"/>
              <a:buAutoNum type="arabicPeriod"/>
            </a:pPr>
            <a:endParaRPr lang="en-GB" sz="1800"/>
          </a:p>
          <a:p>
            <a:pPr marL="609600" indent="-609600">
              <a:lnSpc>
                <a:spcPct val="80000"/>
              </a:lnSpc>
              <a:buFont typeface="Wingdings" pitchFamily="2" charset="2"/>
              <a:buAutoNum type="arabicPeriod"/>
            </a:pPr>
            <a:r>
              <a:rPr lang="en-GB" sz="1800"/>
              <a:t>European agreement on the organisation of </a:t>
            </a:r>
            <a:r>
              <a:rPr lang="en-GB" sz="1800">
                <a:solidFill>
                  <a:schemeClr val="folHlink"/>
                </a:solidFill>
              </a:rPr>
              <a:t>working time of seafarers</a:t>
            </a:r>
            <a:r>
              <a:rPr lang="en-GB" sz="1800"/>
              <a:t>, 1998</a:t>
            </a:r>
          </a:p>
          <a:p>
            <a:pPr marL="609600" indent="-609600">
              <a:lnSpc>
                <a:spcPct val="80000"/>
              </a:lnSpc>
              <a:buFont typeface="Wingdings" pitchFamily="2" charset="2"/>
              <a:buAutoNum type="arabicPeriod"/>
            </a:pPr>
            <a:endParaRPr lang="en-GB" sz="1800"/>
          </a:p>
          <a:p>
            <a:pPr marL="609600" indent="-609600">
              <a:lnSpc>
                <a:spcPct val="80000"/>
              </a:lnSpc>
              <a:buFont typeface="Wingdings" pitchFamily="2" charset="2"/>
              <a:buAutoNum type="arabicPeriod"/>
            </a:pPr>
            <a:r>
              <a:rPr lang="en-GB" sz="1800"/>
              <a:t>Framework agreement on </a:t>
            </a:r>
            <a:r>
              <a:rPr lang="en-GB" sz="1800">
                <a:solidFill>
                  <a:schemeClr val="folHlink"/>
                </a:solidFill>
              </a:rPr>
              <a:t>fixed-term work</a:t>
            </a:r>
            <a:r>
              <a:rPr lang="en-GB" sz="1800"/>
              <a:t>, 1999</a:t>
            </a:r>
          </a:p>
          <a:p>
            <a:pPr marL="609600" indent="-609600">
              <a:lnSpc>
                <a:spcPct val="80000"/>
              </a:lnSpc>
              <a:buFont typeface="Wingdings" pitchFamily="2" charset="2"/>
              <a:buAutoNum type="arabicPeriod"/>
            </a:pPr>
            <a:endParaRPr lang="en-GB" sz="1800"/>
          </a:p>
          <a:p>
            <a:pPr marL="609600" indent="-609600">
              <a:lnSpc>
                <a:spcPct val="80000"/>
              </a:lnSpc>
              <a:buFont typeface="Wingdings" pitchFamily="2" charset="2"/>
              <a:buAutoNum type="arabicPeriod"/>
            </a:pPr>
            <a:r>
              <a:rPr lang="en-GB" sz="1800"/>
              <a:t>European agreement on the organisation of </a:t>
            </a:r>
            <a:r>
              <a:rPr lang="en-GB" sz="1800">
                <a:solidFill>
                  <a:schemeClr val="folHlink"/>
                </a:solidFill>
              </a:rPr>
              <a:t>working time of mobile workers in civil aviation</a:t>
            </a:r>
            <a:r>
              <a:rPr lang="en-GB" sz="1800"/>
              <a:t>, 2000</a:t>
            </a:r>
          </a:p>
          <a:p>
            <a:pPr marL="609600" indent="-609600">
              <a:lnSpc>
                <a:spcPct val="80000"/>
              </a:lnSpc>
              <a:buFont typeface="Wingdings" pitchFamily="2" charset="2"/>
              <a:buAutoNum type="arabicPeriod"/>
            </a:pPr>
            <a:endParaRPr lang="en-GB" sz="1800"/>
          </a:p>
          <a:p>
            <a:pPr marL="609600" indent="-609600">
              <a:lnSpc>
                <a:spcPct val="80000"/>
              </a:lnSpc>
              <a:buFont typeface="Wingdings" pitchFamily="2" charset="2"/>
              <a:buAutoNum type="arabicPeriod"/>
            </a:pPr>
            <a:r>
              <a:rPr lang="en-GB" sz="1800"/>
              <a:t>Agreement on certain aspects of the </a:t>
            </a:r>
            <a:r>
              <a:rPr lang="en-GB" sz="1800">
                <a:solidFill>
                  <a:schemeClr val="folHlink"/>
                </a:solidFill>
              </a:rPr>
              <a:t>working conditions of mobile workers</a:t>
            </a:r>
            <a:r>
              <a:rPr lang="en-GB" sz="1800"/>
              <a:t> assigned to interoperable cross-border services, 2005</a:t>
            </a:r>
          </a:p>
          <a:p>
            <a:pPr marL="609600" indent="-609600">
              <a:lnSpc>
                <a:spcPct val="80000"/>
              </a:lnSpc>
              <a:buFont typeface="Wingdings" pitchFamily="2" charset="2"/>
              <a:buAutoNum type="arabicPeriod"/>
            </a:pPr>
            <a:endParaRPr lang="en-GB" sz="1800"/>
          </a:p>
          <a:p>
            <a:pPr marL="609600" indent="-609600">
              <a:lnSpc>
                <a:spcPct val="80000"/>
              </a:lnSpc>
              <a:buFont typeface="Wingdings" pitchFamily="2" charset="2"/>
              <a:buAutoNum type="arabicPeriod"/>
            </a:pPr>
            <a:r>
              <a:rPr lang="en-GB" sz="1800"/>
              <a:t>Agreement on the </a:t>
            </a:r>
            <a:r>
              <a:rPr lang="en-GB" sz="1800">
                <a:solidFill>
                  <a:schemeClr val="folHlink"/>
                </a:solidFill>
              </a:rPr>
              <a:t>maritime labour convention</a:t>
            </a:r>
            <a:r>
              <a:rPr lang="en-GB" sz="1800"/>
              <a:t>, 2008</a:t>
            </a:r>
          </a:p>
          <a:p>
            <a:pPr marL="609600" indent="-609600">
              <a:lnSpc>
                <a:spcPct val="80000"/>
              </a:lnSpc>
              <a:buFont typeface="Wingdings" pitchFamily="2" charset="2"/>
              <a:buAutoNum type="arabicPeriod"/>
            </a:pPr>
            <a:endParaRPr lang="en-GB" sz="1800"/>
          </a:p>
          <a:p>
            <a:pPr marL="609600" indent="-609600">
              <a:lnSpc>
                <a:spcPct val="80000"/>
              </a:lnSpc>
              <a:buFont typeface="Wingdings" pitchFamily="2" charset="2"/>
              <a:buAutoNum type="arabicPeriod"/>
            </a:pPr>
            <a:r>
              <a:rPr lang="en-GB" sz="1800"/>
              <a:t>Protection of workers against </a:t>
            </a:r>
            <a:r>
              <a:rPr lang="en-GB" sz="1800">
                <a:solidFill>
                  <a:schemeClr val="folHlink"/>
                </a:solidFill>
              </a:rPr>
              <a:t>sharp injuries</a:t>
            </a:r>
            <a:r>
              <a:rPr lang="en-GB" sz="1800"/>
              <a:t> in hospitals and Healthcare (2009)</a:t>
            </a:r>
          </a:p>
        </p:txBody>
      </p:sp>
      <p:sp>
        <p:nvSpPr>
          <p:cNvPr id="47112" name="Rectangle 8"/>
          <p:cNvSpPr>
            <a:spLocks noGrp="1" noChangeArrowheads="1"/>
          </p:cNvSpPr>
          <p:nvPr>
            <p:ph type="title"/>
          </p:nvPr>
        </p:nvSpPr>
        <p:spPr>
          <a:xfrm>
            <a:off x="457200" y="0"/>
            <a:ext cx="8229600" cy="1196975"/>
          </a:xfrm>
        </p:spPr>
        <p:txBody>
          <a:bodyPr/>
          <a:lstStyle/>
          <a:p>
            <a:r>
              <a:rPr lang="en-GB" sz="3200">
                <a:solidFill>
                  <a:schemeClr val="folHlink"/>
                </a:solidFill>
              </a:rPr>
              <a:t>7 Agreements implemented by </a:t>
            </a:r>
            <a:br>
              <a:rPr lang="en-GB" sz="3200">
                <a:solidFill>
                  <a:schemeClr val="folHlink"/>
                </a:solidFill>
              </a:rPr>
            </a:br>
            <a:r>
              <a:rPr lang="en-GB" sz="3200">
                <a:solidFill>
                  <a:schemeClr val="folHlink"/>
                </a:solidFill>
              </a:rPr>
              <a:t>Council decision</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AB83EC64-0079-405D-980F-F114D59EEA94}" type="slidenum">
              <a:rPr lang="en-GB"/>
              <a:pPr/>
              <a:t>12</a:t>
            </a:fld>
            <a:endParaRPr lang="en-GB"/>
          </a:p>
        </p:txBody>
      </p:sp>
      <p:sp>
        <p:nvSpPr>
          <p:cNvPr id="51209" name="Rectangle 9"/>
          <p:cNvSpPr>
            <a:spLocks noGrp="1" noChangeArrowheads="1"/>
          </p:cNvSpPr>
          <p:nvPr>
            <p:ph type="body" idx="1"/>
          </p:nvPr>
        </p:nvSpPr>
        <p:spPr>
          <a:xfrm>
            <a:off x="468313" y="1700213"/>
            <a:ext cx="8229600" cy="4752975"/>
          </a:xfrm>
        </p:spPr>
        <p:txBody>
          <a:bodyPr/>
          <a:lstStyle/>
          <a:p>
            <a:pPr>
              <a:lnSpc>
                <a:spcPct val="80000"/>
              </a:lnSpc>
            </a:pPr>
            <a:endParaRPr lang="en-GB" sz="2400"/>
          </a:p>
          <a:p>
            <a:pPr>
              <a:lnSpc>
                <a:spcPct val="80000"/>
              </a:lnSpc>
            </a:pPr>
            <a:r>
              <a:rPr lang="en-GB" sz="2400"/>
              <a:t>Framework agreement on </a:t>
            </a:r>
            <a:r>
              <a:rPr lang="en-GB" sz="2400">
                <a:solidFill>
                  <a:schemeClr val="folHlink"/>
                </a:solidFill>
              </a:rPr>
              <a:t>telework</a:t>
            </a:r>
            <a:r>
              <a:rPr lang="en-GB" sz="2400"/>
              <a:t>, 2002</a:t>
            </a:r>
          </a:p>
          <a:p>
            <a:pPr>
              <a:lnSpc>
                <a:spcPct val="80000"/>
              </a:lnSpc>
              <a:buFont typeface="Wingdings" pitchFamily="2" charset="2"/>
              <a:buNone/>
            </a:pPr>
            <a:endParaRPr lang="en-GB" sz="2400"/>
          </a:p>
          <a:p>
            <a:pPr>
              <a:lnSpc>
                <a:spcPct val="80000"/>
              </a:lnSpc>
            </a:pPr>
            <a:r>
              <a:rPr lang="en-GB" sz="2400"/>
              <a:t>Agreement on the European licence for drivers carrying out a </a:t>
            </a:r>
            <a:r>
              <a:rPr lang="en-GB" sz="2400">
                <a:solidFill>
                  <a:schemeClr val="folHlink"/>
                </a:solidFill>
              </a:rPr>
              <a:t>cross-border interoperability service</a:t>
            </a:r>
            <a:r>
              <a:rPr lang="en-GB" sz="2400"/>
              <a:t>, 2004 </a:t>
            </a:r>
          </a:p>
          <a:p>
            <a:pPr>
              <a:lnSpc>
                <a:spcPct val="80000"/>
              </a:lnSpc>
              <a:buFont typeface="Wingdings" pitchFamily="2" charset="2"/>
              <a:buNone/>
            </a:pPr>
            <a:endParaRPr lang="en-GB" sz="2400"/>
          </a:p>
          <a:p>
            <a:pPr>
              <a:lnSpc>
                <a:spcPct val="80000"/>
              </a:lnSpc>
            </a:pPr>
            <a:r>
              <a:rPr lang="fr-BE" sz="2400"/>
              <a:t>Agreement on </a:t>
            </a:r>
            <a:r>
              <a:rPr lang="fr-BE" sz="2400">
                <a:solidFill>
                  <a:schemeClr val="folHlink"/>
                </a:solidFill>
              </a:rPr>
              <a:t>Stress</a:t>
            </a:r>
            <a:r>
              <a:rPr lang="fr-BE" sz="2400"/>
              <a:t> at work, 2004</a:t>
            </a:r>
          </a:p>
          <a:p>
            <a:pPr>
              <a:lnSpc>
                <a:spcPct val="80000"/>
              </a:lnSpc>
              <a:buFont typeface="Wingdings" pitchFamily="2" charset="2"/>
              <a:buNone/>
            </a:pPr>
            <a:endParaRPr lang="fr-BE" sz="2400"/>
          </a:p>
          <a:p>
            <a:pPr>
              <a:lnSpc>
                <a:spcPct val="80000"/>
              </a:lnSpc>
            </a:pPr>
            <a:r>
              <a:rPr lang="fr-BE" sz="2400"/>
              <a:t>Social Dialogue Agreement on Crystalline </a:t>
            </a:r>
            <a:r>
              <a:rPr lang="fr-BE" sz="2400">
                <a:solidFill>
                  <a:schemeClr val="folHlink"/>
                </a:solidFill>
              </a:rPr>
              <a:t>Silica</a:t>
            </a:r>
            <a:r>
              <a:rPr lang="fr-BE" sz="2400"/>
              <a:t>, 2006</a:t>
            </a:r>
          </a:p>
          <a:p>
            <a:pPr>
              <a:lnSpc>
                <a:spcPct val="80000"/>
              </a:lnSpc>
              <a:buFont typeface="Wingdings" pitchFamily="2" charset="2"/>
              <a:buNone/>
            </a:pPr>
            <a:endParaRPr lang="fr-BE" sz="2400"/>
          </a:p>
          <a:p>
            <a:pPr>
              <a:lnSpc>
                <a:spcPct val="80000"/>
              </a:lnSpc>
            </a:pPr>
            <a:r>
              <a:rPr lang="fr-BE" sz="2400"/>
              <a:t>Harassement and </a:t>
            </a:r>
            <a:r>
              <a:rPr lang="fr-BE" sz="2400">
                <a:solidFill>
                  <a:schemeClr val="folHlink"/>
                </a:solidFill>
              </a:rPr>
              <a:t>violence</a:t>
            </a:r>
            <a:r>
              <a:rPr lang="fr-BE" sz="2400"/>
              <a:t> at work, 2007</a:t>
            </a:r>
            <a:endParaRPr lang="en-GB" sz="2400"/>
          </a:p>
          <a:p>
            <a:pPr>
              <a:lnSpc>
                <a:spcPct val="80000"/>
              </a:lnSpc>
            </a:pPr>
            <a:endParaRPr lang="en-GB" sz="2800"/>
          </a:p>
        </p:txBody>
      </p:sp>
      <p:sp>
        <p:nvSpPr>
          <p:cNvPr id="51210" name="Rectangle 10"/>
          <p:cNvSpPr>
            <a:spLocks noGrp="1" noChangeArrowheads="1"/>
          </p:cNvSpPr>
          <p:nvPr>
            <p:ph type="title"/>
          </p:nvPr>
        </p:nvSpPr>
        <p:spPr>
          <a:xfrm>
            <a:off x="457200" y="277813"/>
            <a:ext cx="8229600" cy="703262"/>
          </a:xfrm>
        </p:spPr>
        <p:txBody>
          <a:bodyPr/>
          <a:lstStyle/>
          <a:p>
            <a:r>
              <a:rPr lang="en-GB" sz="4000">
                <a:solidFill>
                  <a:schemeClr val="folHlink"/>
                </a:solidFill>
              </a:rPr>
              <a:t/>
            </a:r>
            <a:br>
              <a:rPr lang="en-GB" sz="4000">
                <a:solidFill>
                  <a:schemeClr val="folHlink"/>
                </a:solidFill>
              </a:rPr>
            </a:br>
            <a:r>
              <a:rPr lang="en-GB" sz="4000">
                <a:solidFill>
                  <a:schemeClr val="folHlink"/>
                </a:solidFill>
              </a:rPr>
              <a:t>5 Autonomous Agreements </a:t>
            </a:r>
            <a:br>
              <a:rPr lang="en-GB" sz="4000">
                <a:solidFill>
                  <a:schemeClr val="folHlink"/>
                </a:solidFill>
              </a:rPr>
            </a:br>
            <a:endParaRPr lang="en-GB" sz="4000"/>
          </a:p>
        </p:txBody>
      </p:sp>
      <p:pic>
        <p:nvPicPr>
          <p:cNvPr id="51212" name="Picture 12" descr="icon_for_esd_video"/>
          <p:cNvPicPr>
            <a:picLocks noChangeAspect="1" noChangeArrowheads="1"/>
          </p:cNvPicPr>
          <p:nvPr/>
        </p:nvPicPr>
        <p:blipFill>
          <a:blip r:embed="rId3" cstate="print"/>
          <a:srcRect/>
          <a:stretch>
            <a:fillRect/>
          </a:stretch>
        </p:blipFill>
        <p:spPr bwMode="auto">
          <a:xfrm>
            <a:off x="684213" y="981075"/>
            <a:ext cx="1419225" cy="720725"/>
          </a:xfrm>
          <a:prstGeom prst="rect">
            <a:avLst/>
          </a:prstGeom>
          <a:noFill/>
        </p:spPr>
      </p:pic>
      <p:pic>
        <p:nvPicPr>
          <p:cNvPr id="51214" name="Picture 14" descr="icon_for_telework_video">
            <a:hlinkClick r:id="rId4"/>
          </p:cNvPr>
          <p:cNvPicPr>
            <a:picLocks noChangeAspect="1" noChangeArrowheads="1"/>
          </p:cNvPicPr>
          <p:nvPr/>
        </p:nvPicPr>
        <p:blipFill>
          <a:blip r:embed="rId5" cstate="print"/>
          <a:srcRect/>
          <a:stretch>
            <a:fillRect/>
          </a:stretch>
        </p:blipFill>
        <p:spPr bwMode="auto">
          <a:xfrm>
            <a:off x="7235825" y="981075"/>
            <a:ext cx="1419225" cy="792163"/>
          </a:xfrm>
          <a:prstGeom prst="rect">
            <a:avLst/>
          </a:prstGeom>
          <a:noFill/>
        </p:spPr>
      </p:pic>
      <p:pic>
        <p:nvPicPr>
          <p:cNvPr id="51216" name="Picture 16" descr="NEPSI">
            <a:hlinkClick r:id="rId6" tooltip="[NEPSI.eu homepage]"/>
          </p:cNvPr>
          <p:cNvPicPr>
            <a:picLocks noChangeAspect="1" noChangeArrowheads="1"/>
          </p:cNvPicPr>
          <p:nvPr/>
        </p:nvPicPr>
        <p:blipFill>
          <a:blip r:embed="rId7" cstate="print"/>
          <a:srcRect/>
          <a:stretch>
            <a:fillRect/>
          </a:stretch>
        </p:blipFill>
        <p:spPr bwMode="auto">
          <a:xfrm>
            <a:off x="3924300" y="981075"/>
            <a:ext cx="1152525" cy="720725"/>
          </a:xfrm>
          <a:prstGeom prst="rect">
            <a:avLst/>
          </a:prstGeom>
          <a:noFill/>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Macro-economic level</a:t>
            </a:r>
            <a:endParaRPr lang="nl-BE" dirty="0"/>
          </a:p>
        </p:txBody>
      </p:sp>
      <p:sp>
        <p:nvSpPr>
          <p:cNvPr id="3" name="Content Placeholder 2"/>
          <p:cNvSpPr>
            <a:spLocks noGrp="1"/>
          </p:cNvSpPr>
          <p:nvPr>
            <p:ph idx="1"/>
          </p:nvPr>
        </p:nvSpPr>
        <p:spPr/>
        <p:txBody>
          <a:bodyPr/>
          <a:lstStyle/>
          <a:p>
            <a:r>
              <a:rPr lang="nl-BE" dirty="0" smtClean="0"/>
              <a:t>European intersectoral social partners with European Commission, European Central Bank, Presidency, Economic Policy Committee, Employment Committee</a:t>
            </a:r>
          </a:p>
          <a:p>
            <a:r>
              <a:rPr lang="nl-BE" dirty="0" smtClean="0"/>
              <a:t>More important with the European Semester – Annual growth survey ?</a:t>
            </a:r>
          </a:p>
          <a:p>
            <a:pPr lvl="1"/>
            <a:r>
              <a:rPr lang="nl-BE" dirty="0" smtClean="0"/>
              <a:t>Dialogue with the Euro-Zone Ministers ?</a:t>
            </a:r>
          </a:p>
          <a:p>
            <a:endParaRPr lang="nl-BE" dirty="0"/>
          </a:p>
        </p:txBody>
      </p:sp>
      <p:sp>
        <p:nvSpPr>
          <p:cNvPr id="4" name="Slide Number Placeholder 3"/>
          <p:cNvSpPr>
            <a:spLocks noGrp="1"/>
          </p:cNvSpPr>
          <p:nvPr>
            <p:ph type="sldNum" sz="quarter" idx="12"/>
          </p:nvPr>
        </p:nvSpPr>
        <p:spPr/>
        <p:txBody>
          <a:bodyPr/>
          <a:lstStyle/>
          <a:p>
            <a:fld id="{CC916B84-1068-4178-91BF-5F5AA0DBBCFD}" type="slidenum">
              <a:rPr lang="en-GB" smtClean="0"/>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Sectoral level</a:t>
            </a:r>
            <a:endParaRPr lang="nl-BE" dirty="0"/>
          </a:p>
        </p:txBody>
      </p:sp>
      <p:sp>
        <p:nvSpPr>
          <p:cNvPr id="3" name="Content Placeholder 2"/>
          <p:cNvSpPr>
            <a:spLocks noGrp="1"/>
          </p:cNvSpPr>
          <p:nvPr>
            <p:ph idx="1"/>
          </p:nvPr>
        </p:nvSpPr>
        <p:spPr/>
        <p:txBody>
          <a:bodyPr/>
          <a:lstStyle/>
          <a:p>
            <a:r>
              <a:rPr lang="nl-BE" dirty="0" smtClean="0"/>
              <a:t>Electricity employers and trade unions</a:t>
            </a:r>
            <a:endParaRPr lang="nl-BE" dirty="0"/>
          </a:p>
        </p:txBody>
      </p:sp>
      <p:sp>
        <p:nvSpPr>
          <p:cNvPr id="4" name="Slide Number Placeholder 3"/>
          <p:cNvSpPr>
            <a:spLocks noGrp="1"/>
          </p:cNvSpPr>
          <p:nvPr>
            <p:ph type="sldNum" sz="quarter" idx="12"/>
          </p:nvPr>
        </p:nvSpPr>
        <p:spPr/>
        <p:txBody>
          <a:bodyPr/>
          <a:lstStyle/>
          <a:p>
            <a:fld id="{CC916B84-1068-4178-91BF-5F5AA0DBBCFD}" type="slidenum">
              <a:rPr lang="en-GB" smtClean="0"/>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5"/>
          <p:cNvSpPr>
            <a:spLocks noGrp="1"/>
          </p:cNvSpPr>
          <p:nvPr>
            <p:ph type="sldNum" sz="quarter" idx="12"/>
          </p:nvPr>
        </p:nvSpPr>
        <p:spPr/>
        <p:txBody>
          <a:bodyPr/>
          <a:lstStyle/>
          <a:p>
            <a:fld id="{0B5387BF-4FD9-4B6F-BC18-7C536A0A9146}" type="slidenum">
              <a:rPr lang="en-GB"/>
              <a:pPr/>
              <a:t>15</a:t>
            </a:fld>
            <a:endParaRPr lang="en-GB"/>
          </a:p>
        </p:txBody>
      </p:sp>
      <p:sp>
        <p:nvSpPr>
          <p:cNvPr id="62466" name="AutoShape 2"/>
          <p:cNvSpPr>
            <a:spLocks noChangeArrowheads="1"/>
          </p:cNvSpPr>
          <p:nvPr/>
        </p:nvSpPr>
        <p:spPr bwMode="auto">
          <a:xfrm>
            <a:off x="34925" y="836613"/>
            <a:ext cx="2160588" cy="1584325"/>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Sea transport</a:t>
            </a:r>
          </a:p>
          <a:p>
            <a:pPr algn="ctr" eaLnBrk="0" hangingPunct="0"/>
            <a:r>
              <a:rPr lang="en-US" b="1">
                <a:solidFill>
                  <a:schemeClr val="bg2"/>
                </a:solidFill>
                <a:latin typeface="Arial Unicode MS" pitchFamily="34" charset="-128"/>
              </a:rPr>
              <a:t>Road transport</a:t>
            </a:r>
          </a:p>
          <a:p>
            <a:pPr algn="ctr" eaLnBrk="0" hangingPunct="0"/>
            <a:r>
              <a:rPr lang="en-US" b="1">
                <a:solidFill>
                  <a:schemeClr val="bg2"/>
                </a:solidFill>
                <a:latin typeface="Arial Unicode MS" pitchFamily="34" charset="-128"/>
              </a:rPr>
              <a:t>Civil aviation</a:t>
            </a:r>
          </a:p>
          <a:p>
            <a:pPr algn="ctr" eaLnBrk="0" hangingPunct="0"/>
            <a:r>
              <a:rPr lang="en-US" b="1">
                <a:solidFill>
                  <a:schemeClr val="bg2"/>
                </a:solidFill>
                <a:latin typeface="Arial Unicode MS" pitchFamily="34" charset="-128"/>
              </a:rPr>
              <a:t>Inland navigation</a:t>
            </a:r>
          </a:p>
          <a:p>
            <a:pPr algn="ctr" eaLnBrk="0" hangingPunct="0"/>
            <a:r>
              <a:rPr lang="en-US" b="1">
                <a:solidFill>
                  <a:schemeClr val="bg2"/>
                </a:solidFill>
                <a:latin typeface="Arial Unicode MS" pitchFamily="34" charset="-128"/>
              </a:rPr>
              <a:t>Railways</a:t>
            </a:r>
            <a:endParaRPr lang="en-GB" b="1">
              <a:solidFill>
                <a:schemeClr val="bg2"/>
              </a:solidFill>
              <a:latin typeface="Arial Unicode MS" pitchFamily="34" charset="-128"/>
            </a:endParaRPr>
          </a:p>
        </p:txBody>
      </p:sp>
      <p:sp>
        <p:nvSpPr>
          <p:cNvPr id="62467" name="AutoShape 3"/>
          <p:cNvSpPr>
            <a:spLocks noChangeArrowheads="1"/>
          </p:cNvSpPr>
          <p:nvPr/>
        </p:nvSpPr>
        <p:spPr bwMode="auto">
          <a:xfrm>
            <a:off x="6983413" y="3717925"/>
            <a:ext cx="2160587" cy="1296988"/>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Electricity</a:t>
            </a:r>
          </a:p>
          <a:p>
            <a:pPr algn="ctr" eaLnBrk="0" hangingPunct="0"/>
            <a:r>
              <a:rPr lang="en-US" b="1">
                <a:solidFill>
                  <a:schemeClr val="bg2"/>
                </a:solidFill>
                <a:latin typeface="Arial Unicode MS" pitchFamily="34" charset="-128"/>
              </a:rPr>
              <a:t>Gas</a:t>
            </a:r>
          </a:p>
        </p:txBody>
      </p:sp>
      <p:sp>
        <p:nvSpPr>
          <p:cNvPr id="62468" name="AutoShape 4"/>
          <p:cNvSpPr>
            <a:spLocks noChangeArrowheads="1"/>
          </p:cNvSpPr>
          <p:nvPr/>
        </p:nvSpPr>
        <p:spPr bwMode="auto">
          <a:xfrm>
            <a:off x="0" y="2565400"/>
            <a:ext cx="2160588" cy="1296988"/>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Personal services</a:t>
            </a:r>
          </a:p>
          <a:p>
            <a:pPr algn="ctr" eaLnBrk="0" hangingPunct="0"/>
            <a:r>
              <a:rPr lang="en-US" b="1">
                <a:solidFill>
                  <a:schemeClr val="bg2"/>
                </a:solidFill>
                <a:latin typeface="Arial Unicode MS" pitchFamily="34" charset="-128"/>
              </a:rPr>
              <a:t>Cleaning industry</a:t>
            </a:r>
          </a:p>
          <a:p>
            <a:pPr algn="ctr" eaLnBrk="0" hangingPunct="0"/>
            <a:r>
              <a:rPr lang="en-US" b="1">
                <a:solidFill>
                  <a:schemeClr val="bg2"/>
                </a:solidFill>
                <a:latin typeface="Arial Unicode MS" pitchFamily="34" charset="-128"/>
              </a:rPr>
              <a:t>Private security</a:t>
            </a:r>
            <a:endParaRPr lang="en-GB" b="1">
              <a:solidFill>
                <a:schemeClr val="bg2"/>
              </a:solidFill>
              <a:latin typeface="Arial Unicode MS" pitchFamily="34" charset="-128"/>
            </a:endParaRPr>
          </a:p>
        </p:txBody>
      </p:sp>
      <p:sp>
        <p:nvSpPr>
          <p:cNvPr id="62469" name="AutoShape 5"/>
          <p:cNvSpPr>
            <a:spLocks noChangeArrowheads="1"/>
          </p:cNvSpPr>
          <p:nvPr/>
        </p:nvSpPr>
        <p:spPr bwMode="auto">
          <a:xfrm>
            <a:off x="34925" y="5445125"/>
            <a:ext cx="2160588" cy="1296988"/>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Live performance</a:t>
            </a:r>
          </a:p>
          <a:p>
            <a:pPr algn="ctr" eaLnBrk="0" hangingPunct="0"/>
            <a:r>
              <a:rPr lang="en-US" b="1">
                <a:solidFill>
                  <a:schemeClr val="bg2"/>
                </a:solidFill>
                <a:latin typeface="Arial Unicode MS" pitchFamily="34" charset="-128"/>
              </a:rPr>
              <a:t>Audiovisual</a:t>
            </a:r>
          </a:p>
          <a:p>
            <a:pPr algn="ctr" eaLnBrk="0" hangingPunct="0"/>
            <a:r>
              <a:rPr lang="en-US" b="1">
                <a:solidFill>
                  <a:schemeClr val="accent2"/>
                </a:solidFill>
                <a:latin typeface="Arial Unicode MS" pitchFamily="34" charset="-128"/>
              </a:rPr>
              <a:t>Professional cycling</a:t>
            </a:r>
          </a:p>
          <a:p>
            <a:pPr algn="ctr" eaLnBrk="0" hangingPunct="0"/>
            <a:r>
              <a:rPr lang="en-US" b="1">
                <a:solidFill>
                  <a:schemeClr val="accent2"/>
                </a:solidFill>
                <a:latin typeface="Arial Unicode MS" pitchFamily="34" charset="-128"/>
              </a:rPr>
              <a:t>Football</a:t>
            </a:r>
          </a:p>
        </p:txBody>
      </p:sp>
      <p:sp>
        <p:nvSpPr>
          <p:cNvPr id="62470" name="AutoShape 6"/>
          <p:cNvSpPr>
            <a:spLocks noChangeArrowheads="1"/>
          </p:cNvSpPr>
          <p:nvPr/>
        </p:nvSpPr>
        <p:spPr bwMode="auto">
          <a:xfrm>
            <a:off x="2268538" y="5157788"/>
            <a:ext cx="2160587" cy="1584325"/>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Steel</a:t>
            </a:r>
          </a:p>
          <a:p>
            <a:pPr algn="ctr" eaLnBrk="0" hangingPunct="0"/>
            <a:r>
              <a:rPr lang="en-US" b="1">
                <a:solidFill>
                  <a:schemeClr val="bg2"/>
                </a:solidFill>
                <a:latin typeface="Arial Unicode MS" pitchFamily="34" charset="-128"/>
              </a:rPr>
              <a:t>Shipbuilding</a:t>
            </a:r>
          </a:p>
          <a:p>
            <a:pPr algn="ctr" eaLnBrk="0" hangingPunct="0"/>
            <a:r>
              <a:rPr lang="en-US" b="1">
                <a:solidFill>
                  <a:schemeClr val="accent2"/>
                </a:solidFill>
                <a:latin typeface="Arial Unicode MS" pitchFamily="34" charset="-128"/>
              </a:rPr>
              <a:t>Automobile</a:t>
            </a:r>
          </a:p>
          <a:p>
            <a:pPr algn="ctr" eaLnBrk="0" hangingPunct="0"/>
            <a:r>
              <a:rPr lang="en-US" b="1">
                <a:solidFill>
                  <a:schemeClr val="accent2"/>
                </a:solidFill>
                <a:latin typeface="Arial Unicode MS" pitchFamily="34" charset="-128"/>
              </a:rPr>
              <a:t>Non ferrous metal</a:t>
            </a:r>
          </a:p>
          <a:p>
            <a:pPr algn="ctr" eaLnBrk="0" hangingPunct="0"/>
            <a:r>
              <a:rPr lang="en-US" b="1">
                <a:solidFill>
                  <a:srgbClr val="339933"/>
                </a:solidFill>
                <a:latin typeface="Arial Unicode MS" pitchFamily="34" charset="-128"/>
              </a:rPr>
              <a:t>Metal sector</a:t>
            </a:r>
            <a:endParaRPr lang="en-GB" b="1">
              <a:solidFill>
                <a:srgbClr val="339933"/>
              </a:solidFill>
              <a:latin typeface="Arial Unicode MS" pitchFamily="34" charset="-128"/>
            </a:endParaRPr>
          </a:p>
        </p:txBody>
      </p:sp>
      <p:sp>
        <p:nvSpPr>
          <p:cNvPr id="62471" name="AutoShape 7"/>
          <p:cNvSpPr>
            <a:spLocks noChangeArrowheads="1"/>
          </p:cNvSpPr>
          <p:nvPr/>
        </p:nvSpPr>
        <p:spPr bwMode="auto">
          <a:xfrm>
            <a:off x="2339975" y="2278063"/>
            <a:ext cx="2160588" cy="1296987"/>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Textile/clothing</a:t>
            </a:r>
          </a:p>
          <a:p>
            <a:pPr algn="ctr" eaLnBrk="0" hangingPunct="0"/>
            <a:r>
              <a:rPr lang="en-US" b="1">
                <a:solidFill>
                  <a:schemeClr val="bg2"/>
                </a:solidFill>
                <a:latin typeface="Arial Unicode MS" pitchFamily="34" charset="-128"/>
              </a:rPr>
              <a:t>Tanning/leather</a:t>
            </a:r>
          </a:p>
          <a:p>
            <a:pPr algn="ctr" eaLnBrk="0" hangingPunct="0"/>
            <a:r>
              <a:rPr lang="en-US" b="1">
                <a:solidFill>
                  <a:schemeClr val="bg2"/>
                </a:solidFill>
                <a:latin typeface="Arial Unicode MS" pitchFamily="34" charset="-128"/>
              </a:rPr>
              <a:t>Footwear</a:t>
            </a:r>
            <a:endParaRPr lang="en-GB" b="1">
              <a:solidFill>
                <a:schemeClr val="bg2"/>
              </a:solidFill>
              <a:latin typeface="Arial Unicode MS" pitchFamily="34" charset="-128"/>
            </a:endParaRPr>
          </a:p>
        </p:txBody>
      </p:sp>
      <p:sp>
        <p:nvSpPr>
          <p:cNvPr id="62472" name="AutoShape 8"/>
          <p:cNvSpPr>
            <a:spLocks noChangeArrowheads="1"/>
          </p:cNvSpPr>
          <p:nvPr/>
        </p:nvSpPr>
        <p:spPr bwMode="auto">
          <a:xfrm>
            <a:off x="4643438" y="5157788"/>
            <a:ext cx="2160587" cy="1296987"/>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Hospitals</a:t>
            </a:r>
          </a:p>
          <a:p>
            <a:pPr algn="ctr" eaLnBrk="0" hangingPunct="0"/>
            <a:r>
              <a:rPr lang="en-US" b="1">
                <a:solidFill>
                  <a:schemeClr val="bg2"/>
                </a:solidFill>
                <a:latin typeface="Arial Unicode MS" pitchFamily="34" charset="-128"/>
              </a:rPr>
              <a:t>Local government</a:t>
            </a:r>
          </a:p>
          <a:p>
            <a:pPr algn="ctr" eaLnBrk="0" hangingPunct="0"/>
            <a:r>
              <a:rPr lang="en-US" b="1">
                <a:solidFill>
                  <a:srgbClr val="339933"/>
                </a:solidFill>
                <a:latin typeface="Arial Unicode MS" pitchFamily="34" charset="-128"/>
              </a:rPr>
              <a:t>Central administration</a:t>
            </a:r>
          </a:p>
          <a:p>
            <a:pPr algn="ctr" eaLnBrk="0" hangingPunct="0"/>
            <a:r>
              <a:rPr lang="en-US" b="1">
                <a:solidFill>
                  <a:srgbClr val="339933"/>
                </a:solidFill>
                <a:latin typeface="Arial Unicode MS" pitchFamily="34" charset="-128"/>
              </a:rPr>
              <a:t>Education</a:t>
            </a:r>
            <a:endParaRPr lang="en-GB" b="1">
              <a:solidFill>
                <a:srgbClr val="339933"/>
              </a:solidFill>
              <a:latin typeface="Arial Unicode MS" pitchFamily="34" charset="-128"/>
            </a:endParaRPr>
          </a:p>
        </p:txBody>
      </p:sp>
      <p:sp>
        <p:nvSpPr>
          <p:cNvPr id="62473" name="AutoShape 9"/>
          <p:cNvSpPr>
            <a:spLocks noChangeArrowheads="1"/>
          </p:cNvSpPr>
          <p:nvPr/>
        </p:nvSpPr>
        <p:spPr bwMode="auto">
          <a:xfrm>
            <a:off x="0" y="4005263"/>
            <a:ext cx="2160588" cy="1296987"/>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Telecommunications</a:t>
            </a:r>
          </a:p>
          <a:p>
            <a:pPr algn="ctr" eaLnBrk="0" hangingPunct="0"/>
            <a:r>
              <a:rPr lang="en-US" b="1">
                <a:solidFill>
                  <a:schemeClr val="bg2"/>
                </a:solidFill>
                <a:latin typeface="Arial Unicode MS" pitchFamily="34" charset="-128"/>
              </a:rPr>
              <a:t>Postal services</a:t>
            </a:r>
            <a:endParaRPr lang="en-GB" b="1">
              <a:solidFill>
                <a:schemeClr val="bg2"/>
              </a:solidFill>
              <a:latin typeface="Arial Unicode MS" pitchFamily="34" charset="-128"/>
            </a:endParaRPr>
          </a:p>
        </p:txBody>
      </p:sp>
      <p:sp>
        <p:nvSpPr>
          <p:cNvPr id="62474" name="AutoShape 10"/>
          <p:cNvSpPr>
            <a:spLocks noChangeArrowheads="1"/>
          </p:cNvSpPr>
          <p:nvPr/>
        </p:nvSpPr>
        <p:spPr bwMode="auto">
          <a:xfrm>
            <a:off x="2339975" y="836613"/>
            <a:ext cx="2160588" cy="1296987"/>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Agriculture</a:t>
            </a:r>
          </a:p>
          <a:p>
            <a:pPr algn="ctr" eaLnBrk="0" hangingPunct="0"/>
            <a:r>
              <a:rPr lang="en-US" b="1">
                <a:solidFill>
                  <a:schemeClr val="bg2"/>
                </a:solidFill>
                <a:latin typeface="Arial Unicode MS" pitchFamily="34" charset="-128"/>
              </a:rPr>
              <a:t>Extractive Industry</a:t>
            </a:r>
          </a:p>
          <a:p>
            <a:pPr algn="ctr" eaLnBrk="0" hangingPunct="0"/>
            <a:r>
              <a:rPr lang="en-US" b="1">
                <a:solidFill>
                  <a:schemeClr val="bg2"/>
                </a:solidFill>
                <a:latin typeface="Arial Unicode MS" pitchFamily="34" charset="-128"/>
              </a:rPr>
              <a:t>Sea fishing</a:t>
            </a:r>
          </a:p>
          <a:p>
            <a:pPr algn="ctr" eaLnBrk="0" hangingPunct="0"/>
            <a:r>
              <a:rPr lang="en-US" b="1">
                <a:solidFill>
                  <a:srgbClr val="339933"/>
                </a:solidFill>
                <a:latin typeface="Arial Unicode MS" pitchFamily="34" charset="-128"/>
              </a:rPr>
              <a:t>Sea Ports</a:t>
            </a:r>
            <a:endParaRPr lang="en-GB" b="1">
              <a:solidFill>
                <a:srgbClr val="339933"/>
              </a:solidFill>
              <a:latin typeface="Arial Unicode MS" pitchFamily="34" charset="-128"/>
            </a:endParaRPr>
          </a:p>
        </p:txBody>
      </p:sp>
      <p:sp>
        <p:nvSpPr>
          <p:cNvPr id="62475" name="AutoShape 11"/>
          <p:cNvSpPr>
            <a:spLocks noChangeArrowheads="1"/>
          </p:cNvSpPr>
          <p:nvPr/>
        </p:nvSpPr>
        <p:spPr bwMode="auto">
          <a:xfrm>
            <a:off x="4643438" y="3717925"/>
            <a:ext cx="2160587" cy="1296988"/>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Horeca</a:t>
            </a:r>
          </a:p>
          <a:p>
            <a:pPr algn="ctr" eaLnBrk="0" hangingPunct="0"/>
            <a:r>
              <a:rPr lang="en-US" b="1">
                <a:solidFill>
                  <a:schemeClr val="bg2"/>
                </a:solidFill>
                <a:latin typeface="Arial Unicode MS" pitchFamily="34" charset="-128"/>
              </a:rPr>
              <a:t>Catering</a:t>
            </a:r>
            <a:endParaRPr lang="en-GB" b="1">
              <a:solidFill>
                <a:schemeClr val="bg2"/>
              </a:solidFill>
              <a:latin typeface="Arial Unicode MS" pitchFamily="34" charset="-128"/>
            </a:endParaRPr>
          </a:p>
        </p:txBody>
      </p:sp>
      <p:sp>
        <p:nvSpPr>
          <p:cNvPr id="62476" name="AutoShape 12"/>
          <p:cNvSpPr>
            <a:spLocks noChangeArrowheads="1"/>
          </p:cNvSpPr>
          <p:nvPr/>
        </p:nvSpPr>
        <p:spPr bwMode="auto">
          <a:xfrm>
            <a:off x="6983413" y="2278063"/>
            <a:ext cx="2160587" cy="1296987"/>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Commerce</a:t>
            </a:r>
            <a:endParaRPr lang="en-GB" b="1">
              <a:solidFill>
                <a:schemeClr val="bg2"/>
              </a:solidFill>
              <a:latin typeface="Arial Unicode MS" pitchFamily="34" charset="-128"/>
            </a:endParaRPr>
          </a:p>
        </p:txBody>
      </p:sp>
      <p:sp>
        <p:nvSpPr>
          <p:cNvPr id="62477" name="AutoShape 13"/>
          <p:cNvSpPr>
            <a:spLocks noChangeArrowheads="1"/>
          </p:cNvSpPr>
          <p:nvPr/>
        </p:nvSpPr>
        <p:spPr bwMode="auto">
          <a:xfrm>
            <a:off x="4643438" y="2278063"/>
            <a:ext cx="2160587" cy="1296987"/>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Banking</a:t>
            </a:r>
          </a:p>
          <a:p>
            <a:pPr algn="ctr" eaLnBrk="0" hangingPunct="0"/>
            <a:r>
              <a:rPr lang="en-US" b="1">
                <a:solidFill>
                  <a:schemeClr val="bg2"/>
                </a:solidFill>
                <a:latin typeface="Arial Unicode MS" pitchFamily="34" charset="-128"/>
              </a:rPr>
              <a:t>Insurance</a:t>
            </a:r>
            <a:endParaRPr lang="en-GB" b="1">
              <a:solidFill>
                <a:schemeClr val="bg2"/>
              </a:solidFill>
              <a:latin typeface="Arial Unicode MS" pitchFamily="34" charset="-128"/>
            </a:endParaRPr>
          </a:p>
        </p:txBody>
      </p:sp>
      <p:sp>
        <p:nvSpPr>
          <p:cNvPr id="62478" name="AutoShape 14"/>
          <p:cNvSpPr>
            <a:spLocks noChangeArrowheads="1"/>
          </p:cNvSpPr>
          <p:nvPr/>
        </p:nvSpPr>
        <p:spPr bwMode="auto">
          <a:xfrm>
            <a:off x="4643438" y="836613"/>
            <a:ext cx="2160587" cy="1296987"/>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Construction</a:t>
            </a:r>
            <a:endParaRPr lang="en-GB" b="1">
              <a:solidFill>
                <a:schemeClr val="bg2"/>
              </a:solidFill>
              <a:latin typeface="Arial Unicode MS" pitchFamily="34" charset="-128"/>
            </a:endParaRPr>
          </a:p>
        </p:txBody>
      </p:sp>
      <p:sp>
        <p:nvSpPr>
          <p:cNvPr id="62479" name="AutoShape 15"/>
          <p:cNvSpPr>
            <a:spLocks noChangeArrowheads="1"/>
          </p:cNvSpPr>
          <p:nvPr/>
        </p:nvSpPr>
        <p:spPr bwMode="auto">
          <a:xfrm>
            <a:off x="6983413" y="5157788"/>
            <a:ext cx="2160587" cy="1296987"/>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Chemical</a:t>
            </a:r>
            <a:endParaRPr lang="en-GB" b="1">
              <a:solidFill>
                <a:schemeClr val="bg2"/>
              </a:solidFill>
              <a:latin typeface="Arial Unicode MS" pitchFamily="34" charset="-128"/>
            </a:endParaRPr>
          </a:p>
        </p:txBody>
      </p:sp>
      <p:sp>
        <p:nvSpPr>
          <p:cNvPr id="62480" name="AutoShape 16"/>
          <p:cNvSpPr>
            <a:spLocks noChangeArrowheads="1"/>
          </p:cNvSpPr>
          <p:nvPr/>
        </p:nvSpPr>
        <p:spPr bwMode="auto">
          <a:xfrm>
            <a:off x="6983413" y="836613"/>
            <a:ext cx="2160587" cy="1296987"/>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Woodworking</a:t>
            </a:r>
          </a:p>
          <a:p>
            <a:pPr algn="ctr" eaLnBrk="0" hangingPunct="0"/>
            <a:r>
              <a:rPr lang="en-US" b="1">
                <a:solidFill>
                  <a:schemeClr val="bg2"/>
                </a:solidFill>
                <a:latin typeface="Arial Unicode MS" pitchFamily="34" charset="-128"/>
              </a:rPr>
              <a:t>Furniture</a:t>
            </a:r>
          </a:p>
          <a:p>
            <a:pPr algn="ctr" eaLnBrk="0" hangingPunct="0"/>
            <a:r>
              <a:rPr lang="en-US" b="1">
                <a:solidFill>
                  <a:schemeClr val="bg2"/>
                </a:solidFill>
                <a:latin typeface="Arial Unicode MS" pitchFamily="34" charset="-128"/>
              </a:rPr>
              <a:t>Sugar</a:t>
            </a:r>
            <a:endParaRPr lang="en-GB" b="1">
              <a:solidFill>
                <a:schemeClr val="bg2"/>
              </a:solidFill>
              <a:latin typeface="Arial Unicode MS" pitchFamily="34" charset="-128"/>
            </a:endParaRPr>
          </a:p>
        </p:txBody>
      </p:sp>
      <p:sp>
        <p:nvSpPr>
          <p:cNvPr id="62481" name="AutoShape 17"/>
          <p:cNvSpPr>
            <a:spLocks noChangeArrowheads="1"/>
          </p:cNvSpPr>
          <p:nvPr/>
        </p:nvSpPr>
        <p:spPr bwMode="auto">
          <a:xfrm>
            <a:off x="2339975" y="3717925"/>
            <a:ext cx="2160588" cy="1296988"/>
          </a:xfrm>
          <a:prstGeom prst="foldedCorner">
            <a:avLst>
              <a:gd name="adj" fmla="val 12500"/>
            </a:avLst>
          </a:prstGeom>
          <a:gradFill rotWithShape="1">
            <a:gsLst>
              <a:gs pos="0">
                <a:srgbClr val="00FFCC"/>
              </a:gs>
              <a:gs pos="100000">
                <a:srgbClr val="FFFFCC"/>
              </a:gs>
            </a:gsLst>
            <a:path path="rect">
              <a:fillToRect l="50000" t="50000" r="50000" b="50000"/>
            </a:path>
          </a:gradFill>
          <a:ln w="9525">
            <a:noFill/>
            <a:round/>
            <a:headEnd/>
            <a:tailEnd/>
          </a:ln>
          <a:effectLst/>
        </p:spPr>
        <p:txBody>
          <a:bodyPr wrap="none" anchor="ctr"/>
          <a:lstStyle/>
          <a:p>
            <a:pPr algn="ctr" eaLnBrk="0" hangingPunct="0"/>
            <a:r>
              <a:rPr lang="en-US" b="1">
                <a:solidFill>
                  <a:schemeClr val="bg2"/>
                </a:solidFill>
                <a:latin typeface="Arial Unicode MS" pitchFamily="34" charset="-128"/>
              </a:rPr>
              <a:t>Temporary agency </a:t>
            </a:r>
          </a:p>
          <a:p>
            <a:pPr algn="ctr" eaLnBrk="0" hangingPunct="0"/>
            <a:r>
              <a:rPr lang="en-US" b="1">
                <a:solidFill>
                  <a:schemeClr val="bg2"/>
                </a:solidFill>
                <a:latin typeface="Arial Unicode MS" pitchFamily="34" charset="-128"/>
              </a:rPr>
              <a:t>work</a:t>
            </a:r>
            <a:endParaRPr lang="en-GB" b="1">
              <a:solidFill>
                <a:schemeClr val="bg2"/>
              </a:solidFill>
              <a:latin typeface="Arial Unicode MS" pitchFamily="34" charset="-128"/>
            </a:endParaRPr>
          </a:p>
        </p:txBody>
      </p:sp>
      <p:sp>
        <p:nvSpPr>
          <p:cNvPr id="62482" name="Text Box 18"/>
          <p:cNvSpPr txBox="1">
            <a:spLocks noChangeArrowheads="1"/>
          </p:cNvSpPr>
          <p:nvPr/>
        </p:nvSpPr>
        <p:spPr bwMode="auto">
          <a:xfrm>
            <a:off x="1763713" y="188913"/>
            <a:ext cx="6264275" cy="457200"/>
          </a:xfrm>
          <a:prstGeom prst="rect">
            <a:avLst/>
          </a:prstGeom>
          <a:noFill/>
          <a:ln w="9525">
            <a:noFill/>
            <a:miter lim="800000"/>
            <a:headEnd/>
            <a:tailEnd/>
          </a:ln>
          <a:effectLst/>
        </p:spPr>
        <p:txBody>
          <a:bodyPr>
            <a:spAutoFit/>
          </a:bodyPr>
          <a:lstStyle/>
          <a:p>
            <a:pPr algn="ctr" eaLnBrk="0" hangingPunct="0">
              <a:spcBef>
                <a:spcPct val="50000"/>
              </a:spcBef>
            </a:pPr>
            <a:r>
              <a:rPr lang="fr-BE" sz="2400">
                <a:solidFill>
                  <a:schemeClr val="folHlink"/>
                </a:solidFill>
                <a:latin typeface="Arial Black" pitchFamily="34" charset="0"/>
              </a:rPr>
              <a:t>35 Sectoral </a:t>
            </a:r>
            <a:r>
              <a:rPr lang="en-US" sz="2400">
                <a:solidFill>
                  <a:schemeClr val="folHlink"/>
                </a:solidFill>
                <a:latin typeface="Arial Black" pitchFamily="34" charset="0"/>
              </a:rPr>
              <a:t>Committees</a:t>
            </a:r>
            <a:r>
              <a:rPr lang="en-US" sz="2400">
                <a:solidFill>
                  <a:schemeClr val="accent2"/>
                </a:solidFill>
                <a:latin typeface="Arial Black" pitchFamily="34" charset="0"/>
              </a:rPr>
              <a:t>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r>
              <a:rPr lang="en-GB" sz="2800" smtClean="0">
                <a:solidFill>
                  <a:srgbClr val="339933"/>
                </a:solidFill>
              </a:rPr>
              <a:t>Electricity: A sector in evolution</a:t>
            </a:r>
          </a:p>
        </p:txBody>
      </p:sp>
      <p:sp>
        <p:nvSpPr>
          <p:cNvPr id="3076" name="Rectangle 3"/>
          <p:cNvSpPr>
            <a:spLocks noGrp="1" noChangeArrowheads="1"/>
          </p:cNvSpPr>
          <p:nvPr>
            <p:ph type="body" sz="half" idx="1"/>
          </p:nvPr>
        </p:nvSpPr>
        <p:spPr>
          <a:xfrm>
            <a:off x="685800" y="2060575"/>
            <a:ext cx="7773988" cy="4402138"/>
          </a:xfrm>
        </p:spPr>
        <p:txBody>
          <a:bodyPr/>
          <a:lstStyle/>
          <a:p>
            <a:pPr>
              <a:lnSpc>
                <a:spcPct val="80000"/>
              </a:lnSpc>
              <a:spcAft>
                <a:spcPct val="20000"/>
              </a:spcAft>
              <a:buFontTx/>
              <a:buNone/>
            </a:pPr>
            <a:r>
              <a:rPr lang="en-GB" sz="2000" dirty="0" smtClean="0"/>
              <a:t>Electricity-related legislation:</a:t>
            </a:r>
          </a:p>
          <a:p>
            <a:pPr>
              <a:lnSpc>
                <a:spcPct val="80000"/>
              </a:lnSpc>
              <a:spcAft>
                <a:spcPct val="20000"/>
              </a:spcAft>
              <a:buFontTx/>
              <a:buNone/>
            </a:pPr>
            <a:r>
              <a:rPr lang="en-GB" sz="1200" dirty="0" smtClean="0"/>
              <a:t>(non-exhaustive list)</a:t>
            </a:r>
            <a:endParaRPr lang="en-GB" sz="2000" dirty="0" smtClean="0"/>
          </a:p>
          <a:p>
            <a:pPr>
              <a:lnSpc>
                <a:spcPct val="80000"/>
              </a:lnSpc>
              <a:spcAft>
                <a:spcPct val="20000"/>
              </a:spcAft>
              <a:buFontTx/>
              <a:buNone/>
            </a:pPr>
            <a:endParaRPr lang="en-GB" sz="2000" dirty="0" smtClean="0">
              <a:cs typeface="Arial" charset="0"/>
            </a:endParaRPr>
          </a:p>
          <a:p>
            <a:pPr>
              <a:lnSpc>
                <a:spcPct val="80000"/>
              </a:lnSpc>
              <a:spcAft>
                <a:spcPct val="20000"/>
              </a:spcAft>
            </a:pPr>
            <a:r>
              <a:rPr lang="en-GB" sz="2000" dirty="0" smtClean="0">
                <a:cs typeface="Arial" charset="0"/>
              </a:rPr>
              <a:t>Nuclear Safety 				(1958 →)</a:t>
            </a:r>
            <a:endParaRPr lang="en-GB" sz="2000" dirty="0" smtClean="0"/>
          </a:p>
          <a:p>
            <a:pPr>
              <a:lnSpc>
                <a:spcPct val="80000"/>
              </a:lnSpc>
              <a:spcAft>
                <a:spcPct val="20000"/>
              </a:spcAft>
            </a:pPr>
            <a:r>
              <a:rPr lang="en-GB" sz="2000" dirty="0" smtClean="0"/>
              <a:t>Internal Market 				(1996 </a:t>
            </a:r>
            <a:r>
              <a:rPr lang="en-GB" sz="2000" dirty="0" smtClean="0">
                <a:cs typeface="Arial" charset="0"/>
              </a:rPr>
              <a:t>→</a:t>
            </a:r>
            <a:r>
              <a:rPr lang="en-GB" sz="2000" dirty="0" smtClean="0"/>
              <a:t>)</a:t>
            </a:r>
          </a:p>
          <a:p>
            <a:pPr>
              <a:lnSpc>
                <a:spcPct val="80000"/>
              </a:lnSpc>
              <a:spcAft>
                <a:spcPct val="20000"/>
              </a:spcAft>
            </a:pPr>
            <a:r>
              <a:rPr lang="en-GB" sz="2000" dirty="0" smtClean="0"/>
              <a:t>Promotion of Renewable Energy 		(2001 </a:t>
            </a:r>
            <a:r>
              <a:rPr lang="en-GB" sz="2000" dirty="0" smtClean="0">
                <a:cs typeface="Arial" charset="0"/>
              </a:rPr>
              <a:t>→</a:t>
            </a:r>
            <a:r>
              <a:rPr lang="en-GB" sz="2000" dirty="0" smtClean="0"/>
              <a:t>)</a:t>
            </a:r>
          </a:p>
          <a:p>
            <a:pPr>
              <a:lnSpc>
                <a:spcPct val="80000"/>
              </a:lnSpc>
              <a:spcAft>
                <a:spcPct val="20000"/>
              </a:spcAft>
            </a:pPr>
            <a:r>
              <a:rPr lang="en-GB" sz="2000" dirty="0" smtClean="0"/>
              <a:t>Reduction of Carbon Emissions 		(2003 </a:t>
            </a:r>
            <a:r>
              <a:rPr lang="en-GB" sz="2000" dirty="0" smtClean="0">
                <a:cs typeface="Arial" charset="0"/>
              </a:rPr>
              <a:t>→</a:t>
            </a:r>
            <a:r>
              <a:rPr lang="en-GB" sz="2000" dirty="0" smtClean="0"/>
              <a:t>)</a:t>
            </a:r>
          </a:p>
          <a:p>
            <a:pPr>
              <a:lnSpc>
                <a:spcPct val="80000"/>
              </a:lnSpc>
              <a:spcAft>
                <a:spcPct val="20000"/>
              </a:spcAft>
            </a:pPr>
            <a:r>
              <a:rPr lang="en-GB" sz="2000" dirty="0" smtClean="0"/>
              <a:t>Energy Efficiency 				(2004 </a:t>
            </a:r>
            <a:r>
              <a:rPr lang="en-GB" sz="2000" dirty="0" smtClean="0">
                <a:cs typeface="Arial" charset="0"/>
              </a:rPr>
              <a:t>→)</a:t>
            </a:r>
            <a:endParaRPr lang="en-GB" sz="2000" dirty="0" smtClean="0"/>
          </a:p>
          <a:p>
            <a:pPr>
              <a:lnSpc>
                <a:spcPct val="80000"/>
              </a:lnSpc>
              <a:spcAft>
                <a:spcPct val="20000"/>
              </a:spcAft>
            </a:pPr>
            <a:r>
              <a:rPr lang="en-GB" sz="2000" dirty="0" smtClean="0"/>
              <a:t>Security of Supply 			(2005 </a:t>
            </a:r>
            <a:r>
              <a:rPr lang="en-GB" sz="2000" dirty="0" smtClean="0">
                <a:cs typeface="Arial" charset="0"/>
              </a:rPr>
              <a:t>→)</a:t>
            </a:r>
          </a:p>
          <a:p>
            <a:pPr>
              <a:lnSpc>
                <a:spcPct val="80000"/>
              </a:lnSpc>
              <a:spcAft>
                <a:spcPct val="20000"/>
              </a:spcAft>
            </a:pPr>
            <a:r>
              <a:rPr lang="en-GB" sz="2000" dirty="0" smtClean="0">
                <a:cs typeface="Arial" charset="0"/>
              </a:rPr>
              <a:t>Transport					(2009 →)</a:t>
            </a:r>
          </a:p>
        </p:txBody>
      </p:sp>
      <p:graphicFrame>
        <p:nvGraphicFramePr>
          <p:cNvPr id="3074" name="Object 4"/>
          <p:cNvGraphicFramePr>
            <a:graphicFrameLocks noChangeAspect="1"/>
          </p:cNvGraphicFramePr>
          <p:nvPr>
            <p:ph sz="half" idx="2"/>
          </p:nvPr>
        </p:nvGraphicFramePr>
        <p:xfrm>
          <a:off x="7245350" y="0"/>
          <a:ext cx="1898650" cy="885825"/>
        </p:xfrm>
        <a:graphic>
          <a:graphicData uri="http://schemas.openxmlformats.org/presentationml/2006/ole">
            <p:oleObj spid="_x0000_s112642" name="Document" r:id="rId3" imgW="1899360" imgH="885240" progId="Word.Document.8">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683568" y="1492722"/>
            <a:ext cx="7776864" cy="5373216"/>
          </a:xfrm>
        </p:spPr>
        <p:style>
          <a:lnRef idx="2">
            <a:schemeClr val="accent2"/>
          </a:lnRef>
          <a:fillRef idx="1">
            <a:schemeClr val="lt1"/>
          </a:fillRef>
          <a:effectRef idx="0">
            <a:schemeClr val="accent2"/>
          </a:effectRef>
          <a:fontRef idx="minor">
            <a:schemeClr val="dk1"/>
          </a:fontRef>
        </p:style>
        <p:txBody>
          <a:bodyPr lIns="91440" tIns="45720" rIns="91440" bIns="45720" rtlCol="0">
            <a:normAutofit fontScale="40000" lnSpcReduction="20000"/>
          </a:bodyPr>
          <a:lstStyle/>
          <a:p>
            <a:pPr marL="0" indent="0" eaLnBrk="1" fontAlgn="auto" hangingPunct="1">
              <a:spcAft>
                <a:spcPts val="0"/>
              </a:spcAft>
              <a:buFont typeface="Arial" pitchFamily="34" charset="0"/>
              <a:buNone/>
              <a:defRPr/>
            </a:pPr>
            <a:r>
              <a:rPr lang="en-GB" sz="5100" kern="1200" dirty="0">
                <a:solidFill>
                  <a:schemeClr val="bg2"/>
                </a:solidFill>
              </a:rPr>
              <a:t>Electricity Industry is a sector changing</a:t>
            </a:r>
          </a:p>
          <a:p>
            <a:pPr marL="0" indent="0" eaLnBrk="1" fontAlgn="auto" hangingPunct="1">
              <a:spcAft>
                <a:spcPts val="0"/>
              </a:spcAft>
              <a:buFont typeface="Arial" pitchFamily="34" charset="0"/>
              <a:buChar char="•"/>
              <a:defRPr/>
            </a:pPr>
            <a:r>
              <a:rPr lang="en-GB" sz="5100" i="1" kern="1200" dirty="0">
                <a:solidFill>
                  <a:schemeClr val="bg2"/>
                </a:solidFill>
              </a:rPr>
              <a:t> Internal market </a:t>
            </a:r>
            <a:r>
              <a:rPr lang="en-GB" sz="5100" kern="1200" dirty="0">
                <a:solidFill>
                  <a:schemeClr val="bg2"/>
                </a:solidFill>
              </a:rPr>
              <a:t>– competition, break up of companies, ownership changes, multinationals, SMEs</a:t>
            </a:r>
          </a:p>
          <a:p>
            <a:pPr marL="0" indent="0" eaLnBrk="1" fontAlgn="auto" hangingPunct="1">
              <a:spcAft>
                <a:spcPts val="0"/>
              </a:spcAft>
              <a:buFont typeface="Arial" pitchFamily="34" charset="0"/>
              <a:buChar char="•"/>
              <a:defRPr/>
            </a:pPr>
            <a:r>
              <a:rPr lang="en-GB" sz="5100" i="1" kern="1200" dirty="0">
                <a:solidFill>
                  <a:schemeClr val="bg2"/>
                </a:solidFill>
              </a:rPr>
              <a:t> Regulatory changes </a:t>
            </a:r>
            <a:r>
              <a:rPr lang="en-GB" sz="5100" kern="1200" dirty="0">
                <a:solidFill>
                  <a:schemeClr val="bg2"/>
                </a:solidFill>
              </a:rPr>
              <a:t>– European level,  new agencies</a:t>
            </a:r>
          </a:p>
          <a:p>
            <a:pPr marL="0" indent="0" eaLnBrk="1" fontAlgn="auto" hangingPunct="1">
              <a:spcAft>
                <a:spcPts val="0"/>
              </a:spcAft>
              <a:buFont typeface="Arial" pitchFamily="34" charset="0"/>
              <a:buChar char="•"/>
              <a:defRPr/>
            </a:pPr>
            <a:r>
              <a:rPr lang="en-GB" sz="5100" kern="1200" dirty="0">
                <a:solidFill>
                  <a:schemeClr val="bg2"/>
                </a:solidFill>
              </a:rPr>
              <a:t> </a:t>
            </a:r>
            <a:r>
              <a:rPr lang="en-GB" sz="5100" i="1" kern="1200" dirty="0">
                <a:solidFill>
                  <a:schemeClr val="bg2"/>
                </a:solidFill>
              </a:rPr>
              <a:t>Global warming - </a:t>
            </a:r>
            <a:r>
              <a:rPr lang="en-GB" sz="5100" kern="1200" dirty="0">
                <a:solidFill>
                  <a:schemeClr val="bg2"/>
                </a:solidFill>
              </a:rPr>
              <a:t>Emission Trading, </a:t>
            </a:r>
            <a:r>
              <a:rPr lang="en-GB" sz="5100" kern="1200" dirty="0" err="1">
                <a:solidFill>
                  <a:schemeClr val="bg2"/>
                </a:solidFill>
              </a:rPr>
              <a:t>Renewables</a:t>
            </a:r>
            <a:r>
              <a:rPr lang="en-GB" sz="5100" kern="1200" dirty="0">
                <a:solidFill>
                  <a:schemeClr val="bg2"/>
                </a:solidFill>
              </a:rPr>
              <a:t>, </a:t>
            </a:r>
          </a:p>
          <a:p>
            <a:pPr marL="0" indent="0" eaLnBrk="1" fontAlgn="auto" hangingPunct="1">
              <a:spcAft>
                <a:spcPts val="0"/>
              </a:spcAft>
              <a:buFont typeface="Arial" pitchFamily="34" charset="0"/>
              <a:buChar char="•"/>
              <a:defRPr/>
            </a:pPr>
            <a:r>
              <a:rPr lang="en-GB" sz="5100" i="1" kern="1200" dirty="0">
                <a:solidFill>
                  <a:schemeClr val="bg2"/>
                </a:solidFill>
              </a:rPr>
              <a:t> New technologies </a:t>
            </a:r>
            <a:r>
              <a:rPr lang="en-GB" sz="5100" kern="1200" dirty="0">
                <a:solidFill>
                  <a:schemeClr val="bg2"/>
                </a:solidFill>
              </a:rPr>
              <a:t>– Smart grids, smart meters, electric cars, new ways of producing electricity (wind, solar, tidal, wave, bio-mass, clean technologies, CCS, new generation nuclear...)</a:t>
            </a:r>
          </a:p>
          <a:p>
            <a:pPr marL="0" indent="0" eaLnBrk="1" fontAlgn="auto" hangingPunct="1">
              <a:spcAft>
                <a:spcPts val="0"/>
              </a:spcAft>
              <a:buFont typeface="Arial" pitchFamily="34" charset="0"/>
              <a:buChar char="•"/>
              <a:defRPr/>
            </a:pPr>
            <a:r>
              <a:rPr lang="en-GB" sz="5100" i="1" kern="1200" dirty="0">
                <a:solidFill>
                  <a:schemeClr val="bg2"/>
                </a:solidFill>
              </a:rPr>
              <a:t> European blue-prints </a:t>
            </a:r>
            <a:r>
              <a:rPr lang="en-GB" sz="5100" kern="1200" dirty="0">
                <a:solidFill>
                  <a:schemeClr val="bg2"/>
                </a:solidFill>
              </a:rPr>
              <a:t>– </a:t>
            </a:r>
            <a:r>
              <a:rPr lang="en-GB" sz="5100" kern="1200" dirty="0" err="1">
                <a:solidFill>
                  <a:schemeClr val="bg2"/>
                </a:solidFill>
              </a:rPr>
              <a:t>Supergrid</a:t>
            </a:r>
            <a:r>
              <a:rPr lang="en-GB" sz="5100" kern="1200" dirty="0">
                <a:solidFill>
                  <a:schemeClr val="bg2"/>
                </a:solidFill>
              </a:rPr>
              <a:t> N-S, E-W, links with </a:t>
            </a:r>
            <a:r>
              <a:rPr lang="en-GB" sz="5100" kern="1200" dirty="0" err="1">
                <a:solidFill>
                  <a:schemeClr val="bg2"/>
                </a:solidFill>
              </a:rPr>
              <a:t>Neighborhood</a:t>
            </a:r>
            <a:r>
              <a:rPr lang="en-GB" sz="5100" kern="1200" dirty="0">
                <a:solidFill>
                  <a:schemeClr val="bg2"/>
                </a:solidFill>
              </a:rPr>
              <a:t> countries</a:t>
            </a:r>
          </a:p>
          <a:p>
            <a:pPr marL="0" indent="0" eaLnBrk="1" fontAlgn="auto" hangingPunct="1">
              <a:spcAft>
                <a:spcPts val="0"/>
              </a:spcAft>
              <a:buFont typeface="Arial" pitchFamily="34" charset="0"/>
              <a:buChar char="•"/>
              <a:defRPr/>
            </a:pPr>
            <a:r>
              <a:rPr lang="en-GB" sz="5100" i="1" kern="1200" dirty="0">
                <a:solidFill>
                  <a:schemeClr val="bg2"/>
                </a:solidFill>
              </a:rPr>
              <a:t> Investment </a:t>
            </a:r>
            <a:r>
              <a:rPr lang="en-GB" sz="5100" kern="1200" dirty="0">
                <a:solidFill>
                  <a:schemeClr val="bg2"/>
                </a:solidFill>
              </a:rPr>
              <a:t>– over 1.700.000.000.000 Euros in next 20 years</a:t>
            </a:r>
          </a:p>
          <a:p>
            <a:pPr marL="0" indent="0" eaLnBrk="1" fontAlgn="auto" hangingPunct="1">
              <a:spcAft>
                <a:spcPts val="0"/>
              </a:spcAft>
              <a:buFont typeface="Arial" pitchFamily="34" charset="0"/>
              <a:buChar char="•"/>
              <a:defRPr/>
            </a:pPr>
            <a:r>
              <a:rPr lang="en-GB" sz="5100" i="1" kern="1200" dirty="0">
                <a:solidFill>
                  <a:schemeClr val="bg2"/>
                </a:solidFill>
              </a:rPr>
              <a:t> Demographic Change – </a:t>
            </a:r>
            <a:r>
              <a:rPr lang="en-GB" sz="5100" kern="1200" dirty="0">
                <a:solidFill>
                  <a:schemeClr val="bg2"/>
                </a:solidFill>
              </a:rPr>
              <a:t>Ageing work force – next 5-10 years</a:t>
            </a:r>
          </a:p>
          <a:p>
            <a:pPr marL="0" indent="0" eaLnBrk="1" fontAlgn="auto" hangingPunct="1">
              <a:spcAft>
                <a:spcPts val="0"/>
              </a:spcAft>
              <a:buFont typeface="Arial" pitchFamily="34" charset="0"/>
              <a:buNone/>
              <a:defRPr/>
            </a:pPr>
            <a:r>
              <a:rPr lang="en-GB" sz="5100" kern="1200" dirty="0">
                <a:solidFill>
                  <a:schemeClr val="bg2"/>
                </a:solidFill>
              </a:rPr>
              <a:t>Impact on Jobs, Skills, Working </a:t>
            </a:r>
            <a:r>
              <a:rPr lang="en-GB" sz="5100" kern="1200" dirty="0" smtClean="0">
                <a:solidFill>
                  <a:schemeClr val="bg2"/>
                </a:solidFill>
              </a:rPr>
              <a:t>conditions</a:t>
            </a:r>
            <a:endParaRPr lang="en-GB" sz="5100" b="0" kern="1200" dirty="0">
              <a:solidFill>
                <a:schemeClr val="tx1">
                  <a:tint val="75000"/>
                </a:schemeClr>
              </a:solidFill>
            </a:endParaRPr>
          </a:p>
          <a:p>
            <a:pPr marL="0" indent="0" algn="ctr" eaLnBrk="1" fontAlgn="auto" hangingPunct="1">
              <a:spcAft>
                <a:spcPts val="0"/>
              </a:spcAft>
              <a:buFont typeface="Arial" pitchFamily="34" charset="0"/>
              <a:buNone/>
              <a:defRPr/>
            </a:pPr>
            <a:endParaRPr lang="nl-BE" kern="120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4" name="Rectangle 3"/>
          <p:cNvSpPr/>
          <p:nvPr/>
        </p:nvSpPr>
        <p:spPr>
          <a:xfrm>
            <a:off x="0" y="620688"/>
            <a:ext cx="8712968" cy="923330"/>
          </a:xfrm>
          <a:prstGeom prst="rect">
            <a:avLst/>
          </a:prstGeom>
          <a:noFill/>
        </p:spPr>
        <p:txBody>
          <a:bodyPr>
            <a:spAutoFit/>
          </a:bodyPr>
          <a:lstStyle/>
          <a:p>
            <a:pPr algn="ctr" eaLnBrk="1" fontAlgn="auto" hangingPunct="1">
              <a:spcBef>
                <a:spcPts val="0"/>
              </a:spcBef>
              <a:spcAft>
                <a:spcPts val="0"/>
              </a:spcAft>
              <a:defRPr/>
            </a:pPr>
            <a:r>
              <a:rPr lang="nl-BE"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  Just Transition</a:t>
            </a:r>
          </a:p>
        </p:txBody>
      </p:sp>
      <p:graphicFrame>
        <p:nvGraphicFramePr>
          <p:cNvPr id="7170" name="Object 4"/>
          <p:cNvGraphicFramePr>
            <a:graphicFrameLocks noChangeAspect="1"/>
          </p:cNvGraphicFramePr>
          <p:nvPr/>
        </p:nvGraphicFramePr>
        <p:xfrm>
          <a:off x="7452320" y="1"/>
          <a:ext cx="1691680" cy="790898"/>
        </p:xfrm>
        <a:graphic>
          <a:graphicData uri="http://schemas.openxmlformats.org/presentationml/2006/ole">
            <p:oleObj spid="_x0000_s114690" name="Document" r:id="rId3" imgW="1899360" imgH="885240" progId="Word.Document.8">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fr-BE" sz="2800" dirty="0" smtClean="0">
                <a:solidFill>
                  <a:srgbClr val="339933"/>
                </a:solidFill>
              </a:rPr>
              <a:t>Social Dialogue &amp; Management of Change in the </a:t>
            </a:r>
            <a:r>
              <a:rPr lang="fr-BE" sz="2800" dirty="0" err="1" smtClean="0">
                <a:solidFill>
                  <a:srgbClr val="339933"/>
                </a:solidFill>
              </a:rPr>
              <a:t>Electricity</a:t>
            </a:r>
            <a:r>
              <a:rPr lang="fr-BE" sz="2800" dirty="0" smtClean="0">
                <a:solidFill>
                  <a:srgbClr val="339933"/>
                </a:solidFill>
              </a:rPr>
              <a:t> </a:t>
            </a:r>
            <a:r>
              <a:rPr lang="fr-BE" sz="2800" dirty="0" err="1" smtClean="0">
                <a:solidFill>
                  <a:srgbClr val="339933"/>
                </a:solidFill>
              </a:rPr>
              <a:t>Sector</a:t>
            </a:r>
            <a:endParaRPr lang="en-GB" sz="2800" dirty="0" smtClean="0">
              <a:solidFill>
                <a:srgbClr val="339933"/>
              </a:solidFill>
            </a:endParaRPr>
          </a:p>
        </p:txBody>
      </p:sp>
      <p:sp>
        <p:nvSpPr>
          <p:cNvPr id="4100" name="Rectangle 3"/>
          <p:cNvSpPr>
            <a:spLocks noGrp="1" noChangeArrowheads="1"/>
          </p:cNvSpPr>
          <p:nvPr>
            <p:ph type="body" sz="half" idx="1"/>
          </p:nvPr>
        </p:nvSpPr>
        <p:spPr>
          <a:xfrm>
            <a:off x="755576" y="2276872"/>
            <a:ext cx="7918450" cy="4186238"/>
          </a:xfrm>
        </p:spPr>
        <p:style>
          <a:lnRef idx="2">
            <a:schemeClr val="accent1"/>
          </a:lnRef>
          <a:fillRef idx="1">
            <a:schemeClr val="lt1"/>
          </a:fillRef>
          <a:effectRef idx="0">
            <a:schemeClr val="accent1"/>
          </a:effectRef>
          <a:fontRef idx="minor">
            <a:schemeClr val="dk1"/>
          </a:fontRef>
        </p:style>
        <p:txBody>
          <a:bodyPr/>
          <a:lstStyle/>
          <a:p>
            <a:pPr marL="355600">
              <a:lnSpc>
                <a:spcPct val="85000"/>
              </a:lnSpc>
              <a:spcAft>
                <a:spcPct val="15000"/>
              </a:spcAft>
            </a:pPr>
            <a:r>
              <a:rPr lang="en-US" sz="1600" dirty="0" smtClean="0">
                <a:solidFill>
                  <a:srgbClr val="339933"/>
                </a:solidFill>
              </a:rPr>
              <a:t>2011	??	Joint </a:t>
            </a:r>
            <a:r>
              <a:rPr lang="en-US" sz="1600" dirty="0" err="1" smtClean="0">
                <a:solidFill>
                  <a:srgbClr val="339933"/>
                </a:solidFill>
              </a:rPr>
              <a:t>postions</a:t>
            </a:r>
            <a:r>
              <a:rPr lang="en-US" sz="1600" dirty="0" smtClean="0">
                <a:solidFill>
                  <a:srgbClr val="339933"/>
                </a:solidFill>
              </a:rPr>
              <a:t> on Just Transition ? Skills and 			Qualifications ? Energy Road Maps 2050 ?</a:t>
            </a:r>
          </a:p>
          <a:p>
            <a:pPr marL="355600">
              <a:lnSpc>
                <a:spcPct val="85000"/>
              </a:lnSpc>
              <a:spcAft>
                <a:spcPct val="15000"/>
              </a:spcAft>
            </a:pPr>
            <a:r>
              <a:rPr lang="en-US" sz="1600" dirty="0" smtClean="0">
                <a:solidFill>
                  <a:srgbClr val="339933"/>
                </a:solidFill>
              </a:rPr>
              <a:t>2010		</a:t>
            </a:r>
            <a:r>
              <a:rPr lang="en-US" sz="1600" dirty="0" smtClean="0">
                <a:solidFill>
                  <a:schemeClr val="bg2"/>
                </a:solidFill>
              </a:rPr>
              <a:t>Joint Position on introduction of smart meters</a:t>
            </a:r>
          </a:p>
          <a:p>
            <a:pPr marL="355600">
              <a:lnSpc>
                <a:spcPct val="85000"/>
              </a:lnSpc>
              <a:spcAft>
                <a:spcPct val="15000"/>
              </a:spcAft>
            </a:pPr>
            <a:r>
              <a:rPr lang="en-US" sz="1600" dirty="0" smtClean="0">
                <a:solidFill>
                  <a:srgbClr val="339933"/>
                </a:solidFill>
              </a:rPr>
              <a:t>2009		</a:t>
            </a:r>
            <a:r>
              <a:rPr lang="en-US" sz="1600" dirty="0" smtClean="0"/>
              <a:t>Joint Position on the social aspects of	 </a:t>
            </a:r>
            <a:br>
              <a:rPr lang="en-US" sz="1600" dirty="0" smtClean="0"/>
            </a:br>
            <a:r>
              <a:rPr lang="en-US" sz="1600" dirty="0" smtClean="0"/>
              <a:t>		</a:t>
            </a:r>
            <a:r>
              <a:rPr lang="en-US" sz="1600" u="sng" dirty="0" smtClean="0"/>
              <a:t>Corporate Social Responsibility</a:t>
            </a:r>
          </a:p>
          <a:p>
            <a:pPr marL="355600">
              <a:lnSpc>
                <a:spcPct val="85000"/>
              </a:lnSpc>
              <a:spcAft>
                <a:spcPct val="15000"/>
              </a:spcAft>
            </a:pPr>
            <a:r>
              <a:rPr lang="en-US" sz="1600" dirty="0" smtClean="0">
                <a:solidFill>
                  <a:srgbClr val="339933"/>
                </a:solidFill>
              </a:rPr>
              <a:t>2008		</a:t>
            </a:r>
            <a:r>
              <a:rPr lang="en-US" sz="1600" dirty="0" smtClean="0"/>
              <a:t>Toolkit + Best Practices Guide on </a:t>
            </a:r>
            <a:r>
              <a:rPr lang="en-US" sz="1600" u="sng" dirty="0" smtClean="0"/>
              <a:t>Restructuring</a:t>
            </a:r>
            <a:r>
              <a:rPr lang="en-US" sz="1600" dirty="0" smtClean="0"/>
              <a:t> &amp;	 </a:t>
            </a:r>
            <a:br>
              <a:rPr lang="en-US" sz="1600" dirty="0" smtClean="0"/>
            </a:br>
            <a:r>
              <a:rPr lang="en-US" sz="1600" dirty="0" smtClean="0"/>
              <a:t>		Toolkit on the management of </a:t>
            </a:r>
            <a:r>
              <a:rPr lang="en-US" sz="1600" u="sng" dirty="0" smtClean="0"/>
              <a:t>Demographic Change</a:t>
            </a:r>
          </a:p>
          <a:p>
            <a:pPr marL="355600">
              <a:lnSpc>
                <a:spcPct val="85000"/>
              </a:lnSpc>
              <a:spcAft>
                <a:spcPct val="15000"/>
              </a:spcAft>
            </a:pPr>
            <a:r>
              <a:rPr lang="en-US" sz="1600" dirty="0" smtClean="0">
                <a:solidFill>
                  <a:srgbClr val="339933"/>
                </a:solidFill>
              </a:rPr>
              <a:t>2007</a:t>
            </a:r>
            <a:r>
              <a:rPr lang="en-US" sz="1600" dirty="0" smtClean="0"/>
              <a:t>		Joint Declaration on </a:t>
            </a:r>
            <a:r>
              <a:rPr lang="en-US" sz="1600" u="sng" dirty="0" smtClean="0"/>
              <a:t>employment effects</a:t>
            </a:r>
            <a:r>
              <a:rPr lang="en-US" sz="1600" dirty="0" smtClean="0"/>
              <a:t> of the	 </a:t>
            </a:r>
            <a:br>
              <a:rPr lang="en-US" sz="1600" dirty="0" smtClean="0"/>
            </a:br>
            <a:r>
              <a:rPr lang="en-US" sz="1600" dirty="0" smtClean="0"/>
              <a:t>		</a:t>
            </a:r>
            <a:r>
              <a:rPr lang="en-US" sz="1600" u="sng" dirty="0" smtClean="0"/>
              <a:t>opening</a:t>
            </a:r>
            <a:r>
              <a:rPr lang="en-US" sz="1600" dirty="0" smtClean="0"/>
              <a:t> of gas &amp; </a:t>
            </a:r>
            <a:r>
              <a:rPr lang="en-US" sz="1600" u="sng" dirty="0" smtClean="0"/>
              <a:t>electricity markets</a:t>
            </a:r>
          </a:p>
          <a:p>
            <a:pPr marL="355600">
              <a:lnSpc>
                <a:spcPct val="85000"/>
              </a:lnSpc>
              <a:spcAft>
                <a:spcPct val="15000"/>
              </a:spcAft>
            </a:pPr>
            <a:r>
              <a:rPr lang="en-US" sz="1600" dirty="0" smtClean="0">
                <a:solidFill>
                  <a:srgbClr val="339933"/>
                </a:solidFill>
              </a:rPr>
              <a:t>2005/2006</a:t>
            </a:r>
            <a:r>
              <a:rPr lang="en-US" sz="1600" dirty="0" smtClean="0"/>
              <a:t> 	Report + Toolkit + Best Practices Guide on	 </a:t>
            </a:r>
            <a:br>
              <a:rPr lang="en-US" sz="1600" dirty="0" smtClean="0"/>
            </a:br>
            <a:r>
              <a:rPr lang="en-US" sz="1600" dirty="0" smtClean="0"/>
              <a:t>		</a:t>
            </a:r>
            <a:r>
              <a:rPr lang="en-US" sz="1600" u="sng" dirty="0" smtClean="0"/>
              <a:t>Equal Opportunities &amp; Diversity</a:t>
            </a:r>
          </a:p>
          <a:p>
            <a:pPr marL="355600">
              <a:lnSpc>
                <a:spcPct val="85000"/>
              </a:lnSpc>
              <a:spcAft>
                <a:spcPct val="15000"/>
              </a:spcAft>
            </a:pPr>
            <a:r>
              <a:rPr lang="en-US" sz="1600" dirty="0" smtClean="0">
                <a:solidFill>
                  <a:srgbClr val="339933"/>
                </a:solidFill>
              </a:rPr>
              <a:t>2004</a:t>
            </a:r>
            <a:r>
              <a:rPr lang="en-US" sz="1600" dirty="0" smtClean="0"/>
              <a:t>		Joint Report on the </a:t>
            </a:r>
            <a:r>
              <a:rPr lang="en-US" sz="1600" u="sng" dirty="0" smtClean="0"/>
              <a:t>Future Skills Needs</a:t>
            </a:r>
          </a:p>
          <a:p>
            <a:pPr marL="355600">
              <a:lnSpc>
                <a:spcPct val="85000"/>
              </a:lnSpc>
              <a:spcAft>
                <a:spcPct val="15000"/>
              </a:spcAft>
            </a:pPr>
            <a:r>
              <a:rPr lang="en-US" sz="1600" dirty="0" smtClean="0">
                <a:solidFill>
                  <a:srgbClr val="339933"/>
                </a:solidFill>
              </a:rPr>
              <a:t>2002		</a:t>
            </a:r>
            <a:r>
              <a:rPr lang="en-US" sz="1600" dirty="0" smtClean="0"/>
              <a:t>Joint Report on </a:t>
            </a:r>
            <a:r>
              <a:rPr lang="en-US" sz="1600" u="sng" dirty="0" smtClean="0"/>
              <a:t>Lifelong learning</a:t>
            </a:r>
            <a:r>
              <a:rPr lang="en-US" sz="1600" dirty="0" smtClean="0"/>
              <a:t>  </a:t>
            </a:r>
          </a:p>
          <a:p>
            <a:pPr marL="355600">
              <a:lnSpc>
                <a:spcPct val="85000"/>
              </a:lnSpc>
              <a:spcAft>
                <a:spcPct val="15000"/>
              </a:spcAft>
            </a:pPr>
            <a:r>
              <a:rPr lang="en-US" sz="1600" dirty="0" smtClean="0">
                <a:solidFill>
                  <a:srgbClr val="339933"/>
                </a:solidFill>
              </a:rPr>
              <a:t>2000		</a:t>
            </a:r>
            <a:r>
              <a:rPr lang="en-US" sz="1600" dirty="0" smtClean="0"/>
              <a:t>Joint Declaration on </a:t>
            </a:r>
            <a:r>
              <a:rPr lang="en-US" sz="1600" u="sng" dirty="0" smtClean="0"/>
              <a:t>Social Implications</a:t>
            </a:r>
            <a:r>
              <a:rPr lang="en-US" sz="1600" dirty="0" smtClean="0"/>
              <a:t> of the	 </a:t>
            </a:r>
            <a:br>
              <a:rPr lang="en-US" sz="1600" dirty="0" smtClean="0"/>
            </a:br>
            <a:r>
              <a:rPr lang="en-US" sz="1600" dirty="0" smtClean="0"/>
              <a:t>		</a:t>
            </a:r>
            <a:r>
              <a:rPr lang="en-US" sz="1600" u="sng" dirty="0" smtClean="0"/>
              <a:t>Internal Electricity Market</a:t>
            </a:r>
          </a:p>
        </p:txBody>
      </p:sp>
      <p:graphicFrame>
        <p:nvGraphicFramePr>
          <p:cNvPr id="4098" name="Object 4"/>
          <p:cNvGraphicFramePr>
            <a:graphicFrameLocks noChangeAspect="1"/>
          </p:cNvGraphicFramePr>
          <p:nvPr>
            <p:ph sz="half" idx="2"/>
          </p:nvPr>
        </p:nvGraphicFramePr>
        <p:xfrm>
          <a:off x="7245350" y="0"/>
          <a:ext cx="1898650" cy="885825"/>
        </p:xfrm>
        <a:graphic>
          <a:graphicData uri="http://schemas.openxmlformats.org/presentationml/2006/ole">
            <p:oleObj spid="_x0000_s113666" name="Document" r:id="rId3" imgW="1899360" imgH="885240" progId="Word.Document.8">
              <p:embed/>
            </p:oleObj>
          </a:graphicData>
        </a:graphic>
      </p:graphicFrame>
      <p:sp>
        <p:nvSpPr>
          <p:cNvPr id="5" name="Right Brace 4"/>
          <p:cNvSpPr/>
          <p:nvPr/>
        </p:nvSpPr>
        <p:spPr bwMode="auto">
          <a:xfrm>
            <a:off x="5436096" y="3284984"/>
            <a:ext cx="155448" cy="914400"/>
          </a:xfrm>
          <a:prstGeom prst="rightBrace">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nl-BE" sz="1800" b="0" i="0" u="none" strike="noStrike" cap="none" normalizeH="0" baseline="0" smtClean="0">
              <a:ln>
                <a:noFill/>
              </a:ln>
              <a:solidFill>
                <a:schemeClr val="tx1"/>
              </a:solidFill>
              <a:effectLst/>
              <a:latin typeface="Verdan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Slide Number Placeholder 4"/>
          <p:cNvSpPr>
            <a:spLocks noGrp="1"/>
          </p:cNvSpPr>
          <p:nvPr>
            <p:ph type="sldNum" sz="quarter" idx="12"/>
          </p:nvPr>
        </p:nvSpPr>
        <p:spPr/>
        <p:txBody>
          <a:bodyPr/>
          <a:lstStyle/>
          <a:p>
            <a:fld id="{8AF189BF-055D-418B-B187-637B9F284AB0}" type="slidenum">
              <a:rPr lang="en-GB"/>
              <a:pPr/>
              <a:t>19</a:t>
            </a:fld>
            <a:endParaRPr lang="en-GB"/>
          </a:p>
        </p:txBody>
      </p:sp>
      <p:sp>
        <p:nvSpPr>
          <p:cNvPr id="167938" name="Text Box 2"/>
          <p:cNvSpPr txBox="1">
            <a:spLocks noChangeArrowheads="1"/>
          </p:cNvSpPr>
          <p:nvPr/>
        </p:nvSpPr>
        <p:spPr bwMode="auto">
          <a:xfrm>
            <a:off x="5867400" y="868363"/>
            <a:ext cx="2555875" cy="862012"/>
          </a:xfrm>
          <a:prstGeom prst="rect">
            <a:avLst/>
          </a:prstGeom>
          <a:noFill/>
          <a:ln w="12700">
            <a:noFill/>
            <a:miter lim="800000"/>
            <a:headEnd/>
            <a:tailEnd/>
          </a:ln>
          <a:effectLst/>
        </p:spPr>
        <p:txBody>
          <a:bodyPr>
            <a:spAutoFit/>
          </a:bodyPr>
          <a:lstStyle/>
          <a:p>
            <a:pPr algn="ctr" eaLnBrk="0" hangingPunct="0">
              <a:lnSpc>
                <a:spcPct val="85000"/>
              </a:lnSpc>
              <a:spcBef>
                <a:spcPct val="10000"/>
              </a:spcBef>
            </a:pPr>
            <a:r>
              <a:rPr lang="en-GB" sz="2800">
                <a:effectLst>
                  <a:outerShdw blurRad="38100" dist="38100" dir="2700000" algn="tl">
                    <a:srgbClr val="000000"/>
                  </a:outerShdw>
                </a:effectLst>
                <a:latin typeface="Arial Black" pitchFamily="34" charset="0"/>
              </a:rPr>
              <a:t>Bargaining</a:t>
            </a:r>
          </a:p>
          <a:p>
            <a:pPr algn="ctr" eaLnBrk="0" hangingPunct="0">
              <a:lnSpc>
                <a:spcPct val="85000"/>
              </a:lnSpc>
              <a:spcBef>
                <a:spcPct val="10000"/>
              </a:spcBef>
            </a:pPr>
            <a:r>
              <a:rPr lang="en-GB" sz="2800">
                <a:effectLst>
                  <a:outerShdw blurRad="38100" dist="38100" dir="2700000" algn="tl">
                    <a:srgbClr val="000000"/>
                  </a:outerShdw>
                </a:effectLst>
                <a:latin typeface="Arial Black" pitchFamily="34" charset="0"/>
              </a:rPr>
              <a:t>Coverage</a:t>
            </a:r>
          </a:p>
        </p:txBody>
      </p:sp>
      <p:grpSp>
        <p:nvGrpSpPr>
          <p:cNvPr id="167939" name="Group 3"/>
          <p:cNvGrpSpPr>
            <a:grpSpLocks/>
          </p:cNvGrpSpPr>
          <p:nvPr/>
        </p:nvGrpSpPr>
        <p:grpSpPr bwMode="auto">
          <a:xfrm>
            <a:off x="6532563" y="1873250"/>
            <a:ext cx="1223962" cy="749300"/>
            <a:chOff x="2493" y="1536"/>
            <a:chExt cx="771" cy="472"/>
          </a:xfrm>
        </p:grpSpPr>
        <p:sp>
          <p:nvSpPr>
            <p:cNvPr id="167940" name="Rectangle 4"/>
            <p:cNvSpPr>
              <a:spLocks noChangeArrowheads="1"/>
            </p:cNvSpPr>
            <p:nvPr/>
          </p:nvSpPr>
          <p:spPr bwMode="auto">
            <a:xfrm>
              <a:off x="2493" y="1536"/>
              <a:ext cx="771" cy="461"/>
            </a:xfrm>
            <a:prstGeom prst="rect">
              <a:avLst/>
            </a:prstGeom>
            <a:solidFill>
              <a:srgbClr val="FF0000"/>
            </a:solidFill>
            <a:ln w="9525">
              <a:noFill/>
              <a:miter lim="800000"/>
              <a:headEnd/>
              <a:tailEnd/>
            </a:ln>
          </p:spPr>
          <p:txBody>
            <a:bodyPr/>
            <a:lstStyle/>
            <a:p>
              <a:endParaRPr lang="nl-BE"/>
            </a:p>
          </p:txBody>
        </p:sp>
        <p:sp>
          <p:nvSpPr>
            <p:cNvPr id="167941" name="Rectangle 5"/>
            <p:cNvSpPr>
              <a:spLocks noChangeArrowheads="1"/>
            </p:cNvSpPr>
            <p:nvPr/>
          </p:nvSpPr>
          <p:spPr bwMode="auto">
            <a:xfrm>
              <a:off x="2655" y="1548"/>
              <a:ext cx="447" cy="460"/>
            </a:xfrm>
            <a:prstGeom prst="rect">
              <a:avLst/>
            </a:prstGeom>
            <a:noFill/>
            <a:ln w="9525">
              <a:noFill/>
              <a:miter lim="800000"/>
              <a:headEnd/>
              <a:tailEnd/>
            </a:ln>
          </p:spPr>
          <p:txBody>
            <a:bodyPr wrap="none" lIns="0" tIns="0" rIns="0" bIns="0">
              <a:spAutoFit/>
            </a:bodyPr>
            <a:lstStyle/>
            <a:p>
              <a:pPr eaLnBrk="0" hangingPunct="0"/>
              <a:r>
                <a:rPr lang="en-GB" sz="2400" b="1">
                  <a:latin typeface="Times New Roman" pitchFamily="18" charset="0"/>
                </a:rPr>
                <a:t>More</a:t>
              </a:r>
            </a:p>
            <a:p>
              <a:pPr eaLnBrk="0" hangingPunct="0"/>
              <a:r>
                <a:rPr lang="en-GB" sz="2400" b="1">
                  <a:latin typeface="Times New Roman" pitchFamily="18" charset="0"/>
                </a:rPr>
                <a:t>80%</a:t>
              </a:r>
            </a:p>
          </p:txBody>
        </p:sp>
        <p:sp>
          <p:nvSpPr>
            <p:cNvPr id="167942" name="Rectangle 6"/>
            <p:cNvSpPr>
              <a:spLocks noChangeArrowheads="1"/>
            </p:cNvSpPr>
            <p:nvPr/>
          </p:nvSpPr>
          <p:spPr bwMode="auto">
            <a:xfrm>
              <a:off x="2548" y="1740"/>
              <a:ext cx="0" cy="230"/>
            </a:xfrm>
            <a:prstGeom prst="rect">
              <a:avLst/>
            </a:prstGeom>
            <a:noFill/>
            <a:ln w="9525">
              <a:noFill/>
              <a:miter lim="800000"/>
              <a:headEnd/>
              <a:tailEnd/>
            </a:ln>
          </p:spPr>
          <p:txBody>
            <a:bodyPr wrap="none" lIns="0" tIns="0" rIns="0" bIns="0">
              <a:spAutoFit/>
            </a:bodyPr>
            <a:lstStyle/>
            <a:p>
              <a:pPr eaLnBrk="0" hangingPunct="0"/>
              <a:endParaRPr lang="nl-BE" sz="2400" b="1">
                <a:solidFill>
                  <a:srgbClr val="FFFFFF"/>
                </a:solidFill>
                <a:latin typeface="Arial" charset="0"/>
              </a:endParaRPr>
            </a:p>
          </p:txBody>
        </p:sp>
        <p:sp>
          <p:nvSpPr>
            <p:cNvPr id="167943" name="Rectangle 7"/>
            <p:cNvSpPr>
              <a:spLocks noChangeArrowheads="1"/>
            </p:cNvSpPr>
            <p:nvPr/>
          </p:nvSpPr>
          <p:spPr bwMode="auto">
            <a:xfrm>
              <a:off x="2493" y="1536"/>
              <a:ext cx="771" cy="461"/>
            </a:xfrm>
            <a:prstGeom prst="rect">
              <a:avLst/>
            </a:prstGeom>
            <a:noFill/>
            <a:ln w="11113">
              <a:solidFill>
                <a:schemeClr val="tx1"/>
              </a:solidFill>
              <a:miter lim="800000"/>
              <a:headEnd/>
              <a:tailEnd/>
            </a:ln>
          </p:spPr>
          <p:txBody>
            <a:bodyPr/>
            <a:lstStyle/>
            <a:p>
              <a:endParaRPr lang="nl-BE"/>
            </a:p>
          </p:txBody>
        </p:sp>
      </p:grpSp>
      <p:grpSp>
        <p:nvGrpSpPr>
          <p:cNvPr id="167944" name="Group 8"/>
          <p:cNvGrpSpPr>
            <a:grpSpLocks/>
          </p:cNvGrpSpPr>
          <p:nvPr/>
        </p:nvGrpSpPr>
        <p:grpSpPr bwMode="auto">
          <a:xfrm>
            <a:off x="6516688" y="2636838"/>
            <a:ext cx="1223962" cy="679450"/>
            <a:chOff x="775" y="2404"/>
            <a:chExt cx="771" cy="428"/>
          </a:xfrm>
        </p:grpSpPr>
        <p:sp>
          <p:nvSpPr>
            <p:cNvPr id="167945" name="Rectangle 9"/>
            <p:cNvSpPr>
              <a:spLocks noChangeArrowheads="1"/>
            </p:cNvSpPr>
            <p:nvPr/>
          </p:nvSpPr>
          <p:spPr bwMode="auto">
            <a:xfrm>
              <a:off x="775" y="2404"/>
              <a:ext cx="771" cy="428"/>
            </a:xfrm>
            <a:prstGeom prst="rect">
              <a:avLst/>
            </a:prstGeom>
            <a:solidFill>
              <a:srgbClr val="FFFF00"/>
            </a:solidFill>
            <a:ln w="9525">
              <a:solidFill>
                <a:schemeClr val="tx1"/>
              </a:solidFill>
              <a:miter lim="800000"/>
              <a:headEnd/>
              <a:tailEnd/>
            </a:ln>
          </p:spPr>
          <p:txBody>
            <a:bodyPr/>
            <a:lstStyle/>
            <a:p>
              <a:endParaRPr lang="nl-BE"/>
            </a:p>
          </p:txBody>
        </p:sp>
        <p:sp>
          <p:nvSpPr>
            <p:cNvPr id="167946" name="Rectangle 10"/>
            <p:cNvSpPr>
              <a:spLocks noChangeArrowheads="1"/>
            </p:cNvSpPr>
            <p:nvPr/>
          </p:nvSpPr>
          <p:spPr bwMode="auto">
            <a:xfrm>
              <a:off x="775" y="2404"/>
              <a:ext cx="771" cy="428"/>
            </a:xfrm>
            <a:prstGeom prst="rect">
              <a:avLst/>
            </a:prstGeom>
            <a:noFill/>
            <a:ln w="11113">
              <a:noFill/>
              <a:miter lim="800000"/>
              <a:headEnd/>
              <a:tailEnd/>
            </a:ln>
          </p:spPr>
          <p:txBody>
            <a:bodyPr/>
            <a:lstStyle/>
            <a:p>
              <a:endParaRPr lang="nl-BE"/>
            </a:p>
          </p:txBody>
        </p:sp>
        <p:sp>
          <p:nvSpPr>
            <p:cNvPr id="167947" name="Rectangle 11"/>
            <p:cNvSpPr>
              <a:spLocks noChangeArrowheads="1"/>
            </p:cNvSpPr>
            <p:nvPr/>
          </p:nvSpPr>
          <p:spPr bwMode="auto">
            <a:xfrm>
              <a:off x="845" y="2433"/>
              <a:ext cx="570" cy="384"/>
            </a:xfrm>
            <a:prstGeom prst="rect">
              <a:avLst/>
            </a:prstGeom>
            <a:noFill/>
            <a:ln w="9525">
              <a:noFill/>
              <a:miter lim="800000"/>
              <a:headEnd/>
              <a:tailEnd/>
            </a:ln>
          </p:spPr>
          <p:txBody>
            <a:bodyPr wrap="none" lIns="0" tIns="0" rIns="0" bIns="0">
              <a:spAutoFit/>
            </a:bodyPr>
            <a:lstStyle/>
            <a:p>
              <a:pPr algn="ctr" eaLnBrk="0" hangingPunct="0"/>
              <a:r>
                <a:rPr lang="en-GB" sz="2000" b="1">
                  <a:solidFill>
                    <a:srgbClr val="000000"/>
                  </a:solidFill>
                  <a:latin typeface="Arial" charset="0"/>
                </a:rPr>
                <a:t>Around</a:t>
              </a:r>
            </a:p>
            <a:p>
              <a:pPr algn="ctr" eaLnBrk="0" hangingPunct="0"/>
              <a:r>
                <a:rPr lang="en-GB" sz="2000" b="1">
                  <a:solidFill>
                    <a:srgbClr val="000000"/>
                  </a:solidFill>
                  <a:latin typeface="Arial" charset="0"/>
                </a:rPr>
                <a:t>60%</a:t>
              </a:r>
              <a:endParaRPr lang="en-GB" sz="1600" b="1">
                <a:latin typeface="Times New Roman" pitchFamily="18" charset="0"/>
              </a:endParaRPr>
            </a:p>
          </p:txBody>
        </p:sp>
        <p:sp>
          <p:nvSpPr>
            <p:cNvPr id="167948" name="Rectangle 12"/>
            <p:cNvSpPr>
              <a:spLocks noChangeArrowheads="1"/>
            </p:cNvSpPr>
            <p:nvPr/>
          </p:nvSpPr>
          <p:spPr bwMode="auto">
            <a:xfrm>
              <a:off x="840" y="2618"/>
              <a:ext cx="0" cy="154"/>
            </a:xfrm>
            <a:prstGeom prst="rect">
              <a:avLst/>
            </a:prstGeom>
            <a:noFill/>
            <a:ln w="9525">
              <a:noFill/>
              <a:miter lim="800000"/>
              <a:headEnd/>
              <a:tailEnd/>
            </a:ln>
          </p:spPr>
          <p:txBody>
            <a:bodyPr wrap="none" lIns="0" tIns="0" rIns="0" bIns="0">
              <a:spAutoFit/>
            </a:bodyPr>
            <a:lstStyle/>
            <a:p>
              <a:pPr eaLnBrk="0" hangingPunct="0"/>
              <a:endParaRPr lang="nl-BE" sz="1600" b="1">
                <a:latin typeface="Arial" charset="0"/>
              </a:endParaRPr>
            </a:p>
          </p:txBody>
        </p:sp>
      </p:grpSp>
      <p:grpSp>
        <p:nvGrpSpPr>
          <p:cNvPr id="167949" name="Group 13"/>
          <p:cNvGrpSpPr>
            <a:grpSpLocks/>
          </p:cNvGrpSpPr>
          <p:nvPr/>
        </p:nvGrpSpPr>
        <p:grpSpPr bwMode="auto">
          <a:xfrm>
            <a:off x="6516688" y="3392488"/>
            <a:ext cx="1225550" cy="679450"/>
            <a:chOff x="351" y="3124"/>
            <a:chExt cx="772" cy="428"/>
          </a:xfrm>
        </p:grpSpPr>
        <p:sp>
          <p:nvSpPr>
            <p:cNvPr id="167950" name="Rectangle 14"/>
            <p:cNvSpPr>
              <a:spLocks noChangeArrowheads="1"/>
            </p:cNvSpPr>
            <p:nvPr/>
          </p:nvSpPr>
          <p:spPr bwMode="auto">
            <a:xfrm>
              <a:off x="351" y="3124"/>
              <a:ext cx="771" cy="428"/>
            </a:xfrm>
            <a:prstGeom prst="rect">
              <a:avLst/>
            </a:prstGeom>
            <a:solidFill>
              <a:srgbClr val="0000FF"/>
            </a:solidFill>
            <a:ln w="9525">
              <a:noFill/>
              <a:miter lim="800000"/>
              <a:headEnd/>
              <a:tailEnd/>
            </a:ln>
          </p:spPr>
          <p:txBody>
            <a:bodyPr/>
            <a:lstStyle/>
            <a:p>
              <a:endParaRPr lang="nl-BE"/>
            </a:p>
          </p:txBody>
        </p:sp>
        <p:grpSp>
          <p:nvGrpSpPr>
            <p:cNvPr id="167951" name="Group 15"/>
            <p:cNvGrpSpPr>
              <a:grpSpLocks/>
            </p:cNvGrpSpPr>
            <p:nvPr/>
          </p:nvGrpSpPr>
          <p:grpSpPr bwMode="auto">
            <a:xfrm>
              <a:off x="381" y="3153"/>
              <a:ext cx="29" cy="358"/>
              <a:chOff x="364" y="2789"/>
              <a:chExt cx="29" cy="358"/>
            </a:xfrm>
          </p:grpSpPr>
          <p:sp>
            <p:nvSpPr>
              <p:cNvPr id="167952" name="Rectangle 16"/>
              <p:cNvSpPr>
                <a:spLocks noChangeArrowheads="1"/>
              </p:cNvSpPr>
              <p:nvPr/>
            </p:nvSpPr>
            <p:spPr bwMode="auto">
              <a:xfrm>
                <a:off x="393" y="2789"/>
                <a:ext cx="0" cy="173"/>
              </a:xfrm>
              <a:prstGeom prst="rect">
                <a:avLst/>
              </a:prstGeom>
              <a:noFill/>
              <a:ln w="9525">
                <a:noFill/>
                <a:miter lim="800000"/>
                <a:headEnd/>
                <a:tailEnd/>
              </a:ln>
            </p:spPr>
            <p:txBody>
              <a:bodyPr wrap="none" lIns="0" tIns="0" rIns="0" bIns="0">
                <a:spAutoFit/>
              </a:bodyPr>
              <a:lstStyle/>
              <a:p>
                <a:pPr eaLnBrk="0" hangingPunct="0"/>
                <a:endParaRPr lang="nl-BE" b="1">
                  <a:solidFill>
                    <a:srgbClr val="FFFFFF"/>
                  </a:solidFill>
                  <a:latin typeface="Arial" charset="0"/>
                </a:endParaRPr>
              </a:p>
            </p:txBody>
          </p:sp>
          <p:sp>
            <p:nvSpPr>
              <p:cNvPr id="167953" name="Rectangle 17"/>
              <p:cNvSpPr>
                <a:spLocks noChangeArrowheads="1"/>
              </p:cNvSpPr>
              <p:nvPr/>
            </p:nvSpPr>
            <p:spPr bwMode="auto">
              <a:xfrm>
                <a:off x="364" y="2974"/>
                <a:ext cx="0" cy="173"/>
              </a:xfrm>
              <a:prstGeom prst="rect">
                <a:avLst/>
              </a:prstGeom>
              <a:noFill/>
              <a:ln w="9525">
                <a:noFill/>
                <a:miter lim="800000"/>
                <a:headEnd/>
                <a:tailEnd/>
              </a:ln>
            </p:spPr>
            <p:txBody>
              <a:bodyPr wrap="none" lIns="0" tIns="0" rIns="0" bIns="0">
                <a:spAutoFit/>
              </a:bodyPr>
              <a:lstStyle/>
              <a:p>
                <a:pPr eaLnBrk="0" hangingPunct="0"/>
                <a:endParaRPr lang="nl-BE" b="1">
                  <a:solidFill>
                    <a:srgbClr val="FFFFFF"/>
                  </a:solidFill>
                  <a:latin typeface="Arial" charset="0"/>
                </a:endParaRPr>
              </a:p>
            </p:txBody>
          </p:sp>
        </p:grpSp>
        <p:sp>
          <p:nvSpPr>
            <p:cNvPr id="167954" name="Rectangle 18"/>
            <p:cNvSpPr>
              <a:spLocks noChangeArrowheads="1"/>
            </p:cNvSpPr>
            <p:nvPr/>
          </p:nvSpPr>
          <p:spPr bwMode="auto">
            <a:xfrm>
              <a:off x="352" y="3124"/>
              <a:ext cx="771" cy="428"/>
            </a:xfrm>
            <a:prstGeom prst="rect">
              <a:avLst/>
            </a:prstGeom>
            <a:noFill/>
            <a:ln w="11113">
              <a:solidFill>
                <a:schemeClr val="tx1"/>
              </a:solidFill>
              <a:miter lim="800000"/>
              <a:headEnd/>
              <a:tailEnd/>
            </a:ln>
          </p:spPr>
          <p:txBody>
            <a:bodyPr/>
            <a:lstStyle/>
            <a:p>
              <a:endParaRPr lang="nl-BE"/>
            </a:p>
          </p:txBody>
        </p:sp>
      </p:grpSp>
      <p:sp>
        <p:nvSpPr>
          <p:cNvPr id="167955" name="Freeform 19"/>
          <p:cNvSpPr>
            <a:spLocks/>
          </p:cNvSpPr>
          <p:nvPr/>
        </p:nvSpPr>
        <p:spPr bwMode="auto">
          <a:xfrm>
            <a:off x="5584825" y="5535613"/>
            <a:ext cx="427038" cy="347662"/>
          </a:xfrm>
          <a:custGeom>
            <a:avLst/>
            <a:gdLst/>
            <a:ahLst/>
            <a:cxnLst>
              <a:cxn ang="0">
                <a:pos x="221" y="59"/>
              </a:cxn>
              <a:cxn ang="0">
                <a:pos x="177" y="49"/>
              </a:cxn>
              <a:cxn ang="0">
                <a:pos x="138" y="25"/>
              </a:cxn>
              <a:cxn ang="0">
                <a:pos x="129" y="3"/>
              </a:cxn>
              <a:cxn ang="0">
                <a:pos x="129" y="5"/>
              </a:cxn>
              <a:cxn ang="0">
                <a:pos x="94" y="12"/>
              </a:cxn>
              <a:cxn ang="0">
                <a:pos x="66" y="0"/>
              </a:cxn>
              <a:cxn ang="0">
                <a:pos x="15" y="29"/>
              </a:cxn>
              <a:cxn ang="0">
                <a:pos x="31" y="57"/>
              </a:cxn>
              <a:cxn ang="0">
                <a:pos x="0" y="139"/>
              </a:cxn>
              <a:cxn ang="0">
                <a:pos x="2" y="140"/>
              </a:cxn>
              <a:cxn ang="0">
                <a:pos x="10" y="149"/>
              </a:cxn>
              <a:cxn ang="0">
                <a:pos x="46" y="139"/>
              </a:cxn>
              <a:cxn ang="0">
                <a:pos x="20" y="167"/>
              </a:cxn>
              <a:cxn ang="0">
                <a:pos x="22" y="191"/>
              </a:cxn>
              <a:cxn ang="0">
                <a:pos x="101" y="101"/>
              </a:cxn>
              <a:cxn ang="0">
                <a:pos x="153" y="86"/>
              </a:cxn>
              <a:cxn ang="0">
                <a:pos x="199" y="79"/>
              </a:cxn>
              <a:cxn ang="0">
                <a:pos x="215" y="86"/>
              </a:cxn>
              <a:cxn ang="0">
                <a:pos x="221" y="59"/>
              </a:cxn>
            </a:cxnLst>
            <a:rect l="0" t="0" r="r" b="b"/>
            <a:pathLst>
              <a:path w="221" h="191">
                <a:moveTo>
                  <a:pt x="221" y="59"/>
                </a:moveTo>
                <a:lnTo>
                  <a:pt x="177" y="49"/>
                </a:lnTo>
                <a:lnTo>
                  <a:pt x="138" y="25"/>
                </a:lnTo>
                <a:lnTo>
                  <a:pt x="129" y="3"/>
                </a:lnTo>
                <a:lnTo>
                  <a:pt x="129" y="5"/>
                </a:lnTo>
                <a:lnTo>
                  <a:pt x="94" y="12"/>
                </a:lnTo>
                <a:lnTo>
                  <a:pt x="66" y="0"/>
                </a:lnTo>
                <a:lnTo>
                  <a:pt x="15" y="29"/>
                </a:lnTo>
                <a:lnTo>
                  <a:pt x="31" y="57"/>
                </a:lnTo>
                <a:lnTo>
                  <a:pt x="0" y="139"/>
                </a:lnTo>
                <a:lnTo>
                  <a:pt x="2" y="140"/>
                </a:lnTo>
                <a:lnTo>
                  <a:pt x="10" y="149"/>
                </a:lnTo>
                <a:lnTo>
                  <a:pt x="46" y="139"/>
                </a:lnTo>
                <a:lnTo>
                  <a:pt x="20" y="167"/>
                </a:lnTo>
                <a:lnTo>
                  <a:pt x="22" y="191"/>
                </a:lnTo>
                <a:lnTo>
                  <a:pt x="101" y="101"/>
                </a:lnTo>
                <a:lnTo>
                  <a:pt x="153" y="86"/>
                </a:lnTo>
                <a:lnTo>
                  <a:pt x="199" y="79"/>
                </a:lnTo>
                <a:lnTo>
                  <a:pt x="215" y="86"/>
                </a:lnTo>
                <a:lnTo>
                  <a:pt x="221" y="59"/>
                </a:lnTo>
                <a:close/>
              </a:path>
            </a:pathLst>
          </a:custGeom>
          <a:solidFill>
            <a:srgbClr val="FFFFFF"/>
          </a:solidFill>
          <a:ln w="3175">
            <a:solidFill>
              <a:srgbClr val="1A1A1A"/>
            </a:solidFill>
            <a:prstDash val="solid"/>
            <a:round/>
            <a:headEnd/>
            <a:tailEnd/>
          </a:ln>
        </p:spPr>
        <p:txBody>
          <a:bodyPr/>
          <a:lstStyle/>
          <a:p>
            <a:endParaRPr lang="nl-BE"/>
          </a:p>
        </p:txBody>
      </p:sp>
      <p:sp>
        <p:nvSpPr>
          <p:cNvPr id="167956" name="Freeform 20"/>
          <p:cNvSpPr>
            <a:spLocks/>
          </p:cNvSpPr>
          <p:nvPr/>
        </p:nvSpPr>
        <p:spPr bwMode="auto">
          <a:xfrm>
            <a:off x="5616575" y="5203825"/>
            <a:ext cx="2700338" cy="1258888"/>
          </a:xfrm>
          <a:custGeom>
            <a:avLst/>
            <a:gdLst/>
            <a:ahLst/>
            <a:cxnLst>
              <a:cxn ang="0">
                <a:pos x="228" y="286"/>
              </a:cxn>
              <a:cxn ang="0">
                <a:pos x="208" y="323"/>
              </a:cxn>
              <a:cxn ang="0">
                <a:pos x="5" y="377"/>
              </a:cxn>
              <a:cxn ang="0">
                <a:pos x="60" y="418"/>
              </a:cxn>
              <a:cxn ang="0">
                <a:pos x="63" y="494"/>
              </a:cxn>
              <a:cxn ang="0">
                <a:pos x="61" y="525"/>
              </a:cxn>
              <a:cxn ang="0">
                <a:pos x="32" y="538"/>
              </a:cxn>
              <a:cxn ang="0">
                <a:pos x="101" y="591"/>
              </a:cxn>
              <a:cxn ang="0">
                <a:pos x="114" y="643"/>
              </a:cxn>
              <a:cxn ang="0">
                <a:pos x="179" y="657"/>
              </a:cxn>
              <a:cxn ang="0">
                <a:pos x="279" y="682"/>
              </a:cxn>
              <a:cxn ang="0">
                <a:pos x="370" y="660"/>
              </a:cxn>
              <a:cxn ang="0">
                <a:pos x="419" y="621"/>
              </a:cxn>
              <a:cxn ang="0">
                <a:pos x="504" y="662"/>
              </a:cxn>
              <a:cxn ang="0">
                <a:pos x="572" y="648"/>
              </a:cxn>
              <a:cxn ang="0">
                <a:pos x="657" y="569"/>
              </a:cxn>
              <a:cxn ang="0">
                <a:pos x="737" y="577"/>
              </a:cxn>
              <a:cxn ang="0">
                <a:pos x="778" y="558"/>
              </a:cxn>
              <a:cxn ang="0">
                <a:pos x="780" y="623"/>
              </a:cxn>
              <a:cxn ang="0">
                <a:pos x="809" y="592"/>
              </a:cxn>
              <a:cxn ang="0">
                <a:pos x="816" y="564"/>
              </a:cxn>
              <a:cxn ang="0">
                <a:pos x="838" y="530"/>
              </a:cxn>
              <a:cxn ang="0">
                <a:pos x="884" y="530"/>
              </a:cxn>
              <a:cxn ang="0">
                <a:pos x="942" y="491"/>
              </a:cxn>
              <a:cxn ang="0">
                <a:pos x="1010" y="499"/>
              </a:cxn>
              <a:cxn ang="0">
                <a:pos x="1104" y="433"/>
              </a:cxn>
              <a:cxn ang="0">
                <a:pos x="1192" y="403"/>
              </a:cxn>
              <a:cxn ang="0">
                <a:pos x="1223" y="396"/>
              </a:cxn>
              <a:cxn ang="0">
                <a:pos x="1257" y="355"/>
              </a:cxn>
              <a:cxn ang="0">
                <a:pos x="1328" y="347"/>
              </a:cxn>
              <a:cxn ang="0">
                <a:pos x="1390" y="347"/>
              </a:cxn>
              <a:cxn ang="0">
                <a:pos x="1340" y="266"/>
              </a:cxn>
              <a:cxn ang="0">
                <a:pos x="1293" y="161"/>
              </a:cxn>
              <a:cxn ang="0">
                <a:pos x="1311" y="112"/>
              </a:cxn>
              <a:cxn ang="0">
                <a:pos x="1250" y="92"/>
              </a:cxn>
              <a:cxn ang="0">
                <a:pos x="1206" y="34"/>
              </a:cxn>
              <a:cxn ang="0">
                <a:pos x="1172" y="15"/>
              </a:cxn>
              <a:cxn ang="0">
                <a:pos x="1124" y="0"/>
              </a:cxn>
              <a:cxn ang="0">
                <a:pos x="1078" y="17"/>
              </a:cxn>
              <a:cxn ang="0">
                <a:pos x="996" y="87"/>
              </a:cxn>
              <a:cxn ang="0">
                <a:pos x="915" y="108"/>
              </a:cxn>
              <a:cxn ang="0">
                <a:pos x="802" y="134"/>
              </a:cxn>
              <a:cxn ang="0">
                <a:pos x="734" y="134"/>
              </a:cxn>
              <a:cxn ang="0">
                <a:pos x="673" y="108"/>
              </a:cxn>
              <a:cxn ang="0">
                <a:pos x="596" y="95"/>
              </a:cxn>
              <a:cxn ang="0">
                <a:pos x="519" y="119"/>
              </a:cxn>
              <a:cxn ang="0">
                <a:pos x="433" y="142"/>
              </a:cxn>
              <a:cxn ang="0">
                <a:pos x="298" y="229"/>
              </a:cxn>
              <a:cxn ang="0">
                <a:pos x="211" y="244"/>
              </a:cxn>
            </a:cxnLst>
            <a:rect l="0" t="0" r="r" b="b"/>
            <a:pathLst>
              <a:path w="1396" h="694">
                <a:moveTo>
                  <a:pt x="203" y="273"/>
                </a:moveTo>
                <a:lnTo>
                  <a:pt x="228" y="286"/>
                </a:lnTo>
                <a:lnTo>
                  <a:pt x="194" y="300"/>
                </a:lnTo>
                <a:lnTo>
                  <a:pt x="208" y="323"/>
                </a:lnTo>
                <a:lnTo>
                  <a:pt x="36" y="345"/>
                </a:lnTo>
                <a:lnTo>
                  <a:pt x="5" y="377"/>
                </a:lnTo>
                <a:lnTo>
                  <a:pt x="0" y="432"/>
                </a:lnTo>
                <a:lnTo>
                  <a:pt x="60" y="418"/>
                </a:lnTo>
                <a:lnTo>
                  <a:pt x="51" y="443"/>
                </a:lnTo>
                <a:lnTo>
                  <a:pt x="63" y="494"/>
                </a:lnTo>
                <a:lnTo>
                  <a:pt x="78" y="516"/>
                </a:lnTo>
                <a:lnTo>
                  <a:pt x="61" y="525"/>
                </a:lnTo>
                <a:lnTo>
                  <a:pt x="32" y="508"/>
                </a:lnTo>
                <a:lnTo>
                  <a:pt x="32" y="538"/>
                </a:lnTo>
                <a:lnTo>
                  <a:pt x="102" y="560"/>
                </a:lnTo>
                <a:lnTo>
                  <a:pt x="101" y="591"/>
                </a:lnTo>
                <a:lnTo>
                  <a:pt x="135" y="609"/>
                </a:lnTo>
                <a:lnTo>
                  <a:pt x="114" y="643"/>
                </a:lnTo>
                <a:lnTo>
                  <a:pt x="189" y="633"/>
                </a:lnTo>
                <a:lnTo>
                  <a:pt x="179" y="657"/>
                </a:lnTo>
                <a:lnTo>
                  <a:pt x="221" y="652"/>
                </a:lnTo>
                <a:lnTo>
                  <a:pt x="279" y="682"/>
                </a:lnTo>
                <a:lnTo>
                  <a:pt x="317" y="694"/>
                </a:lnTo>
                <a:lnTo>
                  <a:pt x="370" y="660"/>
                </a:lnTo>
                <a:lnTo>
                  <a:pt x="376" y="621"/>
                </a:lnTo>
                <a:lnTo>
                  <a:pt x="419" y="621"/>
                </a:lnTo>
                <a:lnTo>
                  <a:pt x="480" y="635"/>
                </a:lnTo>
                <a:lnTo>
                  <a:pt x="504" y="662"/>
                </a:lnTo>
                <a:lnTo>
                  <a:pt x="545" y="668"/>
                </a:lnTo>
                <a:lnTo>
                  <a:pt x="572" y="648"/>
                </a:lnTo>
                <a:lnTo>
                  <a:pt x="603" y="643"/>
                </a:lnTo>
                <a:lnTo>
                  <a:pt x="657" y="569"/>
                </a:lnTo>
                <a:lnTo>
                  <a:pt x="712" y="580"/>
                </a:lnTo>
                <a:lnTo>
                  <a:pt x="737" y="577"/>
                </a:lnTo>
                <a:lnTo>
                  <a:pt x="766" y="537"/>
                </a:lnTo>
                <a:lnTo>
                  <a:pt x="778" y="558"/>
                </a:lnTo>
                <a:lnTo>
                  <a:pt x="761" y="594"/>
                </a:lnTo>
                <a:lnTo>
                  <a:pt x="780" y="623"/>
                </a:lnTo>
                <a:lnTo>
                  <a:pt x="802" y="618"/>
                </a:lnTo>
                <a:lnTo>
                  <a:pt x="809" y="592"/>
                </a:lnTo>
                <a:lnTo>
                  <a:pt x="831" y="584"/>
                </a:lnTo>
                <a:lnTo>
                  <a:pt x="816" y="564"/>
                </a:lnTo>
                <a:lnTo>
                  <a:pt x="817" y="535"/>
                </a:lnTo>
                <a:lnTo>
                  <a:pt x="838" y="530"/>
                </a:lnTo>
                <a:lnTo>
                  <a:pt x="860" y="535"/>
                </a:lnTo>
                <a:lnTo>
                  <a:pt x="884" y="530"/>
                </a:lnTo>
                <a:lnTo>
                  <a:pt x="918" y="503"/>
                </a:lnTo>
                <a:lnTo>
                  <a:pt x="942" y="491"/>
                </a:lnTo>
                <a:lnTo>
                  <a:pt x="984" y="501"/>
                </a:lnTo>
                <a:lnTo>
                  <a:pt x="1010" y="499"/>
                </a:lnTo>
                <a:lnTo>
                  <a:pt x="1047" y="481"/>
                </a:lnTo>
                <a:lnTo>
                  <a:pt x="1104" y="433"/>
                </a:lnTo>
                <a:lnTo>
                  <a:pt x="1175" y="413"/>
                </a:lnTo>
                <a:lnTo>
                  <a:pt x="1192" y="403"/>
                </a:lnTo>
                <a:lnTo>
                  <a:pt x="1209" y="384"/>
                </a:lnTo>
                <a:lnTo>
                  <a:pt x="1223" y="396"/>
                </a:lnTo>
                <a:lnTo>
                  <a:pt x="1233" y="388"/>
                </a:lnTo>
                <a:lnTo>
                  <a:pt x="1257" y="355"/>
                </a:lnTo>
                <a:lnTo>
                  <a:pt x="1289" y="357"/>
                </a:lnTo>
                <a:lnTo>
                  <a:pt x="1328" y="347"/>
                </a:lnTo>
                <a:lnTo>
                  <a:pt x="1354" y="339"/>
                </a:lnTo>
                <a:lnTo>
                  <a:pt x="1390" y="347"/>
                </a:lnTo>
                <a:lnTo>
                  <a:pt x="1396" y="333"/>
                </a:lnTo>
                <a:lnTo>
                  <a:pt x="1340" y="266"/>
                </a:lnTo>
                <a:lnTo>
                  <a:pt x="1313" y="190"/>
                </a:lnTo>
                <a:lnTo>
                  <a:pt x="1293" y="161"/>
                </a:lnTo>
                <a:lnTo>
                  <a:pt x="1306" y="144"/>
                </a:lnTo>
                <a:lnTo>
                  <a:pt x="1311" y="112"/>
                </a:lnTo>
                <a:lnTo>
                  <a:pt x="1279" y="95"/>
                </a:lnTo>
                <a:lnTo>
                  <a:pt x="1250" y="92"/>
                </a:lnTo>
                <a:lnTo>
                  <a:pt x="1226" y="68"/>
                </a:lnTo>
                <a:lnTo>
                  <a:pt x="1206" y="34"/>
                </a:lnTo>
                <a:lnTo>
                  <a:pt x="1202" y="29"/>
                </a:lnTo>
                <a:lnTo>
                  <a:pt x="1172" y="15"/>
                </a:lnTo>
                <a:lnTo>
                  <a:pt x="1151" y="0"/>
                </a:lnTo>
                <a:lnTo>
                  <a:pt x="1124" y="0"/>
                </a:lnTo>
                <a:lnTo>
                  <a:pt x="1102" y="14"/>
                </a:lnTo>
                <a:lnTo>
                  <a:pt x="1078" y="17"/>
                </a:lnTo>
                <a:lnTo>
                  <a:pt x="1058" y="15"/>
                </a:lnTo>
                <a:lnTo>
                  <a:pt x="996" y="87"/>
                </a:lnTo>
                <a:lnTo>
                  <a:pt x="957" y="105"/>
                </a:lnTo>
                <a:lnTo>
                  <a:pt x="915" y="108"/>
                </a:lnTo>
                <a:lnTo>
                  <a:pt x="838" y="142"/>
                </a:lnTo>
                <a:lnTo>
                  <a:pt x="802" y="134"/>
                </a:lnTo>
                <a:lnTo>
                  <a:pt x="773" y="149"/>
                </a:lnTo>
                <a:lnTo>
                  <a:pt x="734" y="134"/>
                </a:lnTo>
                <a:lnTo>
                  <a:pt x="703" y="141"/>
                </a:lnTo>
                <a:lnTo>
                  <a:pt x="673" y="108"/>
                </a:lnTo>
                <a:lnTo>
                  <a:pt x="627" y="120"/>
                </a:lnTo>
                <a:lnTo>
                  <a:pt x="596" y="95"/>
                </a:lnTo>
                <a:lnTo>
                  <a:pt x="564" y="110"/>
                </a:lnTo>
                <a:lnTo>
                  <a:pt x="519" y="119"/>
                </a:lnTo>
                <a:lnTo>
                  <a:pt x="477" y="119"/>
                </a:lnTo>
                <a:lnTo>
                  <a:pt x="433" y="142"/>
                </a:lnTo>
                <a:lnTo>
                  <a:pt x="341" y="229"/>
                </a:lnTo>
                <a:lnTo>
                  <a:pt x="298" y="229"/>
                </a:lnTo>
                <a:lnTo>
                  <a:pt x="252" y="242"/>
                </a:lnTo>
                <a:lnTo>
                  <a:pt x="211" y="244"/>
                </a:lnTo>
                <a:lnTo>
                  <a:pt x="203" y="273"/>
                </a:lnTo>
                <a:close/>
              </a:path>
            </a:pathLst>
          </a:custGeom>
          <a:solidFill>
            <a:srgbClr val="FFFFFF"/>
          </a:solidFill>
          <a:ln w="3175">
            <a:solidFill>
              <a:srgbClr val="1A1A1A"/>
            </a:solidFill>
            <a:prstDash val="solid"/>
            <a:round/>
            <a:headEnd/>
            <a:tailEnd/>
          </a:ln>
        </p:spPr>
        <p:txBody>
          <a:bodyPr/>
          <a:lstStyle/>
          <a:p>
            <a:endParaRPr lang="nl-BE"/>
          </a:p>
        </p:txBody>
      </p:sp>
      <p:sp>
        <p:nvSpPr>
          <p:cNvPr id="167957" name="Freeform 21"/>
          <p:cNvSpPr>
            <a:spLocks/>
          </p:cNvSpPr>
          <p:nvPr/>
        </p:nvSpPr>
        <p:spPr bwMode="auto">
          <a:xfrm>
            <a:off x="1143000" y="609600"/>
            <a:ext cx="790575" cy="633413"/>
          </a:xfrm>
          <a:custGeom>
            <a:avLst/>
            <a:gdLst/>
            <a:ahLst/>
            <a:cxnLst>
              <a:cxn ang="0">
                <a:pos x="17" y="89"/>
              </a:cxn>
              <a:cxn ang="0">
                <a:pos x="45" y="115"/>
              </a:cxn>
              <a:cxn ang="0">
                <a:pos x="59" y="159"/>
              </a:cxn>
              <a:cxn ang="0">
                <a:pos x="35" y="189"/>
              </a:cxn>
              <a:cxn ang="0">
                <a:pos x="0" y="187"/>
              </a:cxn>
              <a:cxn ang="0">
                <a:pos x="48" y="230"/>
              </a:cxn>
              <a:cxn ang="0">
                <a:pos x="67" y="282"/>
              </a:cxn>
              <a:cxn ang="0">
                <a:pos x="113" y="304"/>
              </a:cxn>
              <a:cxn ang="0">
                <a:pos x="141" y="316"/>
              </a:cxn>
              <a:cxn ang="0">
                <a:pos x="191" y="317"/>
              </a:cxn>
              <a:cxn ang="0">
                <a:pos x="230" y="319"/>
              </a:cxn>
              <a:cxn ang="0">
                <a:pos x="258" y="304"/>
              </a:cxn>
              <a:cxn ang="0">
                <a:pos x="280" y="319"/>
              </a:cxn>
              <a:cxn ang="0">
                <a:pos x="305" y="303"/>
              </a:cxn>
              <a:cxn ang="0">
                <a:pos x="342" y="288"/>
              </a:cxn>
              <a:cxn ang="0">
                <a:pos x="352" y="266"/>
              </a:cxn>
              <a:cxn ang="0">
                <a:pos x="372" y="240"/>
              </a:cxn>
              <a:cxn ang="0">
                <a:pos x="355" y="220"/>
              </a:cxn>
              <a:cxn ang="0">
                <a:pos x="368" y="168"/>
              </a:cxn>
              <a:cxn ang="0">
                <a:pos x="348" y="154"/>
              </a:cxn>
              <a:cxn ang="0">
                <a:pos x="344" y="144"/>
              </a:cxn>
              <a:cxn ang="0">
                <a:pos x="331" y="126"/>
              </a:cxn>
              <a:cxn ang="0">
                <a:pos x="303" y="146"/>
              </a:cxn>
              <a:cxn ang="0">
                <a:pos x="284" y="139"/>
              </a:cxn>
              <a:cxn ang="0">
                <a:pos x="254" y="126"/>
              </a:cxn>
              <a:cxn ang="0">
                <a:pos x="237" y="124"/>
              </a:cxn>
              <a:cxn ang="0">
                <a:pos x="228" y="111"/>
              </a:cxn>
              <a:cxn ang="0">
                <a:pos x="197" y="113"/>
              </a:cxn>
              <a:cxn ang="0">
                <a:pos x="191" y="96"/>
              </a:cxn>
              <a:cxn ang="0">
                <a:pos x="174" y="104"/>
              </a:cxn>
              <a:cxn ang="0">
                <a:pos x="163" y="104"/>
              </a:cxn>
              <a:cxn ang="0">
                <a:pos x="141" y="117"/>
              </a:cxn>
              <a:cxn ang="0">
                <a:pos x="135" y="81"/>
              </a:cxn>
              <a:cxn ang="0">
                <a:pos x="152" y="59"/>
              </a:cxn>
              <a:cxn ang="0">
                <a:pos x="152" y="22"/>
              </a:cxn>
              <a:cxn ang="0">
                <a:pos x="141" y="0"/>
              </a:cxn>
              <a:cxn ang="0">
                <a:pos x="130" y="28"/>
              </a:cxn>
              <a:cxn ang="0">
                <a:pos x="115" y="30"/>
              </a:cxn>
              <a:cxn ang="0">
                <a:pos x="111" y="6"/>
              </a:cxn>
              <a:cxn ang="0">
                <a:pos x="89" y="19"/>
              </a:cxn>
              <a:cxn ang="0">
                <a:pos x="87" y="37"/>
              </a:cxn>
              <a:cxn ang="0">
                <a:pos x="70" y="26"/>
              </a:cxn>
              <a:cxn ang="0">
                <a:pos x="56" y="37"/>
              </a:cxn>
              <a:cxn ang="0">
                <a:pos x="78" y="54"/>
              </a:cxn>
              <a:cxn ang="0">
                <a:pos x="102" y="74"/>
              </a:cxn>
              <a:cxn ang="0">
                <a:pos x="87" y="87"/>
              </a:cxn>
              <a:cxn ang="0">
                <a:pos x="95" y="109"/>
              </a:cxn>
              <a:cxn ang="0">
                <a:pos x="76" y="115"/>
              </a:cxn>
              <a:cxn ang="0">
                <a:pos x="45" y="83"/>
              </a:cxn>
            </a:cxnLst>
            <a:rect l="0" t="0" r="r" b="b"/>
            <a:pathLst>
              <a:path w="372" h="323">
                <a:moveTo>
                  <a:pt x="28" y="76"/>
                </a:moveTo>
                <a:lnTo>
                  <a:pt x="17" y="89"/>
                </a:lnTo>
                <a:lnTo>
                  <a:pt x="30" y="111"/>
                </a:lnTo>
                <a:lnTo>
                  <a:pt x="45" y="115"/>
                </a:lnTo>
                <a:lnTo>
                  <a:pt x="58" y="124"/>
                </a:lnTo>
                <a:lnTo>
                  <a:pt x="59" y="159"/>
                </a:lnTo>
                <a:lnTo>
                  <a:pt x="46" y="183"/>
                </a:lnTo>
                <a:lnTo>
                  <a:pt x="35" y="189"/>
                </a:lnTo>
                <a:lnTo>
                  <a:pt x="4" y="183"/>
                </a:lnTo>
                <a:lnTo>
                  <a:pt x="0" y="187"/>
                </a:lnTo>
                <a:lnTo>
                  <a:pt x="37" y="224"/>
                </a:lnTo>
                <a:lnTo>
                  <a:pt x="48" y="230"/>
                </a:lnTo>
                <a:lnTo>
                  <a:pt x="54" y="256"/>
                </a:lnTo>
                <a:lnTo>
                  <a:pt x="67" y="282"/>
                </a:lnTo>
                <a:lnTo>
                  <a:pt x="89" y="301"/>
                </a:lnTo>
                <a:lnTo>
                  <a:pt x="113" y="304"/>
                </a:lnTo>
                <a:lnTo>
                  <a:pt x="128" y="316"/>
                </a:lnTo>
                <a:lnTo>
                  <a:pt x="141" y="316"/>
                </a:lnTo>
                <a:lnTo>
                  <a:pt x="158" y="308"/>
                </a:lnTo>
                <a:lnTo>
                  <a:pt x="191" y="317"/>
                </a:lnTo>
                <a:lnTo>
                  <a:pt x="208" y="323"/>
                </a:lnTo>
                <a:lnTo>
                  <a:pt x="230" y="319"/>
                </a:lnTo>
                <a:lnTo>
                  <a:pt x="245" y="316"/>
                </a:lnTo>
                <a:lnTo>
                  <a:pt x="258" y="304"/>
                </a:lnTo>
                <a:lnTo>
                  <a:pt x="267" y="308"/>
                </a:lnTo>
                <a:lnTo>
                  <a:pt x="280" y="319"/>
                </a:lnTo>
                <a:lnTo>
                  <a:pt x="293" y="312"/>
                </a:lnTo>
                <a:lnTo>
                  <a:pt x="305" y="303"/>
                </a:lnTo>
                <a:lnTo>
                  <a:pt x="313" y="295"/>
                </a:lnTo>
                <a:lnTo>
                  <a:pt x="342" y="288"/>
                </a:lnTo>
                <a:lnTo>
                  <a:pt x="348" y="279"/>
                </a:lnTo>
                <a:lnTo>
                  <a:pt x="352" y="266"/>
                </a:lnTo>
                <a:lnTo>
                  <a:pt x="370" y="251"/>
                </a:lnTo>
                <a:lnTo>
                  <a:pt x="372" y="240"/>
                </a:lnTo>
                <a:lnTo>
                  <a:pt x="365" y="233"/>
                </a:lnTo>
                <a:lnTo>
                  <a:pt x="355" y="220"/>
                </a:lnTo>
                <a:lnTo>
                  <a:pt x="353" y="174"/>
                </a:lnTo>
                <a:lnTo>
                  <a:pt x="368" y="168"/>
                </a:lnTo>
                <a:lnTo>
                  <a:pt x="359" y="152"/>
                </a:lnTo>
                <a:lnTo>
                  <a:pt x="348" y="154"/>
                </a:lnTo>
                <a:lnTo>
                  <a:pt x="340" y="152"/>
                </a:lnTo>
                <a:lnTo>
                  <a:pt x="344" y="144"/>
                </a:lnTo>
                <a:lnTo>
                  <a:pt x="340" y="130"/>
                </a:lnTo>
                <a:lnTo>
                  <a:pt x="331" y="126"/>
                </a:lnTo>
                <a:lnTo>
                  <a:pt x="316" y="135"/>
                </a:lnTo>
                <a:lnTo>
                  <a:pt x="303" y="146"/>
                </a:lnTo>
                <a:lnTo>
                  <a:pt x="293" y="144"/>
                </a:lnTo>
                <a:lnTo>
                  <a:pt x="284" y="139"/>
                </a:lnTo>
                <a:lnTo>
                  <a:pt x="269" y="130"/>
                </a:lnTo>
                <a:lnTo>
                  <a:pt x="254" y="126"/>
                </a:lnTo>
                <a:lnTo>
                  <a:pt x="245" y="130"/>
                </a:lnTo>
                <a:lnTo>
                  <a:pt x="237" y="124"/>
                </a:lnTo>
                <a:lnTo>
                  <a:pt x="236" y="113"/>
                </a:lnTo>
                <a:lnTo>
                  <a:pt x="228" y="111"/>
                </a:lnTo>
                <a:lnTo>
                  <a:pt x="213" y="115"/>
                </a:lnTo>
                <a:lnTo>
                  <a:pt x="197" y="113"/>
                </a:lnTo>
                <a:lnTo>
                  <a:pt x="197" y="104"/>
                </a:lnTo>
                <a:lnTo>
                  <a:pt x="191" y="96"/>
                </a:lnTo>
                <a:lnTo>
                  <a:pt x="180" y="94"/>
                </a:lnTo>
                <a:lnTo>
                  <a:pt x="174" y="104"/>
                </a:lnTo>
                <a:lnTo>
                  <a:pt x="171" y="109"/>
                </a:lnTo>
                <a:lnTo>
                  <a:pt x="163" y="104"/>
                </a:lnTo>
                <a:lnTo>
                  <a:pt x="152" y="107"/>
                </a:lnTo>
                <a:lnTo>
                  <a:pt x="141" y="117"/>
                </a:lnTo>
                <a:lnTo>
                  <a:pt x="134" y="109"/>
                </a:lnTo>
                <a:lnTo>
                  <a:pt x="135" y="81"/>
                </a:lnTo>
                <a:lnTo>
                  <a:pt x="143" y="67"/>
                </a:lnTo>
                <a:lnTo>
                  <a:pt x="152" y="59"/>
                </a:lnTo>
                <a:lnTo>
                  <a:pt x="150" y="41"/>
                </a:lnTo>
                <a:lnTo>
                  <a:pt x="152" y="22"/>
                </a:lnTo>
                <a:lnTo>
                  <a:pt x="148" y="0"/>
                </a:lnTo>
                <a:lnTo>
                  <a:pt x="141" y="0"/>
                </a:lnTo>
                <a:lnTo>
                  <a:pt x="134" y="9"/>
                </a:lnTo>
                <a:lnTo>
                  <a:pt x="130" y="28"/>
                </a:lnTo>
                <a:lnTo>
                  <a:pt x="124" y="41"/>
                </a:lnTo>
                <a:lnTo>
                  <a:pt x="115" y="30"/>
                </a:lnTo>
                <a:lnTo>
                  <a:pt x="121" y="15"/>
                </a:lnTo>
                <a:lnTo>
                  <a:pt x="111" y="6"/>
                </a:lnTo>
                <a:lnTo>
                  <a:pt x="96" y="9"/>
                </a:lnTo>
                <a:lnTo>
                  <a:pt x="89" y="19"/>
                </a:lnTo>
                <a:lnTo>
                  <a:pt x="93" y="28"/>
                </a:lnTo>
                <a:lnTo>
                  <a:pt x="87" y="37"/>
                </a:lnTo>
                <a:lnTo>
                  <a:pt x="80" y="33"/>
                </a:lnTo>
                <a:lnTo>
                  <a:pt x="70" y="26"/>
                </a:lnTo>
                <a:lnTo>
                  <a:pt x="63" y="28"/>
                </a:lnTo>
                <a:lnTo>
                  <a:pt x="56" y="37"/>
                </a:lnTo>
                <a:lnTo>
                  <a:pt x="65" y="52"/>
                </a:lnTo>
                <a:lnTo>
                  <a:pt x="78" y="54"/>
                </a:lnTo>
                <a:lnTo>
                  <a:pt x="95" y="69"/>
                </a:lnTo>
                <a:lnTo>
                  <a:pt x="102" y="74"/>
                </a:lnTo>
                <a:lnTo>
                  <a:pt x="102" y="83"/>
                </a:lnTo>
                <a:lnTo>
                  <a:pt x="87" y="87"/>
                </a:lnTo>
                <a:lnTo>
                  <a:pt x="89" y="100"/>
                </a:lnTo>
                <a:lnTo>
                  <a:pt x="95" y="109"/>
                </a:lnTo>
                <a:lnTo>
                  <a:pt x="89" y="117"/>
                </a:lnTo>
                <a:lnTo>
                  <a:pt x="76" y="115"/>
                </a:lnTo>
                <a:lnTo>
                  <a:pt x="58" y="96"/>
                </a:lnTo>
                <a:lnTo>
                  <a:pt x="45" y="83"/>
                </a:lnTo>
                <a:lnTo>
                  <a:pt x="28" y="76"/>
                </a:lnTo>
                <a:close/>
              </a:path>
            </a:pathLst>
          </a:custGeom>
          <a:solidFill>
            <a:srgbClr val="FFFFFF"/>
          </a:solidFill>
          <a:ln w="12700" cmpd="sng">
            <a:solidFill>
              <a:schemeClr val="tx1"/>
            </a:solidFill>
            <a:prstDash val="solid"/>
            <a:round/>
            <a:headEnd/>
            <a:tailEnd/>
          </a:ln>
        </p:spPr>
        <p:txBody>
          <a:bodyPr/>
          <a:lstStyle/>
          <a:p>
            <a:endParaRPr lang="nl-BE"/>
          </a:p>
        </p:txBody>
      </p:sp>
      <p:sp>
        <p:nvSpPr>
          <p:cNvPr id="167958" name="Rectangle 22"/>
          <p:cNvSpPr>
            <a:spLocks noChangeArrowheads="1"/>
          </p:cNvSpPr>
          <p:nvPr/>
        </p:nvSpPr>
        <p:spPr bwMode="auto">
          <a:xfrm>
            <a:off x="5537200" y="5483225"/>
            <a:ext cx="188913" cy="288925"/>
          </a:xfrm>
          <a:prstGeom prst="rect">
            <a:avLst/>
          </a:prstGeom>
          <a:solidFill>
            <a:srgbClr val="FFFFFF"/>
          </a:solidFill>
          <a:ln w="9525">
            <a:noFill/>
            <a:miter lim="800000"/>
            <a:headEnd/>
            <a:tailEnd/>
          </a:ln>
        </p:spPr>
        <p:txBody>
          <a:bodyPr/>
          <a:lstStyle/>
          <a:p>
            <a:endParaRPr lang="nl-BE"/>
          </a:p>
        </p:txBody>
      </p:sp>
      <p:sp>
        <p:nvSpPr>
          <p:cNvPr id="167959" name="Freeform 23"/>
          <p:cNvSpPr>
            <a:spLocks/>
          </p:cNvSpPr>
          <p:nvPr/>
        </p:nvSpPr>
        <p:spPr bwMode="auto">
          <a:xfrm>
            <a:off x="4232275" y="4365625"/>
            <a:ext cx="681038" cy="328613"/>
          </a:xfrm>
          <a:custGeom>
            <a:avLst/>
            <a:gdLst/>
            <a:ahLst/>
            <a:cxnLst>
              <a:cxn ang="0">
                <a:pos x="0" y="89"/>
              </a:cxn>
              <a:cxn ang="0">
                <a:pos x="26" y="155"/>
              </a:cxn>
              <a:cxn ang="0">
                <a:pos x="67" y="181"/>
              </a:cxn>
              <a:cxn ang="0">
                <a:pos x="85" y="181"/>
              </a:cxn>
              <a:cxn ang="0">
                <a:pos x="106" y="181"/>
              </a:cxn>
              <a:cxn ang="0">
                <a:pos x="186" y="133"/>
              </a:cxn>
              <a:cxn ang="0">
                <a:pos x="220" y="128"/>
              </a:cxn>
              <a:cxn ang="0">
                <a:pos x="232" y="115"/>
              </a:cxn>
              <a:cxn ang="0">
                <a:pos x="254" y="103"/>
              </a:cxn>
              <a:cxn ang="0">
                <a:pos x="286" y="96"/>
              </a:cxn>
              <a:cxn ang="0">
                <a:pos x="341" y="108"/>
              </a:cxn>
              <a:cxn ang="0">
                <a:pos x="353" y="37"/>
              </a:cxn>
              <a:cxn ang="0">
                <a:pos x="341" y="37"/>
              </a:cxn>
              <a:cxn ang="0">
                <a:pos x="319" y="17"/>
              </a:cxn>
              <a:cxn ang="0">
                <a:pos x="286" y="12"/>
              </a:cxn>
              <a:cxn ang="0">
                <a:pos x="266" y="23"/>
              </a:cxn>
              <a:cxn ang="0">
                <a:pos x="225" y="23"/>
              </a:cxn>
              <a:cxn ang="0">
                <a:pos x="206" y="42"/>
              </a:cxn>
              <a:cxn ang="0">
                <a:pos x="165" y="12"/>
              </a:cxn>
              <a:cxn ang="0">
                <a:pos x="138" y="23"/>
              </a:cxn>
              <a:cxn ang="0">
                <a:pos x="97" y="0"/>
              </a:cxn>
              <a:cxn ang="0">
                <a:pos x="0" y="89"/>
              </a:cxn>
            </a:cxnLst>
            <a:rect l="0" t="0" r="r" b="b"/>
            <a:pathLst>
              <a:path w="353" h="181">
                <a:moveTo>
                  <a:pt x="0" y="89"/>
                </a:moveTo>
                <a:lnTo>
                  <a:pt x="26" y="155"/>
                </a:lnTo>
                <a:lnTo>
                  <a:pt x="67" y="181"/>
                </a:lnTo>
                <a:lnTo>
                  <a:pt x="85" y="181"/>
                </a:lnTo>
                <a:lnTo>
                  <a:pt x="106" y="181"/>
                </a:lnTo>
                <a:lnTo>
                  <a:pt x="186" y="133"/>
                </a:lnTo>
                <a:lnTo>
                  <a:pt x="220" y="128"/>
                </a:lnTo>
                <a:lnTo>
                  <a:pt x="232" y="115"/>
                </a:lnTo>
                <a:lnTo>
                  <a:pt x="254" y="103"/>
                </a:lnTo>
                <a:lnTo>
                  <a:pt x="286" y="96"/>
                </a:lnTo>
                <a:lnTo>
                  <a:pt x="341" y="108"/>
                </a:lnTo>
                <a:lnTo>
                  <a:pt x="353" y="37"/>
                </a:lnTo>
                <a:lnTo>
                  <a:pt x="341" y="37"/>
                </a:lnTo>
                <a:lnTo>
                  <a:pt x="319" y="17"/>
                </a:lnTo>
                <a:lnTo>
                  <a:pt x="286" y="12"/>
                </a:lnTo>
                <a:lnTo>
                  <a:pt x="266" y="23"/>
                </a:lnTo>
                <a:lnTo>
                  <a:pt x="225" y="23"/>
                </a:lnTo>
                <a:lnTo>
                  <a:pt x="206" y="42"/>
                </a:lnTo>
                <a:lnTo>
                  <a:pt x="165" y="12"/>
                </a:lnTo>
                <a:lnTo>
                  <a:pt x="138" y="23"/>
                </a:lnTo>
                <a:lnTo>
                  <a:pt x="97" y="0"/>
                </a:lnTo>
                <a:lnTo>
                  <a:pt x="0" y="89"/>
                </a:lnTo>
              </a:path>
            </a:pathLst>
          </a:custGeom>
          <a:solidFill>
            <a:srgbClr val="66CCFF"/>
          </a:solidFill>
          <a:ln w="3175">
            <a:solidFill>
              <a:srgbClr val="000000"/>
            </a:solidFill>
            <a:prstDash val="solid"/>
            <a:round/>
            <a:headEnd/>
            <a:tailEnd/>
          </a:ln>
        </p:spPr>
        <p:txBody>
          <a:bodyPr/>
          <a:lstStyle/>
          <a:p>
            <a:endParaRPr lang="nl-BE"/>
          </a:p>
        </p:txBody>
      </p:sp>
      <p:sp>
        <p:nvSpPr>
          <p:cNvPr id="167960" name="Freeform 24"/>
          <p:cNvSpPr>
            <a:spLocks/>
          </p:cNvSpPr>
          <p:nvPr/>
        </p:nvSpPr>
        <p:spPr bwMode="auto">
          <a:xfrm>
            <a:off x="4629150" y="3206750"/>
            <a:ext cx="619125" cy="444500"/>
          </a:xfrm>
          <a:custGeom>
            <a:avLst/>
            <a:gdLst/>
            <a:ahLst/>
            <a:cxnLst>
              <a:cxn ang="0">
                <a:pos x="7" y="52"/>
              </a:cxn>
              <a:cxn ang="0">
                <a:pos x="14" y="78"/>
              </a:cxn>
              <a:cxn ang="0">
                <a:pos x="0" y="112"/>
              </a:cxn>
              <a:cxn ang="0">
                <a:pos x="33" y="112"/>
              </a:cxn>
              <a:cxn ang="0">
                <a:pos x="41" y="118"/>
              </a:cxn>
              <a:cxn ang="0">
                <a:pos x="60" y="125"/>
              </a:cxn>
              <a:cxn ang="0">
                <a:pos x="73" y="125"/>
              </a:cxn>
              <a:cxn ang="0">
                <a:pos x="94" y="125"/>
              </a:cxn>
              <a:cxn ang="0">
                <a:pos x="101" y="125"/>
              </a:cxn>
              <a:cxn ang="0">
                <a:pos x="113" y="150"/>
              </a:cxn>
              <a:cxn ang="0">
                <a:pos x="107" y="162"/>
              </a:cxn>
              <a:cxn ang="0">
                <a:pos x="107" y="178"/>
              </a:cxn>
              <a:cxn ang="0">
                <a:pos x="113" y="184"/>
              </a:cxn>
              <a:cxn ang="0">
                <a:pos x="126" y="191"/>
              </a:cxn>
              <a:cxn ang="0">
                <a:pos x="153" y="216"/>
              </a:cxn>
              <a:cxn ang="0">
                <a:pos x="160" y="235"/>
              </a:cxn>
              <a:cxn ang="0">
                <a:pos x="181" y="244"/>
              </a:cxn>
              <a:cxn ang="0">
                <a:pos x="194" y="235"/>
              </a:cxn>
              <a:cxn ang="0">
                <a:pos x="206" y="235"/>
              </a:cxn>
              <a:cxn ang="0">
                <a:pos x="220" y="222"/>
              </a:cxn>
              <a:cxn ang="0">
                <a:pos x="228" y="228"/>
              </a:cxn>
              <a:cxn ang="0">
                <a:pos x="240" y="222"/>
              </a:cxn>
              <a:cxn ang="0">
                <a:pos x="235" y="210"/>
              </a:cxn>
              <a:cxn ang="0">
                <a:pos x="247" y="210"/>
              </a:cxn>
              <a:cxn ang="0">
                <a:pos x="261" y="196"/>
              </a:cxn>
              <a:cxn ang="0">
                <a:pos x="281" y="203"/>
              </a:cxn>
              <a:cxn ang="0">
                <a:pos x="288" y="203"/>
              </a:cxn>
              <a:cxn ang="0">
                <a:pos x="273" y="184"/>
              </a:cxn>
              <a:cxn ang="0">
                <a:pos x="281" y="157"/>
              </a:cxn>
              <a:cxn ang="0">
                <a:pos x="281" y="125"/>
              </a:cxn>
              <a:cxn ang="0">
                <a:pos x="295" y="118"/>
              </a:cxn>
              <a:cxn ang="0">
                <a:pos x="300" y="105"/>
              </a:cxn>
              <a:cxn ang="0">
                <a:pos x="314" y="105"/>
              </a:cxn>
              <a:cxn ang="0">
                <a:pos x="320" y="84"/>
              </a:cxn>
              <a:cxn ang="0">
                <a:pos x="307" y="84"/>
              </a:cxn>
              <a:cxn ang="0">
                <a:pos x="300" y="71"/>
              </a:cxn>
              <a:cxn ang="0">
                <a:pos x="307" y="66"/>
              </a:cxn>
              <a:cxn ang="0">
                <a:pos x="314" y="59"/>
              </a:cxn>
              <a:cxn ang="0">
                <a:pos x="295" y="52"/>
              </a:cxn>
              <a:cxn ang="0">
                <a:pos x="273" y="34"/>
              </a:cxn>
              <a:cxn ang="0">
                <a:pos x="247" y="20"/>
              </a:cxn>
              <a:cxn ang="0">
                <a:pos x="220" y="20"/>
              </a:cxn>
              <a:cxn ang="0">
                <a:pos x="206" y="0"/>
              </a:cxn>
              <a:cxn ang="0">
                <a:pos x="201" y="0"/>
              </a:cxn>
              <a:cxn ang="0">
                <a:pos x="188" y="13"/>
              </a:cxn>
              <a:cxn ang="0">
                <a:pos x="174" y="20"/>
              </a:cxn>
              <a:cxn ang="0">
                <a:pos x="142" y="13"/>
              </a:cxn>
              <a:cxn ang="0">
                <a:pos x="107" y="13"/>
              </a:cxn>
              <a:cxn ang="0">
                <a:pos x="94" y="20"/>
              </a:cxn>
              <a:cxn ang="0">
                <a:pos x="87" y="13"/>
              </a:cxn>
              <a:cxn ang="0">
                <a:pos x="60" y="20"/>
              </a:cxn>
              <a:cxn ang="0">
                <a:pos x="26" y="39"/>
              </a:cxn>
              <a:cxn ang="0">
                <a:pos x="14" y="52"/>
              </a:cxn>
              <a:cxn ang="0">
                <a:pos x="7" y="52"/>
              </a:cxn>
            </a:cxnLst>
            <a:rect l="0" t="0" r="r" b="b"/>
            <a:pathLst>
              <a:path w="320" h="244">
                <a:moveTo>
                  <a:pt x="7" y="52"/>
                </a:moveTo>
                <a:lnTo>
                  <a:pt x="14" y="78"/>
                </a:lnTo>
                <a:lnTo>
                  <a:pt x="0" y="112"/>
                </a:lnTo>
                <a:lnTo>
                  <a:pt x="33" y="112"/>
                </a:lnTo>
                <a:lnTo>
                  <a:pt x="41" y="118"/>
                </a:lnTo>
                <a:lnTo>
                  <a:pt x="60" y="125"/>
                </a:lnTo>
                <a:lnTo>
                  <a:pt x="73" y="125"/>
                </a:lnTo>
                <a:lnTo>
                  <a:pt x="94" y="125"/>
                </a:lnTo>
                <a:lnTo>
                  <a:pt x="101" y="125"/>
                </a:lnTo>
                <a:lnTo>
                  <a:pt x="113" y="150"/>
                </a:lnTo>
                <a:lnTo>
                  <a:pt x="107" y="162"/>
                </a:lnTo>
                <a:lnTo>
                  <a:pt x="107" y="178"/>
                </a:lnTo>
                <a:lnTo>
                  <a:pt x="113" y="184"/>
                </a:lnTo>
                <a:lnTo>
                  <a:pt x="126" y="191"/>
                </a:lnTo>
                <a:lnTo>
                  <a:pt x="153" y="216"/>
                </a:lnTo>
                <a:lnTo>
                  <a:pt x="160" y="235"/>
                </a:lnTo>
                <a:lnTo>
                  <a:pt x="181" y="244"/>
                </a:lnTo>
                <a:lnTo>
                  <a:pt x="194" y="235"/>
                </a:lnTo>
                <a:lnTo>
                  <a:pt x="206" y="235"/>
                </a:lnTo>
                <a:lnTo>
                  <a:pt x="220" y="222"/>
                </a:lnTo>
                <a:lnTo>
                  <a:pt x="228" y="228"/>
                </a:lnTo>
                <a:lnTo>
                  <a:pt x="240" y="222"/>
                </a:lnTo>
                <a:lnTo>
                  <a:pt x="235" y="210"/>
                </a:lnTo>
                <a:lnTo>
                  <a:pt x="247" y="210"/>
                </a:lnTo>
                <a:lnTo>
                  <a:pt x="261" y="196"/>
                </a:lnTo>
                <a:lnTo>
                  <a:pt x="281" y="203"/>
                </a:lnTo>
                <a:lnTo>
                  <a:pt x="288" y="203"/>
                </a:lnTo>
                <a:lnTo>
                  <a:pt x="273" y="184"/>
                </a:lnTo>
                <a:lnTo>
                  <a:pt x="281" y="157"/>
                </a:lnTo>
                <a:lnTo>
                  <a:pt x="281" y="125"/>
                </a:lnTo>
                <a:lnTo>
                  <a:pt x="295" y="118"/>
                </a:lnTo>
                <a:lnTo>
                  <a:pt x="300" y="105"/>
                </a:lnTo>
                <a:lnTo>
                  <a:pt x="314" y="105"/>
                </a:lnTo>
                <a:lnTo>
                  <a:pt x="320" y="84"/>
                </a:lnTo>
                <a:lnTo>
                  <a:pt x="307" y="84"/>
                </a:lnTo>
                <a:lnTo>
                  <a:pt x="300" y="71"/>
                </a:lnTo>
                <a:lnTo>
                  <a:pt x="307" y="66"/>
                </a:lnTo>
                <a:lnTo>
                  <a:pt x="314" y="59"/>
                </a:lnTo>
                <a:lnTo>
                  <a:pt x="295" y="52"/>
                </a:lnTo>
                <a:lnTo>
                  <a:pt x="273" y="34"/>
                </a:lnTo>
                <a:lnTo>
                  <a:pt x="247" y="20"/>
                </a:lnTo>
                <a:lnTo>
                  <a:pt x="220" y="20"/>
                </a:lnTo>
                <a:lnTo>
                  <a:pt x="206" y="0"/>
                </a:lnTo>
                <a:lnTo>
                  <a:pt x="201" y="0"/>
                </a:lnTo>
                <a:lnTo>
                  <a:pt x="188" y="13"/>
                </a:lnTo>
                <a:lnTo>
                  <a:pt x="174" y="20"/>
                </a:lnTo>
                <a:lnTo>
                  <a:pt x="142" y="13"/>
                </a:lnTo>
                <a:lnTo>
                  <a:pt x="107" y="13"/>
                </a:lnTo>
                <a:lnTo>
                  <a:pt x="94" y="20"/>
                </a:lnTo>
                <a:lnTo>
                  <a:pt x="87" y="13"/>
                </a:lnTo>
                <a:lnTo>
                  <a:pt x="60" y="20"/>
                </a:lnTo>
                <a:lnTo>
                  <a:pt x="26" y="39"/>
                </a:lnTo>
                <a:lnTo>
                  <a:pt x="14" y="52"/>
                </a:lnTo>
                <a:lnTo>
                  <a:pt x="7" y="52"/>
                </a:lnTo>
              </a:path>
            </a:pathLst>
          </a:custGeom>
          <a:solidFill>
            <a:srgbClr val="66CCFF"/>
          </a:solidFill>
          <a:ln w="3175">
            <a:solidFill>
              <a:srgbClr val="000000"/>
            </a:solidFill>
            <a:prstDash val="solid"/>
            <a:round/>
            <a:headEnd/>
            <a:tailEnd/>
          </a:ln>
        </p:spPr>
        <p:txBody>
          <a:bodyPr/>
          <a:lstStyle/>
          <a:p>
            <a:endParaRPr lang="nl-BE"/>
          </a:p>
        </p:txBody>
      </p:sp>
      <p:sp>
        <p:nvSpPr>
          <p:cNvPr id="167961" name="Freeform 25"/>
          <p:cNvSpPr>
            <a:spLocks/>
          </p:cNvSpPr>
          <p:nvPr/>
        </p:nvSpPr>
        <p:spPr bwMode="auto">
          <a:xfrm>
            <a:off x="2884488" y="4679950"/>
            <a:ext cx="555625" cy="298450"/>
          </a:xfrm>
          <a:custGeom>
            <a:avLst/>
            <a:gdLst/>
            <a:ahLst/>
            <a:cxnLst>
              <a:cxn ang="0">
                <a:pos x="59" y="157"/>
              </a:cxn>
              <a:cxn ang="0">
                <a:pos x="46" y="139"/>
              </a:cxn>
              <a:cxn ang="0">
                <a:pos x="46" y="105"/>
              </a:cxn>
              <a:cxn ang="0">
                <a:pos x="27" y="105"/>
              </a:cxn>
              <a:cxn ang="0">
                <a:pos x="6" y="123"/>
              </a:cxn>
              <a:cxn ang="0">
                <a:pos x="0" y="98"/>
              </a:cxn>
              <a:cxn ang="0">
                <a:pos x="34" y="59"/>
              </a:cxn>
              <a:cxn ang="0">
                <a:pos x="59" y="25"/>
              </a:cxn>
              <a:cxn ang="0">
                <a:pos x="75" y="7"/>
              </a:cxn>
              <a:cxn ang="0">
                <a:pos x="93" y="13"/>
              </a:cxn>
              <a:cxn ang="0">
                <a:pos x="112" y="0"/>
              </a:cxn>
              <a:cxn ang="0">
                <a:pos x="146" y="7"/>
              </a:cxn>
              <a:cxn ang="0">
                <a:pos x="201" y="7"/>
              </a:cxn>
              <a:cxn ang="0">
                <a:pos x="235" y="25"/>
              </a:cxn>
              <a:cxn ang="0">
                <a:pos x="235" y="59"/>
              </a:cxn>
              <a:cxn ang="0">
                <a:pos x="240" y="73"/>
              </a:cxn>
              <a:cxn ang="0">
                <a:pos x="274" y="85"/>
              </a:cxn>
              <a:cxn ang="0">
                <a:pos x="287" y="85"/>
              </a:cxn>
              <a:cxn ang="0">
                <a:pos x="267" y="110"/>
              </a:cxn>
              <a:cxn ang="0">
                <a:pos x="267" y="139"/>
              </a:cxn>
              <a:cxn ang="0">
                <a:pos x="221" y="123"/>
              </a:cxn>
              <a:cxn ang="0">
                <a:pos x="206" y="139"/>
              </a:cxn>
              <a:cxn ang="0">
                <a:pos x="194" y="164"/>
              </a:cxn>
              <a:cxn ang="0">
                <a:pos x="173" y="150"/>
              </a:cxn>
              <a:cxn ang="0">
                <a:pos x="160" y="123"/>
              </a:cxn>
              <a:cxn ang="0">
                <a:pos x="134" y="132"/>
              </a:cxn>
              <a:cxn ang="0">
                <a:pos x="121" y="157"/>
              </a:cxn>
              <a:cxn ang="0">
                <a:pos x="59" y="157"/>
              </a:cxn>
            </a:cxnLst>
            <a:rect l="0" t="0" r="r" b="b"/>
            <a:pathLst>
              <a:path w="287" h="164">
                <a:moveTo>
                  <a:pt x="59" y="157"/>
                </a:moveTo>
                <a:lnTo>
                  <a:pt x="46" y="139"/>
                </a:lnTo>
                <a:lnTo>
                  <a:pt x="46" y="105"/>
                </a:lnTo>
                <a:lnTo>
                  <a:pt x="27" y="105"/>
                </a:lnTo>
                <a:lnTo>
                  <a:pt x="6" y="123"/>
                </a:lnTo>
                <a:lnTo>
                  <a:pt x="0" y="98"/>
                </a:lnTo>
                <a:lnTo>
                  <a:pt x="34" y="59"/>
                </a:lnTo>
                <a:lnTo>
                  <a:pt x="59" y="25"/>
                </a:lnTo>
                <a:lnTo>
                  <a:pt x="75" y="7"/>
                </a:lnTo>
                <a:lnTo>
                  <a:pt x="93" y="13"/>
                </a:lnTo>
                <a:lnTo>
                  <a:pt x="112" y="0"/>
                </a:lnTo>
                <a:lnTo>
                  <a:pt x="146" y="7"/>
                </a:lnTo>
                <a:lnTo>
                  <a:pt x="201" y="7"/>
                </a:lnTo>
                <a:lnTo>
                  <a:pt x="235" y="25"/>
                </a:lnTo>
                <a:lnTo>
                  <a:pt x="235" y="59"/>
                </a:lnTo>
                <a:lnTo>
                  <a:pt x="240" y="73"/>
                </a:lnTo>
                <a:lnTo>
                  <a:pt x="274" y="85"/>
                </a:lnTo>
                <a:lnTo>
                  <a:pt x="287" y="85"/>
                </a:lnTo>
                <a:lnTo>
                  <a:pt x="267" y="110"/>
                </a:lnTo>
                <a:lnTo>
                  <a:pt x="267" y="139"/>
                </a:lnTo>
                <a:lnTo>
                  <a:pt x="221" y="123"/>
                </a:lnTo>
                <a:lnTo>
                  <a:pt x="206" y="139"/>
                </a:lnTo>
                <a:lnTo>
                  <a:pt x="194" y="164"/>
                </a:lnTo>
                <a:lnTo>
                  <a:pt x="173" y="150"/>
                </a:lnTo>
                <a:lnTo>
                  <a:pt x="160" y="123"/>
                </a:lnTo>
                <a:lnTo>
                  <a:pt x="134" y="132"/>
                </a:lnTo>
                <a:lnTo>
                  <a:pt x="121" y="157"/>
                </a:lnTo>
                <a:lnTo>
                  <a:pt x="59" y="157"/>
                </a:lnTo>
              </a:path>
            </a:pathLst>
          </a:custGeom>
          <a:solidFill>
            <a:srgbClr val="FFFFFF"/>
          </a:solidFill>
          <a:ln w="3175">
            <a:solidFill>
              <a:srgbClr val="000000"/>
            </a:solidFill>
            <a:prstDash val="solid"/>
            <a:round/>
            <a:headEnd/>
            <a:tailEnd/>
          </a:ln>
        </p:spPr>
        <p:txBody>
          <a:bodyPr/>
          <a:lstStyle/>
          <a:p>
            <a:endParaRPr lang="nl-BE"/>
          </a:p>
        </p:txBody>
      </p:sp>
      <p:sp>
        <p:nvSpPr>
          <p:cNvPr id="167962" name="Freeform 26"/>
          <p:cNvSpPr>
            <a:spLocks/>
          </p:cNvSpPr>
          <p:nvPr/>
        </p:nvSpPr>
        <p:spPr bwMode="auto">
          <a:xfrm>
            <a:off x="3932238" y="3502025"/>
            <a:ext cx="1138237" cy="938213"/>
          </a:xfrm>
          <a:custGeom>
            <a:avLst/>
            <a:gdLst/>
            <a:ahLst/>
            <a:cxnLst>
              <a:cxn ang="0">
                <a:pos x="555" y="296"/>
              </a:cxn>
              <a:cxn ang="0">
                <a:pos x="542" y="276"/>
              </a:cxn>
              <a:cxn ang="0">
                <a:pos x="542" y="251"/>
              </a:cxn>
              <a:cxn ang="0">
                <a:pos x="521" y="224"/>
              </a:cxn>
              <a:cxn ang="0">
                <a:pos x="542" y="191"/>
              </a:cxn>
              <a:cxn ang="0">
                <a:pos x="549" y="151"/>
              </a:cxn>
              <a:cxn ang="0">
                <a:pos x="521" y="73"/>
              </a:cxn>
              <a:cxn ang="0">
                <a:pos x="514" y="54"/>
              </a:cxn>
              <a:cxn ang="0">
                <a:pos x="487" y="29"/>
              </a:cxn>
              <a:cxn ang="0">
                <a:pos x="474" y="22"/>
              </a:cxn>
              <a:cxn ang="0">
                <a:pos x="428" y="34"/>
              </a:cxn>
              <a:cxn ang="0">
                <a:pos x="375" y="41"/>
              </a:cxn>
              <a:cxn ang="0">
                <a:pos x="302" y="34"/>
              </a:cxn>
              <a:cxn ang="0">
                <a:pos x="281" y="48"/>
              </a:cxn>
              <a:cxn ang="0">
                <a:pos x="247" y="48"/>
              </a:cxn>
              <a:cxn ang="0">
                <a:pos x="227" y="0"/>
              </a:cxn>
              <a:cxn ang="0">
                <a:pos x="188" y="16"/>
              </a:cxn>
              <a:cxn ang="0">
                <a:pos x="140" y="29"/>
              </a:cxn>
              <a:cxn ang="0">
                <a:pos x="107" y="60"/>
              </a:cxn>
              <a:cxn ang="0">
                <a:pos x="61" y="66"/>
              </a:cxn>
              <a:cxn ang="0">
                <a:pos x="0" y="107"/>
              </a:cxn>
              <a:cxn ang="0">
                <a:pos x="5" y="132"/>
              </a:cxn>
              <a:cxn ang="0">
                <a:pos x="5" y="159"/>
              </a:cxn>
              <a:cxn ang="0">
                <a:pos x="0" y="185"/>
              </a:cxn>
              <a:cxn ang="0">
                <a:pos x="14" y="205"/>
              </a:cxn>
              <a:cxn ang="0">
                <a:pos x="21" y="303"/>
              </a:cxn>
              <a:cxn ang="0">
                <a:pos x="34" y="323"/>
              </a:cxn>
              <a:cxn ang="0">
                <a:pos x="39" y="349"/>
              </a:cxn>
              <a:cxn ang="0">
                <a:pos x="34" y="374"/>
              </a:cxn>
              <a:cxn ang="0">
                <a:pos x="53" y="361"/>
              </a:cxn>
              <a:cxn ang="0">
                <a:pos x="73" y="381"/>
              </a:cxn>
              <a:cxn ang="0">
                <a:pos x="94" y="381"/>
              </a:cxn>
              <a:cxn ang="0">
                <a:pos x="114" y="396"/>
              </a:cxn>
              <a:cxn ang="0">
                <a:pos x="135" y="427"/>
              </a:cxn>
              <a:cxn ang="0">
                <a:pos x="155" y="440"/>
              </a:cxn>
              <a:cxn ang="0">
                <a:pos x="162" y="415"/>
              </a:cxn>
              <a:cxn ang="0">
                <a:pos x="199" y="427"/>
              </a:cxn>
              <a:cxn ang="0">
                <a:pos x="222" y="452"/>
              </a:cxn>
              <a:cxn ang="0">
                <a:pos x="281" y="493"/>
              </a:cxn>
              <a:cxn ang="0">
                <a:pos x="293" y="499"/>
              </a:cxn>
              <a:cxn ang="0">
                <a:pos x="320" y="488"/>
              </a:cxn>
              <a:cxn ang="0">
                <a:pos x="361" y="518"/>
              </a:cxn>
              <a:cxn ang="0">
                <a:pos x="380" y="499"/>
              </a:cxn>
              <a:cxn ang="0">
                <a:pos x="421" y="499"/>
              </a:cxn>
              <a:cxn ang="0">
                <a:pos x="441" y="488"/>
              </a:cxn>
              <a:cxn ang="0">
                <a:pos x="474" y="493"/>
              </a:cxn>
              <a:cxn ang="0">
                <a:pos x="496" y="513"/>
              </a:cxn>
              <a:cxn ang="0">
                <a:pos x="508" y="513"/>
              </a:cxn>
              <a:cxn ang="0">
                <a:pos x="528" y="459"/>
              </a:cxn>
              <a:cxn ang="0">
                <a:pos x="549" y="415"/>
              </a:cxn>
              <a:cxn ang="0">
                <a:pos x="589" y="381"/>
              </a:cxn>
              <a:cxn ang="0">
                <a:pos x="581" y="349"/>
              </a:cxn>
              <a:cxn ang="0">
                <a:pos x="555" y="296"/>
              </a:cxn>
            </a:cxnLst>
            <a:rect l="0" t="0" r="r" b="b"/>
            <a:pathLst>
              <a:path w="589" h="518">
                <a:moveTo>
                  <a:pt x="555" y="296"/>
                </a:moveTo>
                <a:lnTo>
                  <a:pt x="542" y="276"/>
                </a:lnTo>
                <a:lnTo>
                  <a:pt x="542" y="251"/>
                </a:lnTo>
                <a:lnTo>
                  <a:pt x="521" y="224"/>
                </a:lnTo>
                <a:lnTo>
                  <a:pt x="542" y="191"/>
                </a:lnTo>
                <a:lnTo>
                  <a:pt x="549" y="151"/>
                </a:lnTo>
                <a:lnTo>
                  <a:pt x="521" y="73"/>
                </a:lnTo>
                <a:lnTo>
                  <a:pt x="514" y="54"/>
                </a:lnTo>
                <a:lnTo>
                  <a:pt x="487" y="29"/>
                </a:lnTo>
                <a:lnTo>
                  <a:pt x="474" y="22"/>
                </a:lnTo>
                <a:lnTo>
                  <a:pt x="428" y="34"/>
                </a:lnTo>
                <a:lnTo>
                  <a:pt x="375" y="41"/>
                </a:lnTo>
                <a:lnTo>
                  <a:pt x="302" y="34"/>
                </a:lnTo>
                <a:lnTo>
                  <a:pt x="281" y="48"/>
                </a:lnTo>
                <a:lnTo>
                  <a:pt x="247" y="48"/>
                </a:lnTo>
                <a:lnTo>
                  <a:pt x="227" y="0"/>
                </a:lnTo>
                <a:lnTo>
                  <a:pt x="188" y="16"/>
                </a:lnTo>
                <a:lnTo>
                  <a:pt x="140" y="29"/>
                </a:lnTo>
                <a:lnTo>
                  <a:pt x="107" y="60"/>
                </a:lnTo>
                <a:lnTo>
                  <a:pt x="61" y="66"/>
                </a:lnTo>
                <a:lnTo>
                  <a:pt x="0" y="107"/>
                </a:lnTo>
                <a:lnTo>
                  <a:pt x="5" y="132"/>
                </a:lnTo>
                <a:lnTo>
                  <a:pt x="5" y="159"/>
                </a:lnTo>
                <a:lnTo>
                  <a:pt x="0" y="185"/>
                </a:lnTo>
                <a:lnTo>
                  <a:pt x="14" y="205"/>
                </a:lnTo>
                <a:lnTo>
                  <a:pt x="21" y="303"/>
                </a:lnTo>
                <a:lnTo>
                  <a:pt x="34" y="323"/>
                </a:lnTo>
                <a:lnTo>
                  <a:pt x="39" y="349"/>
                </a:lnTo>
                <a:lnTo>
                  <a:pt x="34" y="374"/>
                </a:lnTo>
                <a:lnTo>
                  <a:pt x="53" y="361"/>
                </a:lnTo>
                <a:lnTo>
                  <a:pt x="73" y="381"/>
                </a:lnTo>
                <a:lnTo>
                  <a:pt x="94" y="381"/>
                </a:lnTo>
                <a:lnTo>
                  <a:pt x="114" y="396"/>
                </a:lnTo>
                <a:lnTo>
                  <a:pt x="135" y="427"/>
                </a:lnTo>
                <a:lnTo>
                  <a:pt x="155" y="440"/>
                </a:lnTo>
                <a:lnTo>
                  <a:pt x="162" y="415"/>
                </a:lnTo>
                <a:lnTo>
                  <a:pt x="199" y="427"/>
                </a:lnTo>
                <a:lnTo>
                  <a:pt x="222" y="452"/>
                </a:lnTo>
                <a:lnTo>
                  <a:pt x="281" y="493"/>
                </a:lnTo>
                <a:lnTo>
                  <a:pt x="293" y="499"/>
                </a:lnTo>
                <a:lnTo>
                  <a:pt x="320" y="488"/>
                </a:lnTo>
                <a:lnTo>
                  <a:pt x="361" y="518"/>
                </a:lnTo>
                <a:lnTo>
                  <a:pt x="380" y="499"/>
                </a:lnTo>
                <a:lnTo>
                  <a:pt x="421" y="499"/>
                </a:lnTo>
                <a:lnTo>
                  <a:pt x="441" y="488"/>
                </a:lnTo>
                <a:lnTo>
                  <a:pt x="474" y="493"/>
                </a:lnTo>
                <a:lnTo>
                  <a:pt x="496" y="513"/>
                </a:lnTo>
                <a:lnTo>
                  <a:pt x="508" y="513"/>
                </a:lnTo>
                <a:lnTo>
                  <a:pt x="528" y="459"/>
                </a:lnTo>
                <a:lnTo>
                  <a:pt x="549" y="415"/>
                </a:lnTo>
                <a:lnTo>
                  <a:pt x="589" y="381"/>
                </a:lnTo>
                <a:lnTo>
                  <a:pt x="581" y="349"/>
                </a:lnTo>
                <a:lnTo>
                  <a:pt x="555" y="296"/>
                </a:lnTo>
              </a:path>
            </a:pathLst>
          </a:custGeom>
          <a:solidFill>
            <a:schemeClr val="accent2"/>
          </a:solidFill>
          <a:ln w="3175">
            <a:solidFill>
              <a:srgbClr val="000000"/>
            </a:solidFill>
            <a:prstDash val="solid"/>
            <a:round/>
            <a:headEnd/>
            <a:tailEnd/>
          </a:ln>
        </p:spPr>
        <p:txBody>
          <a:bodyPr/>
          <a:lstStyle/>
          <a:p>
            <a:endParaRPr lang="nl-BE"/>
          </a:p>
        </p:txBody>
      </p:sp>
      <p:sp>
        <p:nvSpPr>
          <p:cNvPr id="167963" name="Freeform 27"/>
          <p:cNvSpPr>
            <a:spLocks/>
          </p:cNvSpPr>
          <p:nvPr/>
        </p:nvSpPr>
        <p:spPr bwMode="auto">
          <a:xfrm>
            <a:off x="3817938" y="4845050"/>
            <a:ext cx="373062" cy="260350"/>
          </a:xfrm>
          <a:custGeom>
            <a:avLst/>
            <a:gdLst/>
            <a:ahLst/>
            <a:cxnLst>
              <a:cxn ang="0">
                <a:pos x="0" y="139"/>
              </a:cxn>
              <a:cxn ang="0">
                <a:pos x="18" y="132"/>
              </a:cxn>
              <a:cxn ang="0">
                <a:pos x="18" y="125"/>
              </a:cxn>
              <a:cxn ang="0">
                <a:pos x="34" y="119"/>
              </a:cxn>
              <a:cxn ang="0">
                <a:pos x="18" y="105"/>
              </a:cxn>
              <a:cxn ang="0">
                <a:pos x="12" y="73"/>
              </a:cxn>
              <a:cxn ang="0">
                <a:pos x="12" y="48"/>
              </a:cxn>
              <a:cxn ang="0">
                <a:pos x="18" y="41"/>
              </a:cxn>
              <a:cxn ang="0">
                <a:pos x="64" y="48"/>
              </a:cxn>
              <a:cxn ang="0">
                <a:pos x="112" y="19"/>
              </a:cxn>
              <a:cxn ang="0">
                <a:pos x="132" y="19"/>
              </a:cxn>
              <a:cxn ang="0">
                <a:pos x="153" y="14"/>
              </a:cxn>
              <a:cxn ang="0">
                <a:pos x="180" y="0"/>
              </a:cxn>
              <a:cxn ang="0">
                <a:pos x="194" y="14"/>
              </a:cxn>
              <a:cxn ang="0">
                <a:pos x="180" y="19"/>
              </a:cxn>
              <a:cxn ang="0">
                <a:pos x="180" y="32"/>
              </a:cxn>
              <a:cxn ang="0">
                <a:pos x="132" y="54"/>
              </a:cxn>
              <a:cxn ang="0">
                <a:pos x="112" y="132"/>
              </a:cxn>
              <a:cxn ang="0">
                <a:pos x="64" y="119"/>
              </a:cxn>
              <a:cxn ang="0">
                <a:pos x="18" y="144"/>
              </a:cxn>
              <a:cxn ang="0">
                <a:pos x="0" y="139"/>
              </a:cxn>
            </a:cxnLst>
            <a:rect l="0" t="0" r="r" b="b"/>
            <a:pathLst>
              <a:path w="194" h="144">
                <a:moveTo>
                  <a:pt x="0" y="139"/>
                </a:moveTo>
                <a:lnTo>
                  <a:pt x="18" y="132"/>
                </a:lnTo>
                <a:lnTo>
                  <a:pt x="18" y="125"/>
                </a:lnTo>
                <a:lnTo>
                  <a:pt x="34" y="119"/>
                </a:lnTo>
                <a:lnTo>
                  <a:pt x="18" y="105"/>
                </a:lnTo>
                <a:lnTo>
                  <a:pt x="12" y="73"/>
                </a:lnTo>
                <a:lnTo>
                  <a:pt x="12" y="48"/>
                </a:lnTo>
                <a:lnTo>
                  <a:pt x="18" y="41"/>
                </a:lnTo>
                <a:lnTo>
                  <a:pt x="64" y="48"/>
                </a:lnTo>
                <a:lnTo>
                  <a:pt x="112" y="19"/>
                </a:lnTo>
                <a:lnTo>
                  <a:pt x="132" y="19"/>
                </a:lnTo>
                <a:lnTo>
                  <a:pt x="153" y="14"/>
                </a:lnTo>
                <a:lnTo>
                  <a:pt x="180" y="0"/>
                </a:lnTo>
                <a:lnTo>
                  <a:pt x="194" y="14"/>
                </a:lnTo>
                <a:lnTo>
                  <a:pt x="180" y="19"/>
                </a:lnTo>
                <a:lnTo>
                  <a:pt x="180" y="32"/>
                </a:lnTo>
                <a:lnTo>
                  <a:pt x="132" y="54"/>
                </a:lnTo>
                <a:lnTo>
                  <a:pt x="112" y="132"/>
                </a:lnTo>
                <a:lnTo>
                  <a:pt x="64" y="119"/>
                </a:lnTo>
                <a:lnTo>
                  <a:pt x="18" y="144"/>
                </a:lnTo>
                <a:lnTo>
                  <a:pt x="0" y="139"/>
                </a:lnTo>
              </a:path>
            </a:pathLst>
          </a:custGeom>
          <a:solidFill>
            <a:srgbClr val="FF3300"/>
          </a:solidFill>
          <a:ln w="3175">
            <a:solidFill>
              <a:srgbClr val="000000"/>
            </a:solidFill>
            <a:prstDash val="solid"/>
            <a:round/>
            <a:headEnd/>
            <a:tailEnd/>
          </a:ln>
        </p:spPr>
        <p:txBody>
          <a:bodyPr/>
          <a:lstStyle/>
          <a:p>
            <a:endParaRPr lang="nl-BE"/>
          </a:p>
        </p:txBody>
      </p:sp>
      <p:sp>
        <p:nvSpPr>
          <p:cNvPr id="167964" name="Freeform 28"/>
          <p:cNvSpPr>
            <a:spLocks/>
          </p:cNvSpPr>
          <p:nvPr/>
        </p:nvSpPr>
        <p:spPr bwMode="auto">
          <a:xfrm>
            <a:off x="5019675" y="5192713"/>
            <a:ext cx="827088" cy="530225"/>
          </a:xfrm>
          <a:custGeom>
            <a:avLst/>
            <a:gdLst/>
            <a:ahLst/>
            <a:cxnLst>
              <a:cxn ang="0">
                <a:pos x="19" y="39"/>
              </a:cxn>
              <a:cxn ang="0">
                <a:pos x="0" y="72"/>
              </a:cxn>
              <a:cxn ang="0">
                <a:pos x="12" y="117"/>
              </a:cxn>
              <a:cxn ang="0">
                <a:pos x="27" y="149"/>
              </a:cxn>
              <a:cxn ang="0">
                <a:pos x="12" y="183"/>
              </a:cxn>
              <a:cxn ang="0">
                <a:pos x="12" y="209"/>
              </a:cxn>
              <a:cxn ang="0">
                <a:pos x="12" y="215"/>
              </a:cxn>
              <a:cxn ang="0">
                <a:pos x="46" y="236"/>
              </a:cxn>
              <a:cxn ang="0">
                <a:pos x="60" y="293"/>
              </a:cxn>
              <a:cxn ang="0">
                <a:pos x="99" y="281"/>
              </a:cxn>
              <a:cxn ang="0">
                <a:pos x="133" y="281"/>
              </a:cxn>
              <a:cxn ang="0">
                <a:pos x="165" y="261"/>
              </a:cxn>
              <a:cxn ang="0">
                <a:pos x="247" y="275"/>
              </a:cxn>
              <a:cxn ang="0">
                <a:pos x="274" y="268"/>
              </a:cxn>
              <a:cxn ang="0">
                <a:pos x="286" y="249"/>
              </a:cxn>
              <a:cxn ang="0">
                <a:pos x="300" y="222"/>
              </a:cxn>
              <a:cxn ang="0">
                <a:pos x="353" y="190"/>
              </a:cxn>
              <a:cxn ang="0">
                <a:pos x="380" y="195"/>
              </a:cxn>
              <a:cxn ang="0">
                <a:pos x="421" y="190"/>
              </a:cxn>
              <a:cxn ang="0">
                <a:pos x="407" y="176"/>
              </a:cxn>
              <a:cxn ang="0">
                <a:pos x="368" y="143"/>
              </a:cxn>
              <a:cxn ang="0">
                <a:pos x="394" y="110"/>
              </a:cxn>
              <a:cxn ang="0">
                <a:pos x="394" y="65"/>
              </a:cxn>
              <a:cxn ang="0">
                <a:pos x="428" y="44"/>
              </a:cxn>
              <a:cxn ang="0">
                <a:pos x="428" y="12"/>
              </a:cxn>
              <a:cxn ang="0">
                <a:pos x="407" y="19"/>
              </a:cxn>
              <a:cxn ang="0">
                <a:pos x="380" y="7"/>
              </a:cxn>
              <a:cxn ang="0">
                <a:pos x="307" y="0"/>
              </a:cxn>
              <a:cxn ang="0">
                <a:pos x="274" y="12"/>
              </a:cxn>
              <a:cxn ang="0">
                <a:pos x="233" y="51"/>
              </a:cxn>
              <a:cxn ang="0">
                <a:pos x="213" y="58"/>
              </a:cxn>
              <a:cxn ang="0">
                <a:pos x="153" y="58"/>
              </a:cxn>
              <a:cxn ang="0">
                <a:pos x="99" y="65"/>
              </a:cxn>
              <a:cxn ang="0">
                <a:pos x="60" y="65"/>
              </a:cxn>
              <a:cxn ang="0">
                <a:pos x="27" y="58"/>
              </a:cxn>
              <a:cxn ang="0">
                <a:pos x="19" y="39"/>
              </a:cxn>
            </a:cxnLst>
            <a:rect l="0" t="0" r="r" b="b"/>
            <a:pathLst>
              <a:path w="428" h="293">
                <a:moveTo>
                  <a:pt x="19" y="39"/>
                </a:moveTo>
                <a:lnTo>
                  <a:pt x="0" y="72"/>
                </a:lnTo>
                <a:lnTo>
                  <a:pt x="12" y="117"/>
                </a:lnTo>
                <a:lnTo>
                  <a:pt x="27" y="149"/>
                </a:lnTo>
                <a:lnTo>
                  <a:pt x="12" y="183"/>
                </a:lnTo>
                <a:lnTo>
                  <a:pt x="12" y="209"/>
                </a:lnTo>
                <a:lnTo>
                  <a:pt x="12" y="215"/>
                </a:lnTo>
                <a:lnTo>
                  <a:pt x="46" y="236"/>
                </a:lnTo>
                <a:lnTo>
                  <a:pt x="60" y="293"/>
                </a:lnTo>
                <a:lnTo>
                  <a:pt x="99" y="281"/>
                </a:lnTo>
                <a:lnTo>
                  <a:pt x="133" y="281"/>
                </a:lnTo>
                <a:lnTo>
                  <a:pt x="165" y="261"/>
                </a:lnTo>
                <a:lnTo>
                  <a:pt x="247" y="275"/>
                </a:lnTo>
                <a:lnTo>
                  <a:pt x="274" y="268"/>
                </a:lnTo>
                <a:lnTo>
                  <a:pt x="286" y="249"/>
                </a:lnTo>
                <a:lnTo>
                  <a:pt x="300" y="222"/>
                </a:lnTo>
                <a:lnTo>
                  <a:pt x="353" y="190"/>
                </a:lnTo>
                <a:lnTo>
                  <a:pt x="380" y="195"/>
                </a:lnTo>
                <a:lnTo>
                  <a:pt x="421" y="190"/>
                </a:lnTo>
                <a:lnTo>
                  <a:pt x="407" y="176"/>
                </a:lnTo>
                <a:lnTo>
                  <a:pt x="368" y="143"/>
                </a:lnTo>
                <a:lnTo>
                  <a:pt x="394" y="110"/>
                </a:lnTo>
                <a:lnTo>
                  <a:pt x="394" y="65"/>
                </a:lnTo>
                <a:lnTo>
                  <a:pt x="428" y="44"/>
                </a:lnTo>
                <a:lnTo>
                  <a:pt x="428" y="12"/>
                </a:lnTo>
                <a:lnTo>
                  <a:pt x="407" y="19"/>
                </a:lnTo>
                <a:lnTo>
                  <a:pt x="380" y="7"/>
                </a:lnTo>
                <a:lnTo>
                  <a:pt x="307" y="0"/>
                </a:lnTo>
                <a:lnTo>
                  <a:pt x="274" y="12"/>
                </a:lnTo>
                <a:lnTo>
                  <a:pt x="233" y="51"/>
                </a:lnTo>
                <a:lnTo>
                  <a:pt x="213" y="58"/>
                </a:lnTo>
                <a:lnTo>
                  <a:pt x="153" y="58"/>
                </a:lnTo>
                <a:lnTo>
                  <a:pt x="99" y="65"/>
                </a:lnTo>
                <a:lnTo>
                  <a:pt x="60" y="65"/>
                </a:lnTo>
                <a:lnTo>
                  <a:pt x="27" y="58"/>
                </a:lnTo>
                <a:lnTo>
                  <a:pt x="19" y="39"/>
                </a:lnTo>
              </a:path>
            </a:pathLst>
          </a:custGeom>
          <a:solidFill>
            <a:srgbClr val="FFFFFF"/>
          </a:solidFill>
          <a:ln w="3175">
            <a:solidFill>
              <a:srgbClr val="000000"/>
            </a:solidFill>
            <a:prstDash val="solid"/>
            <a:round/>
            <a:headEnd/>
            <a:tailEnd/>
          </a:ln>
        </p:spPr>
        <p:txBody>
          <a:bodyPr/>
          <a:lstStyle/>
          <a:p>
            <a:endParaRPr lang="nl-BE"/>
          </a:p>
        </p:txBody>
      </p:sp>
      <p:sp>
        <p:nvSpPr>
          <p:cNvPr id="167965" name="Freeform 29"/>
          <p:cNvSpPr>
            <a:spLocks/>
          </p:cNvSpPr>
          <p:nvPr/>
        </p:nvSpPr>
        <p:spPr bwMode="auto">
          <a:xfrm>
            <a:off x="4694238" y="4516438"/>
            <a:ext cx="1228725" cy="793750"/>
          </a:xfrm>
          <a:custGeom>
            <a:avLst/>
            <a:gdLst/>
            <a:ahLst/>
            <a:cxnLst>
              <a:cxn ang="0">
                <a:pos x="630" y="223"/>
              </a:cxn>
              <a:cxn ang="0">
                <a:pos x="621" y="223"/>
              </a:cxn>
              <a:cxn ang="0">
                <a:pos x="602" y="230"/>
              </a:cxn>
              <a:cxn ang="0">
                <a:pos x="575" y="248"/>
              </a:cxn>
              <a:cxn ang="0">
                <a:pos x="555" y="241"/>
              </a:cxn>
              <a:cxn ang="0">
                <a:pos x="548" y="241"/>
              </a:cxn>
              <a:cxn ang="0">
                <a:pos x="527" y="214"/>
              </a:cxn>
              <a:cxn ang="0">
                <a:pos x="516" y="189"/>
              </a:cxn>
              <a:cxn ang="0">
                <a:pos x="516" y="143"/>
              </a:cxn>
              <a:cxn ang="0">
                <a:pos x="502" y="110"/>
              </a:cxn>
              <a:cxn ang="0">
                <a:pos x="449" y="50"/>
              </a:cxn>
              <a:cxn ang="0">
                <a:pos x="427" y="20"/>
              </a:cxn>
              <a:cxn ang="0">
                <a:pos x="408" y="6"/>
              </a:cxn>
              <a:cxn ang="0">
                <a:pos x="395" y="6"/>
              </a:cxn>
              <a:cxn ang="0">
                <a:pos x="374" y="0"/>
              </a:cxn>
              <a:cxn ang="0">
                <a:pos x="342" y="25"/>
              </a:cxn>
              <a:cxn ang="0">
                <a:pos x="301" y="38"/>
              </a:cxn>
              <a:cxn ang="0">
                <a:pos x="287" y="57"/>
              </a:cxn>
              <a:cxn ang="0">
                <a:pos x="262" y="38"/>
              </a:cxn>
              <a:cxn ang="0">
                <a:pos x="228" y="50"/>
              </a:cxn>
              <a:cxn ang="0">
                <a:pos x="173" y="50"/>
              </a:cxn>
              <a:cxn ang="0">
                <a:pos x="148" y="57"/>
              </a:cxn>
              <a:cxn ang="0">
                <a:pos x="134" y="79"/>
              </a:cxn>
              <a:cxn ang="0">
                <a:pos x="114" y="84"/>
              </a:cxn>
              <a:cxn ang="0">
                <a:pos x="80" y="150"/>
              </a:cxn>
              <a:cxn ang="0">
                <a:pos x="54" y="214"/>
              </a:cxn>
              <a:cxn ang="0">
                <a:pos x="0" y="241"/>
              </a:cxn>
              <a:cxn ang="0">
                <a:pos x="27" y="255"/>
              </a:cxn>
              <a:cxn ang="0">
                <a:pos x="40" y="280"/>
              </a:cxn>
              <a:cxn ang="0">
                <a:pos x="61" y="314"/>
              </a:cxn>
              <a:cxn ang="0">
                <a:pos x="86" y="326"/>
              </a:cxn>
              <a:cxn ang="0">
                <a:pos x="93" y="353"/>
              </a:cxn>
              <a:cxn ang="0">
                <a:pos x="114" y="365"/>
              </a:cxn>
              <a:cxn ang="0">
                <a:pos x="134" y="373"/>
              </a:cxn>
              <a:cxn ang="0">
                <a:pos x="161" y="358"/>
              </a:cxn>
              <a:cxn ang="0">
                <a:pos x="161" y="385"/>
              </a:cxn>
              <a:cxn ang="0">
                <a:pos x="187" y="412"/>
              </a:cxn>
              <a:cxn ang="0">
                <a:pos x="195" y="431"/>
              </a:cxn>
              <a:cxn ang="0">
                <a:pos x="228" y="438"/>
              </a:cxn>
              <a:cxn ang="0">
                <a:pos x="267" y="438"/>
              </a:cxn>
              <a:cxn ang="0">
                <a:pos x="321" y="431"/>
              </a:cxn>
              <a:cxn ang="0">
                <a:pos x="381" y="431"/>
              </a:cxn>
              <a:cxn ang="0">
                <a:pos x="401" y="424"/>
              </a:cxn>
              <a:cxn ang="0">
                <a:pos x="442" y="385"/>
              </a:cxn>
              <a:cxn ang="0">
                <a:pos x="475" y="373"/>
              </a:cxn>
              <a:cxn ang="0">
                <a:pos x="548" y="380"/>
              </a:cxn>
              <a:cxn ang="0">
                <a:pos x="575" y="392"/>
              </a:cxn>
              <a:cxn ang="0">
                <a:pos x="596" y="385"/>
              </a:cxn>
              <a:cxn ang="0">
                <a:pos x="596" y="373"/>
              </a:cxn>
              <a:cxn ang="0">
                <a:pos x="589" y="333"/>
              </a:cxn>
              <a:cxn ang="0">
                <a:pos x="602" y="301"/>
              </a:cxn>
              <a:cxn ang="0">
                <a:pos x="636" y="280"/>
              </a:cxn>
              <a:cxn ang="0">
                <a:pos x="636" y="248"/>
              </a:cxn>
              <a:cxn ang="0">
                <a:pos x="630" y="223"/>
              </a:cxn>
            </a:cxnLst>
            <a:rect l="0" t="0" r="r" b="b"/>
            <a:pathLst>
              <a:path w="636" h="438">
                <a:moveTo>
                  <a:pt x="630" y="223"/>
                </a:moveTo>
                <a:lnTo>
                  <a:pt x="621" y="223"/>
                </a:lnTo>
                <a:lnTo>
                  <a:pt x="602" y="230"/>
                </a:lnTo>
                <a:lnTo>
                  <a:pt x="575" y="248"/>
                </a:lnTo>
                <a:lnTo>
                  <a:pt x="555" y="241"/>
                </a:lnTo>
                <a:lnTo>
                  <a:pt x="548" y="241"/>
                </a:lnTo>
                <a:lnTo>
                  <a:pt x="527" y="214"/>
                </a:lnTo>
                <a:lnTo>
                  <a:pt x="516" y="189"/>
                </a:lnTo>
                <a:lnTo>
                  <a:pt x="516" y="143"/>
                </a:lnTo>
                <a:lnTo>
                  <a:pt x="502" y="110"/>
                </a:lnTo>
                <a:lnTo>
                  <a:pt x="449" y="50"/>
                </a:lnTo>
                <a:lnTo>
                  <a:pt x="427" y="20"/>
                </a:lnTo>
                <a:lnTo>
                  <a:pt x="408" y="6"/>
                </a:lnTo>
                <a:lnTo>
                  <a:pt x="395" y="6"/>
                </a:lnTo>
                <a:lnTo>
                  <a:pt x="374" y="0"/>
                </a:lnTo>
                <a:lnTo>
                  <a:pt x="342" y="25"/>
                </a:lnTo>
                <a:lnTo>
                  <a:pt x="301" y="38"/>
                </a:lnTo>
                <a:lnTo>
                  <a:pt x="287" y="57"/>
                </a:lnTo>
                <a:lnTo>
                  <a:pt x="262" y="38"/>
                </a:lnTo>
                <a:lnTo>
                  <a:pt x="228" y="50"/>
                </a:lnTo>
                <a:lnTo>
                  <a:pt x="173" y="50"/>
                </a:lnTo>
                <a:lnTo>
                  <a:pt x="148" y="57"/>
                </a:lnTo>
                <a:lnTo>
                  <a:pt x="134" y="79"/>
                </a:lnTo>
                <a:lnTo>
                  <a:pt x="114" y="84"/>
                </a:lnTo>
                <a:lnTo>
                  <a:pt x="80" y="150"/>
                </a:lnTo>
                <a:lnTo>
                  <a:pt x="54" y="214"/>
                </a:lnTo>
                <a:lnTo>
                  <a:pt x="0" y="241"/>
                </a:lnTo>
                <a:lnTo>
                  <a:pt x="27" y="255"/>
                </a:lnTo>
                <a:lnTo>
                  <a:pt x="40" y="280"/>
                </a:lnTo>
                <a:lnTo>
                  <a:pt x="61" y="314"/>
                </a:lnTo>
                <a:lnTo>
                  <a:pt x="86" y="326"/>
                </a:lnTo>
                <a:lnTo>
                  <a:pt x="93" y="353"/>
                </a:lnTo>
                <a:lnTo>
                  <a:pt x="114" y="365"/>
                </a:lnTo>
                <a:lnTo>
                  <a:pt x="134" y="373"/>
                </a:lnTo>
                <a:lnTo>
                  <a:pt x="161" y="358"/>
                </a:lnTo>
                <a:lnTo>
                  <a:pt x="161" y="385"/>
                </a:lnTo>
                <a:lnTo>
                  <a:pt x="187" y="412"/>
                </a:lnTo>
                <a:lnTo>
                  <a:pt x="195" y="431"/>
                </a:lnTo>
                <a:lnTo>
                  <a:pt x="228" y="438"/>
                </a:lnTo>
                <a:lnTo>
                  <a:pt x="267" y="438"/>
                </a:lnTo>
                <a:lnTo>
                  <a:pt x="321" y="431"/>
                </a:lnTo>
                <a:lnTo>
                  <a:pt x="381" y="431"/>
                </a:lnTo>
                <a:lnTo>
                  <a:pt x="401" y="424"/>
                </a:lnTo>
                <a:lnTo>
                  <a:pt x="442" y="385"/>
                </a:lnTo>
                <a:lnTo>
                  <a:pt x="475" y="373"/>
                </a:lnTo>
                <a:lnTo>
                  <a:pt x="548" y="380"/>
                </a:lnTo>
                <a:lnTo>
                  <a:pt x="575" y="392"/>
                </a:lnTo>
                <a:lnTo>
                  <a:pt x="596" y="385"/>
                </a:lnTo>
                <a:lnTo>
                  <a:pt x="596" y="373"/>
                </a:lnTo>
                <a:lnTo>
                  <a:pt x="589" y="333"/>
                </a:lnTo>
                <a:lnTo>
                  <a:pt x="602" y="301"/>
                </a:lnTo>
                <a:lnTo>
                  <a:pt x="636" y="280"/>
                </a:lnTo>
                <a:lnTo>
                  <a:pt x="636" y="248"/>
                </a:lnTo>
                <a:lnTo>
                  <a:pt x="630" y="223"/>
                </a:lnTo>
              </a:path>
            </a:pathLst>
          </a:custGeom>
          <a:solidFill>
            <a:srgbClr val="FFFFFF"/>
          </a:solidFill>
          <a:ln w="3175">
            <a:solidFill>
              <a:srgbClr val="000000"/>
            </a:solidFill>
            <a:prstDash val="solid"/>
            <a:round/>
            <a:headEnd/>
            <a:tailEnd/>
          </a:ln>
        </p:spPr>
        <p:txBody>
          <a:bodyPr/>
          <a:lstStyle/>
          <a:p>
            <a:endParaRPr lang="nl-BE"/>
          </a:p>
        </p:txBody>
      </p:sp>
      <p:sp>
        <p:nvSpPr>
          <p:cNvPr id="167966" name="Freeform 30"/>
          <p:cNvSpPr>
            <a:spLocks/>
          </p:cNvSpPr>
          <p:nvPr/>
        </p:nvSpPr>
        <p:spPr bwMode="auto">
          <a:xfrm>
            <a:off x="4165600" y="4538663"/>
            <a:ext cx="812800" cy="498475"/>
          </a:xfrm>
          <a:custGeom>
            <a:avLst/>
            <a:gdLst/>
            <a:ahLst/>
            <a:cxnLst>
              <a:cxn ang="0">
                <a:pos x="273" y="228"/>
              </a:cxn>
              <a:cxn ang="0">
                <a:pos x="259" y="223"/>
              </a:cxn>
              <a:cxn ang="0">
                <a:pos x="233" y="228"/>
              </a:cxn>
              <a:cxn ang="0">
                <a:pos x="172" y="254"/>
              </a:cxn>
              <a:cxn ang="0">
                <a:pos x="140" y="267"/>
              </a:cxn>
              <a:cxn ang="0">
                <a:pos x="119" y="274"/>
              </a:cxn>
              <a:cxn ang="0">
                <a:pos x="72" y="242"/>
              </a:cxn>
              <a:cxn ang="0">
                <a:pos x="14" y="183"/>
              </a:cxn>
              <a:cxn ang="0">
                <a:pos x="0" y="169"/>
              </a:cxn>
              <a:cxn ang="0">
                <a:pos x="19" y="157"/>
              </a:cxn>
              <a:cxn ang="0">
                <a:pos x="19" y="130"/>
              </a:cxn>
              <a:cxn ang="0">
                <a:pos x="41" y="91"/>
              </a:cxn>
              <a:cxn ang="0">
                <a:pos x="60" y="91"/>
              </a:cxn>
              <a:cxn ang="0">
                <a:pos x="60" y="59"/>
              </a:cxn>
              <a:cxn ang="0">
                <a:pos x="101" y="85"/>
              </a:cxn>
              <a:cxn ang="0">
                <a:pos x="119" y="85"/>
              </a:cxn>
              <a:cxn ang="0">
                <a:pos x="140" y="85"/>
              </a:cxn>
              <a:cxn ang="0">
                <a:pos x="220" y="37"/>
              </a:cxn>
              <a:cxn ang="0">
                <a:pos x="254" y="32"/>
              </a:cxn>
              <a:cxn ang="0">
                <a:pos x="266" y="19"/>
              </a:cxn>
              <a:cxn ang="0">
                <a:pos x="288" y="7"/>
              </a:cxn>
              <a:cxn ang="0">
                <a:pos x="320" y="0"/>
              </a:cxn>
              <a:cxn ang="0">
                <a:pos x="375" y="12"/>
              </a:cxn>
              <a:cxn ang="0">
                <a:pos x="407" y="25"/>
              </a:cxn>
              <a:cxn ang="0">
                <a:pos x="421" y="44"/>
              </a:cxn>
              <a:cxn ang="0">
                <a:pos x="407" y="66"/>
              </a:cxn>
              <a:cxn ang="0">
                <a:pos x="387" y="71"/>
              </a:cxn>
              <a:cxn ang="0">
                <a:pos x="353" y="137"/>
              </a:cxn>
              <a:cxn ang="0">
                <a:pos x="327" y="201"/>
              </a:cxn>
              <a:cxn ang="0">
                <a:pos x="273" y="228"/>
              </a:cxn>
            </a:cxnLst>
            <a:rect l="0" t="0" r="r" b="b"/>
            <a:pathLst>
              <a:path w="421" h="274">
                <a:moveTo>
                  <a:pt x="273" y="228"/>
                </a:moveTo>
                <a:lnTo>
                  <a:pt x="259" y="223"/>
                </a:lnTo>
                <a:lnTo>
                  <a:pt x="233" y="228"/>
                </a:lnTo>
                <a:lnTo>
                  <a:pt x="172" y="254"/>
                </a:lnTo>
                <a:lnTo>
                  <a:pt x="140" y="267"/>
                </a:lnTo>
                <a:lnTo>
                  <a:pt x="119" y="274"/>
                </a:lnTo>
                <a:lnTo>
                  <a:pt x="72" y="242"/>
                </a:lnTo>
                <a:lnTo>
                  <a:pt x="14" y="183"/>
                </a:lnTo>
                <a:lnTo>
                  <a:pt x="0" y="169"/>
                </a:lnTo>
                <a:lnTo>
                  <a:pt x="19" y="157"/>
                </a:lnTo>
                <a:lnTo>
                  <a:pt x="19" y="130"/>
                </a:lnTo>
                <a:lnTo>
                  <a:pt x="41" y="91"/>
                </a:lnTo>
                <a:lnTo>
                  <a:pt x="60" y="91"/>
                </a:lnTo>
                <a:lnTo>
                  <a:pt x="60" y="59"/>
                </a:lnTo>
                <a:lnTo>
                  <a:pt x="101" y="85"/>
                </a:lnTo>
                <a:lnTo>
                  <a:pt x="119" y="85"/>
                </a:lnTo>
                <a:lnTo>
                  <a:pt x="140" y="85"/>
                </a:lnTo>
                <a:lnTo>
                  <a:pt x="220" y="37"/>
                </a:lnTo>
                <a:lnTo>
                  <a:pt x="254" y="32"/>
                </a:lnTo>
                <a:lnTo>
                  <a:pt x="266" y="19"/>
                </a:lnTo>
                <a:lnTo>
                  <a:pt x="288" y="7"/>
                </a:lnTo>
                <a:lnTo>
                  <a:pt x="320" y="0"/>
                </a:lnTo>
                <a:lnTo>
                  <a:pt x="375" y="12"/>
                </a:lnTo>
                <a:lnTo>
                  <a:pt x="407" y="25"/>
                </a:lnTo>
                <a:lnTo>
                  <a:pt x="421" y="44"/>
                </a:lnTo>
                <a:lnTo>
                  <a:pt x="407" y="66"/>
                </a:lnTo>
                <a:lnTo>
                  <a:pt x="387" y="71"/>
                </a:lnTo>
                <a:lnTo>
                  <a:pt x="353" y="137"/>
                </a:lnTo>
                <a:lnTo>
                  <a:pt x="327" y="201"/>
                </a:lnTo>
                <a:lnTo>
                  <a:pt x="273" y="228"/>
                </a:lnTo>
              </a:path>
            </a:pathLst>
          </a:custGeom>
          <a:solidFill>
            <a:schemeClr val="accent2"/>
          </a:solidFill>
          <a:ln w="3175">
            <a:solidFill>
              <a:srgbClr val="000000"/>
            </a:solidFill>
            <a:prstDash val="solid"/>
            <a:round/>
            <a:headEnd/>
            <a:tailEnd/>
          </a:ln>
        </p:spPr>
        <p:txBody>
          <a:bodyPr/>
          <a:lstStyle/>
          <a:p>
            <a:endParaRPr lang="nl-BE"/>
          </a:p>
        </p:txBody>
      </p:sp>
      <p:sp>
        <p:nvSpPr>
          <p:cNvPr id="167967" name="Freeform 31"/>
          <p:cNvSpPr>
            <a:spLocks/>
          </p:cNvSpPr>
          <p:nvPr/>
        </p:nvSpPr>
        <p:spPr bwMode="auto">
          <a:xfrm>
            <a:off x="3132138" y="717550"/>
            <a:ext cx="1938337" cy="2233613"/>
          </a:xfrm>
          <a:custGeom>
            <a:avLst/>
            <a:gdLst/>
            <a:ahLst/>
            <a:cxnLst>
              <a:cxn ang="0">
                <a:pos x="300" y="1125"/>
              </a:cxn>
              <a:cxn ang="0">
                <a:pos x="334" y="1059"/>
              </a:cxn>
              <a:cxn ang="0">
                <a:pos x="355" y="956"/>
              </a:cxn>
              <a:cxn ang="0">
                <a:pos x="334" y="863"/>
              </a:cxn>
              <a:cxn ang="0">
                <a:pos x="334" y="745"/>
              </a:cxn>
              <a:cxn ang="0">
                <a:pos x="373" y="694"/>
              </a:cxn>
              <a:cxn ang="0">
                <a:pos x="428" y="679"/>
              </a:cxn>
              <a:cxn ang="0">
                <a:pos x="441" y="582"/>
              </a:cxn>
              <a:cxn ang="0">
                <a:pos x="475" y="465"/>
              </a:cxn>
              <a:cxn ang="0">
                <a:pos x="508" y="372"/>
              </a:cxn>
              <a:cxn ang="0">
                <a:pos x="576" y="313"/>
              </a:cxn>
              <a:cxn ang="0">
                <a:pos x="636" y="274"/>
              </a:cxn>
              <a:cxn ang="0">
                <a:pos x="647" y="215"/>
              </a:cxn>
              <a:cxn ang="0">
                <a:pos x="682" y="190"/>
              </a:cxn>
              <a:cxn ang="0">
                <a:pos x="722" y="235"/>
              </a:cxn>
              <a:cxn ang="0">
                <a:pos x="768" y="235"/>
              </a:cxn>
              <a:cxn ang="0">
                <a:pos x="816" y="229"/>
              </a:cxn>
              <a:cxn ang="0">
                <a:pos x="835" y="136"/>
              </a:cxn>
              <a:cxn ang="0">
                <a:pos x="888" y="92"/>
              </a:cxn>
              <a:cxn ang="0">
                <a:pos x="928" y="110"/>
              </a:cxn>
              <a:cxn ang="0">
                <a:pos x="942" y="158"/>
              </a:cxn>
              <a:cxn ang="0">
                <a:pos x="976" y="142"/>
              </a:cxn>
              <a:cxn ang="0">
                <a:pos x="1003" y="98"/>
              </a:cxn>
              <a:cxn ang="0">
                <a:pos x="963" y="78"/>
              </a:cxn>
              <a:cxn ang="0">
                <a:pos x="876" y="0"/>
              </a:cxn>
              <a:cxn ang="0">
                <a:pos x="808" y="58"/>
              </a:cxn>
              <a:cxn ang="0">
                <a:pos x="768" y="51"/>
              </a:cxn>
              <a:cxn ang="0">
                <a:pos x="682" y="103"/>
              </a:cxn>
              <a:cxn ang="0">
                <a:pos x="569" y="169"/>
              </a:cxn>
              <a:cxn ang="0">
                <a:pos x="554" y="229"/>
              </a:cxn>
              <a:cxn ang="0">
                <a:pos x="494" y="256"/>
              </a:cxn>
              <a:cxn ang="0">
                <a:pos x="441" y="261"/>
              </a:cxn>
              <a:cxn ang="0">
                <a:pos x="389" y="333"/>
              </a:cxn>
              <a:cxn ang="0">
                <a:pos x="460" y="340"/>
              </a:cxn>
              <a:cxn ang="0">
                <a:pos x="401" y="450"/>
              </a:cxn>
              <a:cxn ang="0">
                <a:pos x="281" y="653"/>
              </a:cxn>
              <a:cxn ang="0">
                <a:pos x="188" y="745"/>
              </a:cxn>
              <a:cxn ang="0">
                <a:pos x="87" y="811"/>
              </a:cxn>
              <a:cxn ang="0">
                <a:pos x="0" y="924"/>
              </a:cxn>
              <a:cxn ang="0">
                <a:pos x="0" y="1073"/>
              </a:cxn>
              <a:cxn ang="0">
                <a:pos x="14" y="1125"/>
              </a:cxn>
              <a:cxn ang="0">
                <a:pos x="53" y="1217"/>
              </a:cxn>
              <a:cxn ang="0">
                <a:pos x="206" y="1152"/>
              </a:cxn>
              <a:cxn ang="0">
                <a:pos x="273" y="1144"/>
              </a:cxn>
            </a:cxnLst>
            <a:rect l="0" t="0" r="r" b="b"/>
            <a:pathLst>
              <a:path w="1003" h="1232">
                <a:moveTo>
                  <a:pt x="281" y="1166"/>
                </a:moveTo>
                <a:lnTo>
                  <a:pt x="295" y="1159"/>
                </a:lnTo>
                <a:lnTo>
                  <a:pt x="300" y="1125"/>
                </a:lnTo>
                <a:lnTo>
                  <a:pt x="300" y="1093"/>
                </a:lnTo>
                <a:lnTo>
                  <a:pt x="321" y="1066"/>
                </a:lnTo>
                <a:lnTo>
                  <a:pt x="334" y="1059"/>
                </a:lnTo>
                <a:lnTo>
                  <a:pt x="341" y="1002"/>
                </a:lnTo>
                <a:lnTo>
                  <a:pt x="334" y="968"/>
                </a:lnTo>
                <a:lnTo>
                  <a:pt x="355" y="956"/>
                </a:lnTo>
                <a:lnTo>
                  <a:pt x="360" y="924"/>
                </a:lnTo>
                <a:lnTo>
                  <a:pt x="334" y="895"/>
                </a:lnTo>
                <a:lnTo>
                  <a:pt x="334" y="863"/>
                </a:lnTo>
                <a:lnTo>
                  <a:pt x="334" y="831"/>
                </a:lnTo>
                <a:lnTo>
                  <a:pt x="341" y="772"/>
                </a:lnTo>
                <a:lnTo>
                  <a:pt x="334" y="745"/>
                </a:lnTo>
                <a:lnTo>
                  <a:pt x="341" y="719"/>
                </a:lnTo>
                <a:lnTo>
                  <a:pt x="360" y="701"/>
                </a:lnTo>
                <a:lnTo>
                  <a:pt x="373" y="694"/>
                </a:lnTo>
                <a:lnTo>
                  <a:pt x="394" y="685"/>
                </a:lnTo>
                <a:lnTo>
                  <a:pt x="407" y="685"/>
                </a:lnTo>
                <a:lnTo>
                  <a:pt x="428" y="679"/>
                </a:lnTo>
                <a:lnTo>
                  <a:pt x="419" y="648"/>
                </a:lnTo>
                <a:lnTo>
                  <a:pt x="414" y="628"/>
                </a:lnTo>
                <a:lnTo>
                  <a:pt x="441" y="582"/>
                </a:lnTo>
                <a:lnTo>
                  <a:pt x="448" y="496"/>
                </a:lnTo>
                <a:lnTo>
                  <a:pt x="467" y="491"/>
                </a:lnTo>
                <a:lnTo>
                  <a:pt x="475" y="465"/>
                </a:lnTo>
                <a:lnTo>
                  <a:pt x="501" y="425"/>
                </a:lnTo>
                <a:lnTo>
                  <a:pt x="513" y="393"/>
                </a:lnTo>
                <a:lnTo>
                  <a:pt x="508" y="372"/>
                </a:lnTo>
                <a:lnTo>
                  <a:pt x="528" y="327"/>
                </a:lnTo>
                <a:lnTo>
                  <a:pt x="542" y="313"/>
                </a:lnTo>
                <a:lnTo>
                  <a:pt x="576" y="313"/>
                </a:lnTo>
                <a:lnTo>
                  <a:pt x="576" y="281"/>
                </a:lnTo>
                <a:lnTo>
                  <a:pt x="588" y="268"/>
                </a:lnTo>
                <a:lnTo>
                  <a:pt x="636" y="274"/>
                </a:lnTo>
                <a:lnTo>
                  <a:pt x="647" y="268"/>
                </a:lnTo>
                <a:lnTo>
                  <a:pt x="641" y="242"/>
                </a:lnTo>
                <a:lnTo>
                  <a:pt x="647" y="215"/>
                </a:lnTo>
                <a:lnTo>
                  <a:pt x="661" y="215"/>
                </a:lnTo>
                <a:lnTo>
                  <a:pt x="670" y="208"/>
                </a:lnTo>
                <a:lnTo>
                  <a:pt x="682" y="190"/>
                </a:lnTo>
                <a:lnTo>
                  <a:pt x="695" y="195"/>
                </a:lnTo>
                <a:lnTo>
                  <a:pt x="716" y="215"/>
                </a:lnTo>
                <a:lnTo>
                  <a:pt x="722" y="235"/>
                </a:lnTo>
                <a:lnTo>
                  <a:pt x="734" y="235"/>
                </a:lnTo>
                <a:lnTo>
                  <a:pt x="755" y="242"/>
                </a:lnTo>
                <a:lnTo>
                  <a:pt x="768" y="235"/>
                </a:lnTo>
                <a:lnTo>
                  <a:pt x="782" y="220"/>
                </a:lnTo>
                <a:lnTo>
                  <a:pt x="794" y="229"/>
                </a:lnTo>
                <a:lnTo>
                  <a:pt x="816" y="229"/>
                </a:lnTo>
                <a:lnTo>
                  <a:pt x="835" y="202"/>
                </a:lnTo>
                <a:lnTo>
                  <a:pt x="835" y="169"/>
                </a:lnTo>
                <a:lnTo>
                  <a:pt x="835" y="136"/>
                </a:lnTo>
                <a:lnTo>
                  <a:pt x="842" y="117"/>
                </a:lnTo>
                <a:lnTo>
                  <a:pt x="869" y="110"/>
                </a:lnTo>
                <a:lnTo>
                  <a:pt x="888" y="92"/>
                </a:lnTo>
                <a:lnTo>
                  <a:pt x="901" y="92"/>
                </a:lnTo>
                <a:lnTo>
                  <a:pt x="922" y="103"/>
                </a:lnTo>
                <a:lnTo>
                  <a:pt x="928" y="110"/>
                </a:lnTo>
                <a:lnTo>
                  <a:pt x="942" y="117"/>
                </a:lnTo>
                <a:lnTo>
                  <a:pt x="956" y="142"/>
                </a:lnTo>
                <a:lnTo>
                  <a:pt x="942" y="158"/>
                </a:lnTo>
                <a:lnTo>
                  <a:pt x="956" y="176"/>
                </a:lnTo>
                <a:lnTo>
                  <a:pt x="963" y="158"/>
                </a:lnTo>
                <a:lnTo>
                  <a:pt x="976" y="142"/>
                </a:lnTo>
                <a:lnTo>
                  <a:pt x="981" y="124"/>
                </a:lnTo>
                <a:lnTo>
                  <a:pt x="995" y="117"/>
                </a:lnTo>
                <a:lnTo>
                  <a:pt x="1003" y="98"/>
                </a:lnTo>
                <a:lnTo>
                  <a:pt x="969" y="98"/>
                </a:lnTo>
                <a:lnTo>
                  <a:pt x="922" y="78"/>
                </a:lnTo>
                <a:lnTo>
                  <a:pt x="963" y="78"/>
                </a:lnTo>
                <a:lnTo>
                  <a:pt x="995" y="39"/>
                </a:lnTo>
                <a:lnTo>
                  <a:pt x="917" y="7"/>
                </a:lnTo>
                <a:lnTo>
                  <a:pt x="876" y="0"/>
                </a:lnTo>
                <a:lnTo>
                  <a:pt x="855" y="58"/>
                </a:lnTo>
                <a:lnTo>
                  <a:pt x="835" y="19"/>
                </a:lnTo>
                <a:lnTo>
                  <a:pt x="808" y="58"/>
                </a:lnTo>
                <a:lnTo>
                  <a:pt x="808" y="0"/>
                </a:lnTo>
                <a:lnTo>
                  <a:pt x="782" y="19"/>
                </a:lnTo>
                <a:lnTo>
                  <a:pt x="768" y="51"/>
                </a:lnTo>
                <a:lnTo>
                  <a:pt x="734" y="39"/>
                </a:lnTo>
                <a:lnTo>
                  <a:pt x="700" y="64"/>
                </a:lnTo>
                <a:lnTo>
                  <a:pt x="682" y="103"/>
                </a:lnTo>
                <a:lnTo>
                  <a:pt x="636" y="124"/>
                </a:lnTo>
                <a:lnTo>
                  <a:pt x="595" y="124"/>
                </a:lnTo>
                <a:lnTo>
                  <a:pt x="569" y="169"/>
                </a:lnTo>
                <a:lnTo>
                  <a:pt x="535" y="190"/>
                </a:lnTo>
                <a:lnTo>
                  <a:pt x="535" y="220"/>
                </a:lnTo>
                <a:lnTo>
                  <a:pt x="554" y="229"/>
                </a:lnTo>
                <a:lnTo>
                  <a:pt x="521" y="261"/>
                </a:lnTo>
                <a:lnTo>
                  <a:pt x="521" y="229"/>
                </a:lnTo>
                <a:lnTo>
                  <a:pt x="494" y="256"/>
                </a:lnTo>
                <a:lnTo>
                  <a:pt x="501" y="208"/>
                </a:lnTo>
                <a:lnTo>
                  <a:pt x="475" y="235"/>
                </a:lnTo>
                <a:lnTo>
                  <a:pt x="441" y="261"/>
                </a:lnTo>
                <a:lnTo>
                  <a:pt x="460" y="281"/>
                </a:lnTo>
                <a:lnTo>
                  <a:pt x="414" y="301"/>
                </a:lnTo>
                <a:lnTo>
                  <a:pt x="389" y="333"/>
                </a:lnTo>
                <a:lnTo>
                  <a:pt x="428" y="308"/>
                </a:lnTo>
                <a:lnTo>
                  <a:pt x="508" y="286"/>
                </a:lnTo>
                <a:lnTo>
                  <a:pt x="460" y="340"/>
                </a:lnTo>
                <a:lnTo>
                  <a:pt x="448" y="379"/>
                </a:lnTo>
                <a:lnTo>
                  <a:pt x="419" y="411"/>
                </a:lnTo>
                <a:lnTo>
                  <a:pt x="401" y="450"/>
                </a:lnTo>
                <a:lnTo>
                  <a:pt x="348" y="575"/>
                </a:lnTo>
                <a:lnTo>
                  <a:pt x="314" y="601"/>
                </a:lnTo>
                <a:lnTo>
                  <a:pt x="281" y="653"/>
                </a:lnTo>
                <a:lnTo>
                  <a:pt x="227" y="733"/>
                </a:lnTo>
                <a:lnTo>
                  <a:pt x="206" y="707"/>
                </a:lnTo>
                <a:lnTo>
                  <a:pt x="188" y="745"/>
                </a:lnTo>
                <a:lnTo>
                  <a:pt x="160" y="772"/>
                </a:lnTo>
                <a:lnTo>
                  <a:pt x="120" y="772"/>
                </a:lnTo>
                <a:lnTo>
                  <a:pt x="87" y="811"/>
                </a:lnTo>
                <a:lnTo>
                  <a:pt x="14" y="863"/>
                </a:lnTo>
                <a:lnTo>
                  <a:pt x="19" y="895"/>
                </a:lnTo>
                <a:lnTo>
                  <a:pt x="0" y="924"/>
                </a:lnTo>
                <a:lnTo>
                  <a:pt x="0" y="1002"/>
                </a:lnTo>
                <a:lnTo>
                  <a:pt x="19" y="1041"/>
                </a:lnTo>
                <a:lnTo>
                  <a:pt x="0" y="1073"/>
                </a:lnTo>
                <a:lnTo>
                  <a:pt x="0" y="1105"/>
                </a:lnTo>
                <a:lnTo>
                  <a:pt x="41" y="1100"/>
                </a:lnTo>
                <a:lnTo>
                  <a:pt x="14" y="1125"/>
                </a:lnTo>
                <a:lnTo>
                  <a:pt x="0" y="1166"/>
                </a:lnTo>
                <a:lnTo>
                  <a:pt x="19" y="1191"/>
                </a:lnTo>
                <a:lnTo>
                  <a:pt x="53" y="1217"/>
                </a:lnTo>
                <a:lnTo>
                  <a:pt x="101" y="1232"/>
                </a:lnTo>
                <a:lnTo>
                  <a:pt x="140" y="1210"/>
                </a:lnTo>
                <a:lnTo>
                  <a:pt x="206" y="1152"/>
                </a:lnTo>
                <a:lnTo>
                  <a:pt x="234" y="1152"/>
                </a:lnTo>
                <a:lnTo>
                  <a:pt x="247" y="1118"/>
                </a:lnTo>
                <a:lnTo>
                  <a:pt x="273" y="1144"/>
                </a:lnTo>
                <a:lnTo>
                  <a:pt x="273" y="1166"/>
                </a:lnTo>
                <a:lnTo>
                  <a:pt x="281" y="1166"/>
                </a:lnTo>
              </a:path>
            </a:pathLst>
          </a:custGeom>
          <a:solidFill>
            <a:srgbClr val="FFFFFF"/>
          </a:solidFill>
          <a:ln w="3175">
            <a:solidFill>
              <a:srgbClr val="000000"/>
            </a:solidFill>
            <a:prstDash val="solid"/>
            <a:round/>
            <a:headEnd/>
            <a:tailEnd/>
          </a:ln>
        </p:spPr>
        <p:txBody>
          <a:bodyPr/>
          <a:lstStyle/>
          <a:p>
            <a:endParaRPr lang="nl-BE"/>
          </a:p>
        </p:txBody>
      </p:sp>
      <p:sp>
        <p:nvSpPr>
          <p:cNvPr id="167968" name="Freeform 32"/>
          <p:cNvSpPr>
            <a:spLocks/>
          </p:cNvSpPr>
          <p:nvPr/>
        </p:nvSpPr>
        <p:spPr bwMode="auto">
          <a:xfrm>
            <a:off x="6707188" y="6365875"/>
            <a:ext cx="309562" cy="225425"/>
          </a:xfrm>
          <a:custGeom>
            <a:avLst/>
            <a:gdLst/>
            <a:ahLst/>
            <a:cxnLst>
              <a:cxn ang="0">
                <a:pos x="0" y="99"/>
              </a:cxn>
              <a:cxn ang="0">
                <a:pos x="22" y="124"/>
              </a:cxn>
              <a:cxn ang="0">
                <a:pos x="66" y="117"/>
              </a:cxn>
              <a:cxn ang="0">
                <a:pos x="107" y="99"/>
              </a:cxn>
              <a:cxn ang="0">
                <a:pos x="114" y="78"/>
              </a:cxn>
              <a:cxn ang="0">
                <a:pos x="148" y="65"/>
              </a:cxn>
              <a:cxn ang="0">
                <a:pos x="129" y="44"/>
              </a:cxn>
              <a:cxn ang="0">
                <a:pos x="160" y="0"/>
              </a:cxn>
              <a:cxn ang="0">
                <a:pos x="122" y="26"/>
              </a:cxn>
              <a:cxn ang="0">
                <a:pos x="88" y="44"/>
              </a:cxn>
              <a:cxn ang="0">
                <a:pos x="54" y="60"/>
              </a:cxn>
              <a:cxn ang="0">
                <a:pos x="41" y="78"/>
              </a:cxn>
              <a:cxn ang="0">
                <a:pos x="0" y="99"/>
              </a:cxn>
            </a:cxnLst>
            <a:rect l="0" t="0" r="r" b="b"/>
            <a:pathLst>
              <a:path w="160" h="124">
                <a:moveTo>
                  <a:pt x="0" y="99"/>
                </a:moveTo>
                <a:lnTo>
                  <a:pt x="22" y="124"/>
                </a:lnTo>
                <a:lnTo>
                  <a:pt x="66" y="117"/>
                </a:lnTo>
                <a:lnTo>
                  <a:pt x="107" y="99"/>
                </a:lnTo>
                <a:lnTo>
                  <a:pt x="114" y="78"/>
                </a:lnTo>
                <a:lnTo>
                  <a:pt x="148" y="65"/>
                </a:lnTo>
                <a:lnTo>
                  <a:pt x="129" y="44"/>
                </a:lnTo>
                <a:lnTo>
                  <a:pt x="160" y="0"/>
                </a:lnTo>
                <a:lnTo>
                  <a:pt x="122" y="26"/>
                </a:lnTo>
                <a:lnTo>
                  <a:pt x="88" y="44"/>
                </a:lnTo>
                <a:lnTo>
                  <a:pt x="54" y="60"/>
                </a:lnTo>
                <a:lnTo>
                  <a:pt x="41" y="78"/>
                </a:lnTo>
                <a:lnTo>
                  <a:pt x="0" y="99"/>
                </a:lnTo>
              </a:path>
            </a:pathLst>
          </a:custGeom>
          <a:solidFill>
            <a:srgbClr val="FF3300"/>
          </a:solidFill>
          <a:ln w="3175">
            <a:solidFill>
              <a:srgbClr val="000000"/>
            </a:solidFill>
            <a:prstDash val="solid"/>
            <a:round/>
            <a:headEnd/>
            <a:tailEnd/>
          </a:ln>
        </p:spPr>
        <p:txBody>
          <a:bodyPr/>
          <a:lstStyle/>
          <a:p>
            <a:endParaRPr lang="nl-BE"/>
          </a:p>
        </p:txBody>
      </p:sp>
      <p:sp>
        <p:nvSpPr>
          <p:cNvPr id="167969" name="Freeform 33"/>
          <p:cNvSpPr>
            <a:spLocks/>
          </p:cNvSpPr>
          <p:nvPr/>
        </p:nvSpPr>
        <p:spPr bwMode="auto">
          <a:xfrm>
            <a:off x="4629150" y="2933700"/>
            <a:ext cx="749300" cy="381000"/>
          </a:xfrm>
          <a:custGeom>
            <a:avLst/>
            <a:gdLst/>
            <a:ahLst/>
            <a:cxnLst>
              <a:cxn ang="0">
                <a:pos x="314" y="210"/>
              </a:cxn>
              <a:cxn ang="0">
                <a:pos x="320" y="210"/>
              </a:cxn>
              <a:cxn ang="0">
                <a:pos x="329" y="190"/>
              </a:cxn>
              <a:cxn ang="0">
                <a:pos x="348" y="190"/>
              </a:cxn>
              <a:cxn ang="0">
                <a:pos x="354" y="190"/>
              </a:cxn>
              <a:cxn ang="0">
                <a:pos x="361" y="171"/>
              </a:cxn>
              <a:cxn ang="0">
                <a:pos x="366" y="158"/>
              </a:cxn>
              <a:cxn ang="0">
                <a:pos x="388" y="144"/>
              </a:cxn>
              <a:cxn ang="0">
                <a:pos x="382" y="126"/>
              </a:cxn>
              <a:cxn ang="0">
                <a:pos x="375" y="112"/>
              </a:cxn>
              <a:cxn ang="0">
                <a:pos x="354" y="93"/>
              </a:cxn>
              <a:cxn ang="0">
                <a:pos x="354" y="87"/>
              </a:cxn>
              <a:cxn ang="0">
                <a:pos x="341" y="87"/>
              </a:cxn>
              <a:cxn ang="0">
                <a:pos x="341" y="53"/>
              </a:cxn>
              <a:cxn ang="0">
                <a:pos x="341" y="46"/>
              </a:cxn>
              <a:cxn ang="0">
                <a:pos x="329" y="39"/>
              </a:cxn>
              <a:cxn ang="0">
                <a:pos x="320" y="27"/>
              </a:cxn>
              <a:cxn ang="0">
                <a:pos x="300" y="27"/>
              </a:cxn>
              <a:cxn ang="0">
                <a:pos x="273" y="34"/>
              </a:cxn>
              <a:cxn ang="0">
                <a:pos x="254" y="21"/>
              </a:cxn>
              <a:cxn ang="0">
                <a:pos x="247" y="14"/>
              </a:cxn>
              <a:cxn ang="0">
                <a:pos x="228" y="9"/>
              </a:cxn>
              <a:cxn ang="0">
                <a:pos x="220" y="0"/>
              </a:cxn>
              <a:cxn ang="0">
                <a:pos x="201" y="0"/>
              </a:cxn>
              <a:cxn ang="0">
                <a:pos x="181" y="9"/>
              </a:cxn>
              <a:cxn ang="0">
                <a:pos x="167" y="21"/>
              </a:cxn>
              <a:cxn ang="0">
                <a:pos x="160" y="21"/>
              </a:cxn>
              <a:cxn ang="0">
                <a:pos x="160" y="65"/>
              </a:cxn>
              <a:cxn ang="0">
                <a:pos x="142" y="93"/>
              </a:cxn>
              <a:cxn ang="0">
                <a:pos x="107" y="87"/>
              </a:cxn>
              <a:cxn ang="0">
                <a:pos x="87" y="60"/>
              </a:cxn>
              <a:cxn ang="0">
                <a:pos x="60" y="39"/>
              </a:cxn>
              <a:cxn ang="0">
                <a:pos x="26" y="53"/>
              </a:cxn>
              <a:cxn ang="0">
                <a:pos x="14" y="98"/>
              </a:cxn>
              <a:cxn ang="0">
                <a:pos x="0" y="131"/>
              </a:cxn>
              <a:cxn ang="0">
                <a:pos x="0" y="185"/>
              </a:cxn>
              <a:cxn ang="0">
                <a:pos x="7" y="203"/>
              </a:cxn>
              <a:cxn ang="0">
                <a:pos x="14" y="203"/>
              </a:cxn>
              <a:cxn ang="0">
                <a:pos x="26" y="190"/>
              </a:cxn>
              <a:cxn ang="0">
                <a:pos x="60" y="171"/>
              </a:cxn>
              <a:cxn ang="0">
                <a:pos x="87" y="164"/>
              </a:cxn>
              <a:cxn ang="0">
                <a:pos x="94" y="171"/>
              </a:cxn>
              <a:cxn ang="0">
                <a:pos x="107" y="164"/>
              </a:cxn>
              <a:cxn ang="0">
                <a:pos x="142" y="164"/>
              </a:cxn>
              <a:cxn ang="0">
                <a:pos x="174" y="171"/>
              </a:cxn>
              <a:cxn ang="0">
                <a:pos x="188" y="164"/>
              </a:cxn>
              <a:cxn ang="0">
                <a:pos x="201" y="151"/>
              </a:cxn>
              <a:cxn ang="0">
                <a:pos x="206" y="151"/>
              </a:cxn>
              <a:cxn ang="0">
                <a:pos x="220" y="171"/>
              </a:cxn>
              <a:cxn ang="0">
                <a:pos x="247" y="171"/>
              </a:cxn>
              <a:cxn ang="0">
                <a:pos x="273" y="185"/>
              </a:cxn>
              <a:cxn ang="0">
                <a:pos x="295" y="203"/>
              </a:cxn>
              <a:cxn ang="0">
                <a:pos x="314" y="210"/>
              </a:cxn>
            </a:cxnLst>
            <a:rect l="0" t="0" r="r" b="b"/>
            <a:pathLst>
              <a:path w="388" h="210">
                <a:moveTo>
                  <a:pt x="314" y="210"/>
                </a:moveTo>
                <a:lnTo>
                  <a:pt x="320" y="210"/>
                </a:lnTo>
                <a:lnTo>
                  <a:pt x="329" y="190"/>
                </a:lnTo>
                <a:lnTo>
                  <a:pt x="348" y="190"/>
                </a:lnTo>
                <a:lnTo>
                  <a:pt x="354" y="190"/>
                </a:lnTo>
                <a:lnTo>
                  <a:pt x="361" y="171"/>
                </a:lnTo>
                <a:lnTo>
                  <a:pt x="366" y="158"/>
                </a:lnTo>
                <a:lnTo>
                  <a:pt x="388" y="144"/>
                </a:lnTo>
                <a:lnTo>
                  <a:pt x="382" y="126"/>
                </a:lnTo>
                <a:lnTo>
                  <a:pt x="375" y="112"/>
                </a:lnTo>
                <a:lnTo>
                  <a:pt x="354" y="93"/>
                </a:lnTo>
                <a:lnTo>
                  <a:pt x="354" y="87"/>
                </a:lnTo>
                <a:lnTo>
                  <a:pt x="341" y="87"/>
                </a:lnTo>
                <a:lnTo>
                  <a:pt x="341" y="53"/>
                </a:lnTo>
                <a:lnTo>
                  <a:pt x="341" y="46"/>
                </a:lnTo>
                <a:lnTo>
                  <a:pt x="329" y="39"/>
                </a:lnTo>
                <a:lnTo>
                  <a:pt x="320" y="27"/>
                </a:lnTo>
                <a:lnTo>
                  <a:pt x="300" y="27"/>
                </a:lnTo>
                <a:lnTo>
                  <a:pt x="273" y="34"/>
                </a:lnTo>
                <a:lnTo>
                  <a:pt x="254" y="21"/>
                </a:lnTo>
                <a:lnTo>
                  <a:pt x="247" y="14"/>
                </a:lnTo>
                <a:lnTo>
                  <a:pt x="228" y="9"/>
                </a:lnTo>
                <a:lnTo>
                  <a:pt x="220" y="0"/>
                </a:lnTo>
                <a:lnTo>
                  <a:pt x="201" y="0"/>
                </a:lnTo>
                <a:lnTo>
                  <a:pt x="181" y="9"/>
                </a:lnTo>
                <a:lnTo>
                  <a:pt x="167" y="21"/>
                </a:lnTo>
                <a:lnTo>
                  <a:pt x="160" y="21"/>
                </a:lnTo>
                <a:lnTo>
                  <a:pt x="160" y="65"/>
                </a:lnTo>
                <a:lnTo>
                  <a:pt x="142" y="93"/>
                </a:lnTo>
                <a:lnTo>
                  <a:pt x="107" y="87"/>
                </a:lnTo>
                <a:lnTo>
                  <a:pt x="87" y="60"/>
                </a:lnTo>
                <a:lnTo>
                  <a:pt x="60" y="39"/>
                </a:lnTo>
                <a:lnTo>
                  <a:pt x="26" y="53"/>
                </a:lnTo>
                <a:lnTo>
                  <a:pt x="14" y="98"/>
                </a:lnTo>
                <a:lnTo>
                  <a:pt x="0" y="131"/>
                </a:lnTo>
                <a:lnTo>
                  <a:pt x="0" y="185"/>
                </a:lnTo>
                <a:lnTo>
                  <a:pt x="7" y="203"/>
                </a:lnTo>
                <a:lnTo>
                  <a:pt x="14" y="203"/>
                </a:lnTo>
                <a:lnTo>
                  <a:pt x="26" y="190"/>
                </a:lnTo>
                <a:lnTo>
                  <a:pt x="60" y="171"/>
                </a:lnTo>
                <a:lnTo>
                  <a:pt x="87" y="164"/>
                </a:lnTo>
                <a:lnTo>
                  <a:pt x="94" y="171"/>
                </a:lnTo>
                <a:lnTo>
                  <a:pt x="107" y="164"/>
                </a:lnTo>
                <a:lnTo>
                  <a:pt x="142" y="164"/>
                </a:lnTo>
                <a:lnTo>
                  <a:pt x="174" y="171"/>
                </a:lnTo>
                <a:lnTo>
                  <a:pt x="188" y="164"/>
                </a:lnTo>
                <a:lnTo>
                  <a:pt x="201" y="151"/>
                </a:lnTo>
                <a:lnTo>
                  <a:pt x="206" y="151"/>
                </a:lnTo>
                <a:lnTo>
                  <a:pt x="220" y="171"/>
                </a:lnTo>
                <a:lnTo>
                  <a:pt x="247" y="171"/>
                </a:lnTo>
                <a:lnTo>
                  <a:pt x="273" y="185"/>
                </a:lnTo>
                <a:lnTo>
                  <a:pt x="295" y="203"/>
                </a:lnTo>
                <a:lnTo>
                  <a:pt x="314" y="210"/>
                </a:lnTo>
              </a:path>
            </a:pathLst>
          </a:custGeom>
          <a:solidFill>
            <a:srgbClr val="66CCFF"/>
          </a:solidFill>
          <a:ln w="3175">
            <a:solidFill>
              <a:srgbClr val="000000"/>
            </a:solidFill>
            <a:prstDash val="solid"/>
            <a:round/>
            <a:headEnd/>
            <a:tailEnd/>
          </a:ln>
        </p:spPr>
        <p:txBody>
          <a:bodyPr/>
          <a:lstStyle/>
          <a:p>
            <a:endParaRPr lang="nl-BE"/>
          </a:p>
        </p:txBody>
      </p:sp>
      <p:grpSp>
        <p:nvGrpSpPr>
          <p:cNvPr id="167970" name="Group 34"/>
          <p:cNvGrpSpPr>
            <a:grpSpLocks/>
          </p:cNvGrpSpPr>
          <p:nvPr/>
        </p:nvGrpSpPr>
        <p:grpSpPr bwMode="auto">
          <a:xfrm>
            <a:off x="4678363" y="2636838"/>
            <a:ext cx="587375" cy="358775"/>
            <a:chOff x="2604" y="1964"/>
            <a:chExt cx="323" cy="186"/>
          </a:xfrm>
        </p:grpSpPr>
        <p:sp>
          <p:nvSpPr>
            <p:cNvPr id="167971" name="Freeform 35"/>
            <p:cNvSpPr>
              <a:spLocks/>
            </p:cNvSpPr>
            <p:nvPr/>
          </p:nvSpPr>
          <p:spPr bwMode="auto">
            <a:xfrm>
              <a:off x="2604" y="2076"/>
              <a:ext cx="73" cy="42"/>
            </a:xfrm>
            <a:custGeom>
              <a:avLst/>
              <a:gdLst/>
              <a:ahLst/>
              <a:cxnLst>
                <a:cxn ang="0">
                  <a:pos x="0" y="25"/>
                </a:cxn>
                <a:cxn ang="0">
                  <a:pos x="22" y="45"/>
                </a:cxn>
                <a:cxn ang="0">
                  <a:pos x="68" y="6"/>
                </a:cxn>
                <a:cxn ang="0">
                  <a:pos x="22" y="0"/>
                </a:cxn>
                <a:cxn ang="0">
                  <a:pos x="0" y="25"/>
                </a:cxn>
              </a:cxnLst>
              <a:rect l="0" t="0" r="r" b="b"/>
              <a:pathLst>
                <a:path w="68" h="45">
                  <a:moveTo>
                    <a:pt x="0" y="25"/>
                  </a:moveTo>
                  <a:lnTo>
                    <a:pt x="22" y="45"/>
                  </a:lnTo>
                  <a:lnTo>
                    <a:pt x="68" y="6"/>
                  </a:lnTo>
                  <a:lnTo>
                    <a:pt x="22" y="0"/>
                  </a:lnTo>
                  <a:lnTo>
                    <a:pt x="0" y="25"/>
                  </a:lnTo>
                </a:path>
              </a:pathLst>
            </a:custGeom>
            <a:solidFill>
              <a:srgbClr val="66CCFF"/>
            </a:solidFill>
            <a:ln w="3175">
              <a:solidFill>
                <a:srgbClr val="000000"/>
              </a:solidFill>
              <a:prstDash val="solid"/>
              <a:round/>
              <a:headEnd/>
              <a:tailEnd/>
            </a:ln>
          </p:spPr>
          <p:txBody>
            <a:bodyPr/>
            <a:lstStyle/>
            <a:p>
              <a:endParaRPr lang="nl-BE"/>
            </a:p>
          </p:txBody>
        </p:sp>
        <p:sp>
          <p:nvSpPr>
            <p:cNvPr id="167972" name="Freeform 36"/>
            <p:cNvSpPr>
              <a:spLocks/>
            </p:cNvSpPr>
            <p:nvPr/>
          </p:nvSpPr>
          <p:spPr bwMode="auto">
            <a:xfrm>
              <a:off x="2628" y="2033"/>
              <a:ext cx="34" cy="32"/>
            </a:xfrm>
            <a:custGeom>
              <a:avLst/>
              <a:gdLst/>
              <a:ahLst/>
              <a:cxnLst>
                <a:cxn ang="0">
                  <a:pos x="0" y="20"/>
                </a:cxn>
                <a:cxn ang="0">
                  <a:pos x="5" y="34"/>
                </a:cxn>
                <a:cxn ang="0">
                  <a:pos x="32" y="20"/>
                </a:cxn>
                <a:cxn ang="0">
                  <a:pos x="5" y="0"/>
                </a:cxn>
                <a:cxn ang="0">
                  <a:pos x="0" y="20"/>
                </a:cxn>
              </a:cxnLst>
              <a:rect l="0" t="0" r="r" b="b"/>
              <a:pathLst>
                <a:path w="32" h="34">
                  <a:moveTo>
                    <a:pt x="0" y="20"/>
                  </a:moveTo>
                  <a:lnTo>
                    <a:pt x="5" y="34"/>
                  </a:lnTo>
                  <a:lnTo>
                    <a:pt x="32" y="20"/>
                  </a:lnTo>
                  <a:lnTo>
                    <a:pt x="5" y="0"/>
                  </a:lnTo>
                  <a:lnTo>
                    <a:pt x="0" y="20"/>
                  </a:lnTo>
                </a:path>
              </a:pathLst>
            </a:custGeom>
            <a:solidFill>
              <a:srgbClr val="66CCFF"/>
            </a:solidFill>
            <a:ln w="3175">
              <a:solidFill>
                <a:srgbClr val="000000"/>
              </a:solidFill>
              <a:prstDash val="solid"/>
              <a:round/>
              <a:headEnd/>
              <a:tailEnd/>
            </a:ln>
          </p:spPr>
          <p:txBody>
            <a:bodyPr/>
            <a:lstStyle/>
            <a:p>
              <a:endParaRPr lang="nl-BE"/>
            </a:p>
          </p:txBody>
        </p:sp>
        <p:sp>
          <p:nvSpPr>
            <p:cNvPr id="167973" name="Freeform 37"/>
            <p:cNvSpPr>
              <a:spLocks/>
            </p:cNvSpPr>
            <p:nvPr/>
          </p:nvSpPr>
          <p:spPr bwMode="auto">
            <a:xfrm>
              <a:off x="2684" y="1964"/>
              <a:ext cx="243" cy="186"/>
            </a:xfrm>
            <a:custGeom>
              <a:avLst/>
              <a:gdLst/>
              <a:ahLst/>
              <a:cxnLst>
                <a:cxn ang="0">
                  <a:pos x="219" y="191"/>
                </a:cxn>
                <a:cxn ang="0">
                  <a:pos x="213" y="185"/>
                </a:cxn>
                <a:cxn ang="0">
                  <a:pos x="219" y="164"/>
                </a:cxn>
                <a:cxn ang="0">
                  <a:pos x="228" y="158"/>
                </a:cxn>
                <a:cxn ang="0">
                  <a:pos x="228" y="144"/>
                </a:cxn>
                <a:cxn ang="0">
                  <a:pos x="213" y="137"/>
                </a:cxn>
                <a:cxn ang="0">
                  <a:pos x="199" y="119"/>
                </a:cxn>
                <a:cxn ang="0">
                  <a:pos x="194" y="119"/>
                </a:cxn>
                <a:cxn ang="0">
                  <a:pos x="187" y="93"/>
                </a:cxn>
                <a:cxn ang="0">
                  <a:pos x="172" y="80"/>
                </a:cxn>
                <a:cxn ang="0">
                  <a:pos x="172" y="73"/>
                </a:cxn>
                <a:cxn ang="0">
                  <a:pos x="180" y="66"/>
                </a:cxn>
                <a:cxn ang="0">
                  <a:pos x="213" y="53"/>
                </a:cxn>
                <a:cxn ang="0">
                  <a:pos x="228" y="21"/>
                </a:cxn>
                <a:cxn ang="0">
                  <a:pos x="206" y="0"/>
                </a:cxn>
                <a:cxn ang="0">
                  <a:pos x="153" y="14"/>
                </a:cxn>
                <a:cxn ang="0">
                  <a:pos x="105" y="7"/>
                </a:cxn>
                <a:cxn ang="0">
                  <a:pos x="25" y="34"/>
                </a:cxn>
                <a:cxn ang="0">
                  <a:pos x="0" y="59"/>
                </a:cxn>
                <a:cxn ang="0">
                  <a:pos x="6" y="100"/>
                </a:cxn>
                <a:cxn ang="0">
                  <a:pos x="18" y="132"/>
                </a:cxn>
                <a:cxn ang="0">
                  <a:pos x="52" y="137"/>
                </a:cxn>
                <a:cxn ang="0">
                  <a:pos x="59" y="185"/>
                </a:cxn>
                <a:cxn ang="0">
                  <a:pos x="66" y="185"/>
                </a:cxn>
                <a:cxn ang="0">
                  <a:pos x="80" y="173"/>
                </a:cxn>
                <a:cxn ang="0">
                  <a:pos x="100" y="164"/>
                </a:cxn>
                <a:cxn ang="0">
                  <a:pos x="119" y="164"/>
                </a:cxn>
                <a:cxn ang="0">
                  <a:pos x="127" y="173"/>
                </a:cxn>
                <a:cxn ang="0">
                  <a:pos x="146" y="178"/>
                </a:cxn>
                <a:cxn ang="0">
                  <a:pos x="153" y="185"/>
                </a:cxn>
                <a:cxn ang="0">
                  <a:pos x="172" y="198"/>
                </a:cxn>
                <a:cxn ang="0">
                  <a:pos x="199" y="191"/>
                </a:cxn>
                <a:cxn ang="0">
                  <a:pos x="219" y="191"/>
                </a:cxn>
              </a:cxnLst>
              <a:rect l="0" t="0" r="r" b="b"/>
              <a:pathLst>
                <a:path w="228" h="198">
                  <a:moveTo>
                    <a:pt x="219" y="191"/>
                  </a:moveTo>
                  <a:lnTo>
                    <a:pt x="213" y="185"/>
                  </a:lnTo>
                  <a:lnTo>
                    <a:pt x="219" y="164"/>
                  </a:lnTo>
                  <a:lnTo>
                    <a:pt x="228" y="158"/>
                  </a:lnTo>
                  <a:lnTo>
                    <a:pt x="228" y="144"/>
                  </a:lnTo>
                  <a:lnTo>
                    <a:pt x="213" y="137"/>
                  </a:lnTo>
                  <a:lnTo>
                    <a:pt x="199" y="119"/>
                  </a:lnTo>
                  <a:lnTo>
                    <a:pt x="194" y="119"/>
                  </a:lnTo>
                  <a:lnTo>
                    <a:pt x="187" y="93"/>
                  </a:lnTo>
                  <a:lnTo>
                    <a:pt x="172" y="80"/>
                  </a:lnTo>
                  <a:lnTo>
                    <a:pt x="172" y="73"/>
                  </a:lnTo>
                  <a:lnTo>
                    <a:pt x="180" y="66"/>
                  </a:lnTo>
                  <a:lnTo>
                    <a:pt x="213" y="53"/>
                  </a:lnTo>
                  <a:lnTo>
                    <a:pt x="228" y="21"/>
                  </a:lnTo>
                  <a:lnTo>
                    <a:pt x="206" y="0"/>
                  </a:lnTo>
                  <a:lnTo>
                    <a:pt x="153" y="14"/>
                  </a:lnTo>
                  <a:lnTo>
                    <a:pt x="105" y="7"/>
                  </a:lnTo>
                  <a:lnTo>
                    <a:pt x="25" y="34"/>
                  </a:lnTo>
                  <a:lnTo>
                    <a:pt x="0" y="59"/>
                  </a:lnTo>
                  <a:lnTo>
                    <a:pt x="6" y="100"/>
                  </a:lnTo>
                  <a:lnTo>
                    <a:pt x="18" y="132"/>
                  </a:lnTo>
                  <a:lnTo>
                    <a:pt x="52" y="137"/>
                  </a:lnTo>
                  <a:lnTo>
                    <a:pt x="59" y="185"/>
                  </a:lnTo>
                  <a:lnTo>
                    <a:pt x="66" y="185"/>
                  </a:lnTo>
                  <a:lnTo>
                    <a:pt x="80" y="173"/>
                  </a:lnTo>
                  <a:lnTo>
                    <a:pt x="100" y="164"/>
                  </a:lnTo>
                  <a:lnTo>
                    <a:pt x="119" y="164"/>
                  </a:lnTo>
                  <a:lnTo>
                    <a:pt x="127" y="173"/>
                  </a:lnTo>
                  <a:lnTo>
                    <a:pt x="146" y="178"/>
                  </a:lnTo>
                  <a:lnTo>
                    <a:pt x="153" y="185"/>
                  </a:lnTo>
                  <a:lnTo>
                    <a:pt x="172" y="198"/>
                  </a:lnTo>
                  <a:lnTo>
                    <a:pt x="199" y="191"/>
                  </a:lnTo>
                  <a:lnTo>
                    <a:pt x="219" y="191"/>
                  </a:lnTo>
                </a:path>
              </a:pathLst>
            </a:custGeom>
            <a:solidFill>
              <a:srgbClr val="66CCFF"/>
            </a:solidFill>
            <a:ln w="3175">
              <a:solidFill>
                <a:srgbClr val="000000"/>
              </a:solidFill>
              <a:prstDash val="solid"/>
              <a:round/>
              <a:headEnd/>
              <a:tailEnd/>
            </a:ln>
          </p:spPr>
          <p:txBody>
            <a:bodyPr/>
            <a:lstStyle/>
            <a:p>
              <a:endParaRPr lang="nl-BE"/>
            </a:p>
          </p:txBody>
        </p:sp>
      </p:grpSp>
      <p:sp>
        <p:nvSpPr>
          <p:cNvPr id="167974" name="Freeform 38"/>
          <p:cNvSpPr>
            <a:spLocks/>
          </p:cNvSpPr>
          <p:nvPr/>
        </p:nvSpPr>
        <p:spPr bwMode="auto">
          <a:xfrm>
            <a:off x="3673475" y="4148138"/>
            <a:ext cx="749300" cy="412750"/>
          </a:xfrm>
          <a:custGeom>
            <a:avLst/>
            <a:gdLst/>
            <a:ahLst/>
            <a:cxnLst>
              <a:cxn ang="0">
                <a:pos x="167" y="18"/>
              </a:cxn>
              <a:cxn ang="0">
                <a:pos x="138" y="0"/>
              </a:cxn>
              <a:cxn ang="0">
                <a:pos x="126" y="18"/>
              </a:cxn>
              <a:cxn ang="0">
                <a:pos x="101" y="32"/>
              </a:cxn>
              <a:cxn ang="0">
                <a:pos x="79" y="45"/>
              </a:cxn>
              <a:cxn ang="0">
                <a:pos x="19" y="66"/>
              </a:cxn>
              <a:cxn ang="0">
                <a:pos x="0" y="66"/>
              </a:cxn>
              <a:cxn ang="0">
                <a:pos x="7" y="91"/>
              </a:cxn>
              <a:cxn ang="0">
                <a:pos x="19" y="110"/>
              </a:cxn>
              <a:cxn ang="0">
                <a:pos x="26" y="143"/>
              </a:cxn>
              <a:cxn ang="0">
                <a:pos x="60" y="169"/>
              </a:cxn>
              <a:cxn ang="0">
                <a:pos x="108" y="216"/>
              </a:cxn>
              <a:cxn ang="0">
                <a:pos x="138" y="228"/>
              </a:cxn>
              <a:cxn ang="0">
                <a:pos x="160" y="223"/>
              </a:cxn>
              <a:cxn ang="0">
                <a:pos x="186" y="196"/>
              </a:cxn>
              <a:cxn ang="0">
                <a:pos x="232" y="203"/>
              </a:cxn>
              <a:cxn ang="0">
                <a:pos x="247" y="216"/>
              </a:cxn>
              <a:cxn ang="0">
                <a:pos x="288" y="209"/>
              </a:cxn>
              <a:cxn ang="0">
                <a:pos x="387" y="120"/>
              </a:cxn>
              <a:cxn ang="0">
                <a:pos x="355" y="96"/>
              </a:cxn>
              <a:cxn ang="0">
                <a:pos x="332" y="71"/>
              </a:cxn>
              <a:cxn ang="0">
                <a:pos x="295" y="59"/>
              </a:cxn>
              <a:cxn ang="0">
                <a:pos x="288" y="84"/>
              </a:cxn>
              <a:cxn ang="0">
                <a:pos x="268" y="71"/>
              </a:cxn>
              <a:cxn ang="0">
                <a:pos x="247" y="40"/>
              </a:cxn>
              <a:cxn ang="0">
                <a:pos x="227" y="25"/>
              </a:cxn>
              <a:cxn ang="0">
                <a:pos x="206" y="25"/>
              </a:cxn>
              <a:cxn ang="0">
                <a:pos x="186" y="5"/>
              </a:cxn>
              <a:cxn ang="0">
                <a:pos x="167" y="18"/>
              </a:cxn>
            </a:cxnLst>
            <a:rect l="0" t="0" r="r" b="b"/>
            <a:pathLst>
              <a:path w="387" h="228">
                <a:moveTo>
                  <a:pt x="167" y="18"/>
                </a:moveTo>
                <a:lnTo>
                  <a:pt x="138" y="0"/>
                </a:lnTo>
                <a:lnTo>
                  <a:pt x="126" y="18"/>
                </a:lnTo>
                <a:lnTo>
                  <a:pt x="101" y="32"/>
                </a:lnTo>
                <a:lnTo>
                  <a:pt x="79" y="45"/>
                </a:lnTo>
                <a:lnTo>
                  <a:pt x="19" y="66"/>
                </a:lnTo>
                <a:lnTo>
                  <a:pt x="0" y="66"/>
                </a:lnTo>
                <a:lnTo>
                  <a:pt x="7" y="91"/>
                </a:lnTo>
                <a:lnTo>
                  <a:pt x="19" y="110"/>
                </a:lnTo>
                <a:lnTo>
                  <a:pt x="26" y="143"/>
                </a:lnTo>
                <a:lnTo>
                  <a:pt x="60" y="169"/>
                </a:lnTo>
                <a:lnTo>
                  <a:pt x="108" y="216"/>
                </a:lnTo>
                <a:lnTo>
                  <a:pt x="138" y="228"/>
                </a:lnTo>
                <a:lnTo>
                  <a:pt x="160" y="223"/>
                </a:lnTo>
                <a:lnTo>
                  <a:pt x="186" y="196"/>
                </a:lnTo>
                <a:lnTo>
                  <a:pt x="232" y="203"/>
                </a:lnTo>
                <a:lnTo>
                  <a:pt x="247" y="216"/>
                </a:lnTo>
                <a:lnTo>
                  <a:pt x="288" y="209"/>
                </a:lnTo>
                <a:lnTo>
                  <a:pt x="387" y="120"/>
                </a:lnTo>
                <a:lnTo>
                  <a:pt x="355" y="96"/>
                </a:lnTo>
                <a:lnTo>
                  <a:pt x="332" y="71"/>
                </a:lnTo>
                <a:lnTo>
                  <a:pt x="295" y="59"/>
                </a:lnTo>
                <a:lnTo>
                  <a:pt x="288" y="84"/>
                </a:lnTo>
                <a:lnTo>
                  <a:pt x="268" y="71"/>
                </a:lnTo>
                <a:lnTo>
                  <a:pt x="247" y="40"/>
                </a:lnTo>
                <a:lnTo>
                  <a:pt x="227" y="25"/>
                </a:lnTo>
                <a:lnTo>
                  <a:pt x="206" y="25"/>
                </a:lnTo>
                <a:lnTo>
                  <a:pt x="186" y="5"/>
                </a:lnTo>
                <a:lnTo>
                  <a:pt x="167" y="18"/>
                </a:lnTo>
              </a:path>
            </a:pathLst>
          </a:custGeom>
          <a:solidFill>
            <a:srgbClr val="FFFF00"/>
          </a:solidFill>
          <a:ln w="3175">
            <a:solidFill>
              <a:srgbClr val="000000"/>
            </a:solidFill>
            <a:prstDash val="solid"/>
            <a:round/>
            <a:headEnd/>
            <a:tailEnd/>
          </a:ln>
        </p:spPr>
        <p:txBody>
          <a:bodyPr/>
          <a:lstStyle/>
          <a:p>
            <a:endParaRPr lang="nl-BE"/>
          </a:p>
        </p:txBody>
      </p:sp>
      <p:grpSp>
        <p:nvGrpSpPr>
          <p:cNvPr id="167975" name="Group 39"/>
          <p:cNvGrpSpPr>
            <a:grpSpLocks/>
          </p:cNvGrpSpPr>
          <p:nvPr/>
        </p:nvGrpSpPr>
        <p:grpSpPr bwMode="auto">
          <a:xfrm>
            <a:off x="1635125" y="4029075"/>
            <a:ext cx="1627188" cy="1733550"/>
            <a:chOff x="936" y="2686"/>
            <a:chExt cx="895" cy="900"/>
          </a:xfrm>
        </p:grpSpPr>
        <p:sp>
          <p:nvSpPr>
            <p:cNvPr id="167976" name="Freeform 40"/>
            <p:cNvSpPr>
              <a:spLocks/>
            </p:cNvSpPr>
            <p:nvPr/>
          </p:nvSpPr>
          <p:spPr bwMode="auto">
            <a:xfrm>
              <a:off x="936" y="2686"/>
              <a:ext cx="844" cy="759"/>
            </a:xfrm>
            <a:custGeom>
              <a:avLst/>
              <a:gdLst/>
              <a:ahLst/>
              <a:cxnLst>
                <a:cxn ang="0">
                  <a:pos x="94" y="675"/>
                </a:cxn>
                <a:cxn ang="0">
                  <a:pos x="160" y="727"/>
                </a:cxn>
                <a:cxn ang="0">
                  <a:pos x="220" y="746"/>
                </a:cxn>
                <a:cxn ang="0">
                  <a:pos x="273" y="766"/>
                </a:cxn>
                <a:cxn ang="0">
                  <a:pos x="319" y="791"/>
                </a:cxn>
                <a:cxn ang="0">
                  <a:pos x="394" y="746"/>
                </a:cxn>
                <a:cxn ang="0">
                  <a:pos x="469" y="714"/>
                </a:cxn>
                <a:cxn ang="0">
                  <a:pos x="554" y="746"/>
                </a:cxn>
                <a:cxn ang="0">
                  <a:pos x="627" y="773"/>
                </a:cxn>
                <a:cxn ang="0">
                  <a:pos x="707" y="727"/>
                </a:cxn>
                <a:cxn ang="0">
                  <a:pos x="716" y="681"/>
                </a:cxn>
                <a:cxn ang="0">
                  <a:pos x="682" y="661"/>
                </a:cxn>
                <a:cxn ang="0">
                  <a:pos x="675" y="609"/>
                </a:cxn>
                <a:cxn ang="0">
                  <a:pos x="700" y="517"/>
                </a:cxn>
                <a:cxn ang="0">
                  <a:pos x="687" y="465"/>
                </a:cxn>
                <a:cxn ang="0">
                  <a:pos x="647" y="483"/>
                </a:cxn>
                <a:cxn ang="0">
                  <a:pos x="675" y="419"/>
                </a:cxn>
                <a:cxn ang="0">
                  <a:pos x="716" y="367"/>
                </a:cxn>
                <a:cxn ang="0">
                  <a:pos x="753" y="360"/>
                </a:cxn>
                <a:cxn ang="0">
                  <a:pos x="775" y="275"/>
                </a:cxn>
                <a:cxn ang="0">
                  <a:pos x="782" y="228"/>
                </a:cxn>
                <a:cxn ang="0">
                  <a:pos x="716" y="198"/>
                </a:cxn>
                <a:cxn ang="0">
                  <a:pos x="682" y="176"/>
                </a:cxn>
                <a:cxn ang="0">
                  <a:pos x="641" y="162"/>
                </a:cxn>
                <a:cxn ang="0">
                  <a:pos x="627" y="137"/>
                </a:cxn>
                <a:cxn ang="0">
                  <a:pos x="600" y="125"/>
                </a:cxn>
                <a:cxn ang="0">
                  <a:pos x="574" y="84"/>
                </a:cxn>
                <a:cxn ang="0">
                  <a:pos x="535" y="40"/>
                </a:cxn>
                <a:cxn ang="0">
                  <a:pos x="513" y="6"/>
                </a:cxn>
                <a:cxn ang="0">
                  <a:pos x="447" y="18"/>
                </a:cxn>
                <a:cxn ang="0">
                  <a:pos x="412" y="84"/>
                </a:cxn>
                <a:cxn ang="0">
                  <a:pos x="353" y="91"/>
                </a:cxn>
                <a:cxn ang="0">
                  <a:pos x="307" y="137"/>
                </a:cxn>
                <a:cxn ang="0">
                  <a:pos x="247" y="125"/>
                </a:cxn>
                <a:cxn ang="0">
                  <a:pos x="206" y="77"/>
                </a:cxn>
                <a:cxn ang="0">
                  <a:pos x="206" y="184"/>
                </a:cxn>
                <a:cxn ang="0">
                  <a:pos x="133" y="169"/>
                </a:cxn>
                <a:cxn ang="0">
                  <a:pos x="79" y="132"/>
                </a:cxn>
                <a:cxn ang="0">
                  <a:pos x="5" y="137"/>
                </a:cxn>
                <a:cxn ang="0">
                  <a:pos x="19" y="203"/>
                </a:cxn>
                <a:cxn ang="0">
                  <a:pos x="79" y="242"/>
                </a:cxn>
                <a:cxn ang="0">
                  <a:pos x="147" y="314"/>
                </a:cxn>
                <a:cxn ang="0">
                  <a:pos x="140" y="367"/>
                </a:cxn>
                <a:cxn ang="0">
                  <a:pos x="172" y="439"/>
                </a:cxn>
                <a:cxn ang="0">
                  <a:pos x="99" y="622"/>
                </a:cxn>
              </a:cxnLst>
              <a:rect l="0" t="0" r="r" b="b"/>
              <a:pathLst>
                <a:path w="794" h="807">
                  <a:moveTo>
                    <a:pt x="72" y="649"/>
                  </a:moveTo>
                  <a:lnTo>
                    <a:pt x="94" y="675"/>
                  </a:lnTo>
                  <a:lnTo>
                    <a:pt x="106" y="686"/>
                  </a:lnTo>
                  <a:lnTo>
                    <a:pt x="160" y="727"/>
                  </a:lnTo>
                  <a:lnTo>
                    <a:pt x="195" y="741"/>
                  </a:lnTo>
                  <a:lnTo>
                    <a:pt x="220" y="746"/>
                  </a:lnTo>
                  <a:lnTo>
                    <a:pt x="247" y="741"/>
                  </a:lnTo>
                  <a:lnTo>
                    <a:pt x="273" y="766"/>
                  </a:lnTo>
                  <a:lnTo>
                    <a:pt x="293" y="778"/>
                  </a:lnTo>
                  <a:lnTo>
                    <a:pt x="319" y="791"/>
                  </a:lnTo>
                  <a:lnTo>
                    <a:pt x="401" y="807"/>
                  </a:lnTo>
                  <a:lnTo>
                    <a:pt x="394" y="746"/>
                  </a:lnTo>
                  <a:lnTo>
                    <a:pt x="435" y="734"/>
                  </a:lnTo>
                  <a:lnTo>
                    <a:pt x="469" y="714"/>
                  </a:lnTo>
                  <a:lnTo>
                    <a:pt x="506" y="734"/>
                  </a:lnTo>
                  <a:lnTo>
                    <a:pt x="554" y="746"/>
                  </a:lnTo>
                  <a:lnTo>
                    <a:pt x="588" y="778"/>
                  </a:lnTo>
                  <a:lnTo>
                    <a:pt x="627" y="773"/>
                  </a:lnTo>
                  <a:lnTo>
                    <a:pt x="663" y="746"/>
                  </a:lnTo>
                  <a:lnTo>
                    <a:pt x="707" y="727"/>
                  </a:lnTo>
                  <a:lnTo>
                    <a:pt x="716" y="714"/>
                  </a:lnTo>
                  <a:lnTo>
                    <a:pt x="716" y="681"/>
                  </a:lnTo>
                  <a:lnTo>
                    <a:pt x="693" y="675"/>
                  </a:lnTo>
                  <a:lnTo>
                    <a:pt x="682" y="661"/>
                  </a:lnTo>
                  <a:lnTo>
                    <a:pt x="682" y="634"/>
                  </a:lnTo>
                  <a:lnTo>
                    <a:pt x="675" y="609"/>
                  </a:lnTo>
                  <a:lnTo>
                    <a:pt x="693" y="556"/>
                  </a:lnTo>
                  <a:lnTo>
                    <a:pt x="700" y="517"/>
                  </a:lnTo>
                  <a:lnTo>
                    <a:pt x="687" y="499"/>
                  </a:lnTo>
                  <a:lnTo>
                    <a:pt x="687" y="465"/>
                  </a:lnTo>
                  <a:lnTo>
                    <a:pt x="668" y="465"/>
                  </a:lnTo>
                  <a:lnTo>
                    <a:pt x="647" y="483"/>
                  </a:lnTo>
                  <a:lnTo>
                    <a:pt x="641" y="458"/>
                  </a:lnTo>
                  <a:lnTo>
                    <a:pt x="675" y="419"/>
                  </a:lnTo>
                  <a:lnTo>
                    <a:pt x="700" y="385"/>
                  </a:lnTo>
                  <a:lnTo>
                    <a:pt x="716" y="367"/>
                  </a:lnTo>
                  <a:lnTo>
                    <a:pt x="734" y="373"/>
                  </a:lnTo>
                  <a:lnTo>
                    <a:pt x="753" y="360"/>
                  </a:lnTo>
                  <a:lnTo>
                    <a:pt x="753" y="341"/>
                  </a:lnTo>
                  <a:lnTo>
                    <a:pt x="775" y="275"/>
                  </a:lnTo>
                  <a:lnTo>
                    <a:pt x="794" y="253"/>
                  </a:lnTo>
                  <a:lnTo>
                    <a:pt x="782" y="228"/>
                  </a:lnTo>
                  <a:lnTo>
                    <a:pt x="728" y="209"/>
                  </a:lnTo>
                  <a:lnTo>
                    <a:pt x="716" y="198"/>
                  </a:lnTo>
                  <a:lnTo>
                    <a:pt x="693" y="176"/>
                  </a:lnTo>
                  <a:lnTo>
                    <a:pt x="682" y="176"/>
                  </a:lnTo>
                  <a:lnTo>
                    <a:pt x="663" y="169"/>
                  </a:lnTo>
                  <a:lnTo>
                    <a:pt x="641" y="162"/>
                  </a:lnTo>
                  <a:lnTo>
                    <a:pt x="622" y="143"/>
                  </a:lnTo>
                  <a:lnTo>
                    <a:pt x="627" y="137"/>
                  </a:lnTo>
                  <a:lnTo>
                    <a:pt x="622" y="111"/>
                  </a:lnTo>
                  <a:lnTo>
                    <a:pt x="600" y="125"/>
                  </a:lnTo>
                  <a:lnTo>
                    <a:pt x="581" y="118"/>
                  </a:lnTo>
                  <a:lnTo>
                    <a:pt x="574" y="84"/>
                  </a:lnTo>
                  <a:lnTo>
                    <a:pt x="547" y="66"/>
                  </a:lnTo>
                  <a:lnTo>
                    <a:pt x="535" y="40"/>
                  </a:lnTo>
                  <a:lnTo>
                    <a:pt x="506" y="33"/>
                  </a:lnTo>
                  <a:lnTo>
                    <a:pt x="513" y="6"/>
                  </a:lnTo>
                  <a:lnTo>
                    <a:pt x="513" y="0"/>
                  </a:lnTo>
                  <a:lnTo>
                    <a:pt x="447" y="18"/>
                  </a:lnTo>
                  <a:lnTo>
                    <a:pt x="428" y="45"/>
                  </a:lnTo>
                  <a:lnTo>
                    <a:pt x="412" y="84"/>
                  </a:lnTo>
                  <a:lnTo>
                    <a:pt x="387" y="91"/>
                  </a:lnTo>
                  <a:lnTo>
                    <a:pt x="353" y="91"/>
                  </a:lnTo>
                  <a:lnTo>
                    <a:pt x="327" y="106"/>
                  </a:lnTo>
                  <a:lnTo>
                    <a:pt x="307" y="137"/>
                  </a:lnTo>
                  <a:lnTo>
                    <a:pt x="273" y="125"/>
                  </a:lnTo>
                  <a:lnTo>
                    <a:pt x="247" y="125"/>
                  </a:lnTo>
                  <a:lnTo>
                    <a:pt x="240" y="84"/>
                  </a:lnTo>
                  <a:lnTo>
                    <a:pt x="206" y="77"/>
                  </a:lnTo>
                  <a:lnTo>
                    <a:pt x="213" y="125"/>
                  </a:lnTo>
                  <a:lnTo>
                    <a:pt x="206" y="184"/>
                  </a:lnTo>
                  <a:lnTo>
                    <a:pt x="172" y="169"/>
                  </a:lnTo>
                  <a:lnTo>
                    <a:pt x="133" y="169"/>
                  </a:lnTo>
                  <a:lnTo>
                    <a:pt x="120" y="137"/>
                  </a:lnTo>
                  <a:lnTo>
                    <a:pt x="79" y="132"/>
                  </a:lnTo>
                  <a:lnTo>
                    <a:pt x="40" y="137"/>
                  </a:lnTo>
                  <a:lnTo>
                    <a:pt x="5" y="137"/>
                  </a:lnTo>
                  <a:lnTo>
                    <a:pt x="0" y="184"/>
                  </a:lnTo>
                  <a:lnTo>
                    <a:pt x="19" y="203"/>
                  </a:lnTo>
                  <a:lnTo>
                    <a:pt x="46" y="209"/>
                  </a:lnTo>
                  <a:lnTo>
                    <a:pt x="79" y="242"/>
                  </a:lnTo>
                  <a:lnTo>
                    <a:pt x="120" y="262"/>
                  </a:lnTo>
                  <a:lnTo>
                    <a:pt x="147" y="314"/>
                  </a:lnTo>
                  <a:lnTo>
                    <a:pt x="133" y="341"/>
                  </a:lnTo>
                  <a:lnTo>
                    <a:pt x="140" y="367"/>
                  </a:lnTo>
                  <a:lnTo>
                    <a:pt x="166" y="392"/>
                  </a:lnTo>
                  <a:lnTo>
                    <a:pt x="172" y="439"/>
                  </a:lnTo>
                  <a:lnTo>
                    <a:pt x="140" y="536"/>
                  </a:lnTo>
                  <a:lnTo>
                    <a:pt x="99" y="622"/>
                  </a:lnTo>
                  <a:lnTo>
                    <a:pt x="72" y="649"/>
                  </a:lnTo>
                </a:path>
              </a:pathLst>
            </a:custGeom>
            <a:solidFill>
              <a:srgbClr val="FF3300"/>
            </a:solidFill>
            <a:ln w="3175">
              <a:solidFill>
                <a:srgbClr val="000000"/>
              </a:solidFill>
              <a:prstDash val="solid"/>
              <a:round/>
              <a:headEnd/>
              <a:tailEnd/>
            </a:ln>
          </p:spPr>
          <p:txBody>
            <a:bodyPr/>
            <a:lstStyle/>
            <a:p>
              <a:endParaRPr lang="nl-BE"/>
            </a:p>
          </p:txBody>
        </p:sp>
        <p:sp>
          <p:nvSpPr>
            <p:cNvPr id="167977" name="Freeform 41"/>
            <p:cNvSpPr>
              <a:spLocks/>
            </p:cNvSpPr>
            <p:nvPr/>
          </p:nvSpPr>
          <p:spPr bwMode="auto">
            <a:xfrm>
              <a:off x="1760" y="3445"/>
              <a:ext cx="71" cy="141"/>
            </a:xfrm>
            <a:custGeom>
              <a:avLst/>
              <a:gdLst/>
              <a:ahLst/>
              <a:cxnLst>
                <a:cxn ang="0">
                  <a:pos x="7" y="37"/>
                </a:cxn>
                <a:cxn ang="0">
                  <a:pos x="0" y="77"/>
                </a:cxn>
                <a:cxn ang="0">
                  <a:pos x="0" y="110"/>
                </a:cxn>
                <a:cxn ang="0">
                  <a:pos x="34" y="150"/>
                </a:cxn>
                <a:cxn ang="0">
                  <a:pos x="46" y="103"/>
                </a:cxn>
                <a:cxn ang="0">
                  <a:pos x="67" y="71"/>
                </a:cxn>
                <a:cxn ang="0">
                  <a:pos x="60" y="44"/>
                </a:cxn>
                <a:cxn ang="0">
                  <a:pos x="67" y="0"/>
                </a:cxn>
                <a:cxn ang="0">
                  <a:pos x="46" y="25"/>
                </a:cxn>
                <a:cxn ang="0">
                  <a:pos x="7" y="37"/>
                </a:cxn>
              </a:cxnLst>
              <a:rect l="0" t="0" r="r" b="b"/>
              <a:pathLst>
                <a:path w="67" h="150">
                  <a:moveTo>
                    <a:pt x="7" y="37"/>
                  </a:moveTo>
                  <a:lnTo>
                    <a:pt x="0" y="77"/>
                  </a:lnTo>
                  <a:lnTo>
                    <a:pt x="0" y="110"/>
                  </a:lnTo>
                  <a:lnTo>
                    <a:pt x="34" y="150"/>
                  </a:lnTo>
                  <a:lnTo>
                    <a:pt x="46" y="103"/>
                  </a:lnTo>
                  <a:lnTo>
                    <a:pt x="67" y="71"/>
                  </a:lnTo>
                  <a:lnTo>
                    <a:pt x="60" y="44"/>
                  </a:lnTo>
                  <a:lnTo>
                    <a:pt x="67" y="0"/>
                  </a:lnTo>
                  <a:lnTo>
                    <a:pt x="46" y="25"/>
                  </a:lnTo>
                  <a:lnTo>
                    <a:pt x="7" y="37"/>
                  </a:lnTo>
                </a:path>
              </a:pathLst>
            </a:custGeom>
            <a:solidFill>
              <a:srgbClr val="FF3300"/>
            </a:solidFill>
            <a:ln w="3175">
              <a:solidFill>
                <a:srgbClr val="000000"/>
              </a:solidFill>
              <a:prstDash val="solid"/>
              <a:round/>
              <a:headEnd/>
              <a:tailEnd/>
            </a:ln>
          </p:spPr>
          <p:txBody>
            <a:bodyPr/>
            <a:lstStyle/>
            <a:p>
              <a:endParaRPr lang="nl-BE"/>
            </a:p>
          </p:txBody>
        </p:sp>
      </p:grpSp>
      <p:grpSp>
        <p:nvGrpSpPr>
          <p:cNvPr id="167978" name="Group 42"/>
          <p:cNvGrpSpPr>
            <a:grpSpLocks/>
          </p:cNvGrpSpPr>
          <p:nvPr/>
        </p:nvGrpSpPr>
        <p:grpSpPr bwMode="auto">
          <a:xfrm>
            <a:off x="1635125" y="2625725"/>
            <a:ext cx="928688" cy="1425575"/>
            <a:chOff x="936" y="1958"/>
            <a:chExt cx="511" cy="740"/>
          </a:xfrm>
        </p:grpSpPr>
        <p:grpSp>
          <p:nvGrpSpPr>
            <p:cNvPr id="167979" name="Group 43"/>
            <p:cNvGrpSpPr>
              <a:grpSpLocks/>
            </p:cNvGrpSpPr>
            <p:nvPr/>
          </p:nvGrpSpPr>
          <p:grpSpPr bwMode="auto">
            <a:xfrm>
              <a:off x="936" y="1971"/>
              <a:ext cx="511" cy="727"/>
              <a:chOff x="936" y="1971"/>
              <a:chExt cx="511" cy="727"/>
            </a:xfrm>
          </p:grpSpPr>
          <p:sp>
            <p:nvSpPr>
              <p:cNvPr id="167980" name="Freeform 44"/>
              <p:cNvSpPr>
                <a:spLocks/>
              </p:cNvSpPr>
              <p:nvPr/>
            </p:nvSpPr>
            <p:spPr bwMode="auto">
              <a:xfrm>
                <a:off x="936" y="1971"/>
                <a:ext cx="511" cy="727"/>
              </a:xfrm>
              <a:custGeom>
                <a:avLst/>
                <a:gdLst/>
                <a:ahLst/>
                <a:cxnLst>
                  <a:cxn ang="0">
                    <a:pos x="26" y="760"/>
                  </a:cxn>
                  <a:cxn ang="0">
                    <a:pos x="113" y="766"/>
                  </a:cxn>
                  <a:cxn ang="0">
                    <a:pos x="172" y="734"/>
                  </a:cxn>
                  <a:cxn ang="0">
                    <a:pos x="259" y="746"/>
                  </a:cxn>
                  <a:cxn ang="0">
                    <a:pos x="341" y="773"/>
                  </a:cxn>
                  <a:cxn ang="0">
                    <a:pos x="435" y="734"/>
                  </a:cxn>
                  <a:cxn ang="0">
                    <a:pos x="421" y="687"/>
                  </a:cxn>
                  <a:cxn ang="0">
                    <a:pos x="481" y="636"/>
                  </a:cxn>
                  <a:cxn ang="0">
                    <a:pos x="441" y="577"/>
                  </a:cxn>
                  <a:cxn ang="0">
                    <a:pos x="394" y="590"/>
                  </a:cxn>
                  <a:cxn ang="0">
                    <a:pos x="407" y="558"/>
                  </a:cxn>
                  <a:cxn ang="0">
                    <a:pos x="394" y="499"/>
                  </a:cxn>
                  <a:cxn ang="0">
                    <a:pos x="353" y="401"/>
                  </a:cxn>
                  <a:cxn ang="0">
                    <a:pos x="348" y="315"/>
                  </a:cxn>
                  <a:cxn ang="0">
                    <a:pos x="307" y="255"/>
                  </a:cxn>
                  <a:cxn ang="0">
                    <a:pos x="307" y="228"/>
                  </a:cxn>
                  <a:cxn ang="0">
                    <a:pos x="380" y="144"/>
                  </a:cxn>
                  <a:cxn ang="0">
                    <a:pos x="312" y="100"/>
                  </a:cxn>
                  <a:cxn ang="0">
                    <a:pos x="300" y="59"/>
                  </a:cxn>
                  <a:cxn ang="0">
                    <a:pos x="348" y="20"/>
                  </a:cxn>
                  <a:cxn ang="0">
                    <a:pos x="259" y="0"/>
                  </a:cxn>
                  <a:cxn ang="0">
                    <a:pos x="200" y="59"/>
                  </a:cxn>
                  <a:cxn ang="0">
                    <a:pos x="166" y="66"/>
                  </a:cxn>
                  <a:cxn ang="0">
                    <a:pos x="160" y="100"/>
                  </a:cxn>
                  <a:cxn ang="0">
                    <a:pos x="160" y="151"/>
                  </a:cxn>
                  <a:cxn ang="0">
                    <a:pos x="188" y="171"/>
                  </a:cxn>
                  <a:cxn ang="0">
                    <a:pos x="126" y="228"/>
                  </a:cxn>
                  <a:cxn ang="0">
                    <a:pos x="147" y="269"/>
                  </a:cxn>
                  <a:cxn ang="0">
                    <a:pos x="195" y="276"/>
                  </a:cxn>
                  <a:cxn ang="0">
                    <a:pos x="166" y="354"/>
                  </a:cxn>
                  <a:cxn ang="0">
                    <a:pos x="225" y="379"/>
                  </a:cxn>
                  <a:cxn ang="0">
                    <a:pos x="266" y="420"/>
                  </a:cxn>
                  <a:cxn ang="0">
                    <a:pos x="225" y="492"/>
                  </a:cxn>
                  <a:cxn ang="0">
                    <a:pos x="147" y="470"/>
                  </a:cxn>
                  <a:cxn ang="0">
                    <a:pos x="120" y="518"/>
                  </a:cxn>
                  <a:cxn ang="0">
                    <a:pos x="140" y="570"/>
                  </a:cxn>
                  <a:cxn ang="0">
                    <a:pos x="72" y="616"/>
                  </a:cxn>
                  <a:cxn ang="0">
                    <a:pos x="140" y="636"/>
                  </a:cxn>
                  <a:cxn ang="0">
                    <a:pos x="206" y="655"/>
                  </a:cxn>
                  <a:cxn ang="0">
                    <a:pos x="113" y="668"/>
                  </a:cxn>
                  <a:cxn ang="0">
                    <a:pos x="0" y="741"/>
                  </a:cxn>
                </a:cxnLst>
                <a:rect l="0" t="0" r="r" b="b"/>
                <a:pathLst>
                  <a:path w="481" h="773">
                    <a:moveTo>
                      <a:pt x="0" y="741"/>
                    </a:moveTo>
                    <a:lnTo>
                      <a:pt x="26" y="760"/>
                    </a:lnTo>
                    <a:lnTo>
                      <a:pt x="67" y="734"/>
                    </a:lnTo>
                    <a:lnTo>
                      <a:pt x="113" y="766"/>
                    </a:lnTo>
                    <a:lnTo>
                      <a:pt x="133" y="727"/>
                    </a:lnTo>
                    <a:lnTo>
                      <a:pt x="172" y="734"/>
                    </a:lnTo>
                    <a:lnTo>
                      <a:pt x="213" y="760"/>
                    </a:lnTo>
                    <a:lnTo>
                      <a:pt x="259" y="746"/>
                    </a:lnTo>
                    <a:lnTo>
                      <a:pt x="300" y="760"/>
                    </a:lnTo>
                    <a:lnTo>
                      <a:pt x="341" y="773"/>
                    </a:lnTo>
                    <a:lnTo>
                      <a:pt x="394" y="766"/>
                    </a:lnTo>
                    <a:lnTo>
                      <a:pt x="435" y="734"/>
                    </a:lnTo>
                    <a:lnTo>
                      <a:pt x="387" y="721"/>
                    </a:lnTo>
                    <a:lnTo>
                      <a:pt x="421" y="687"/>
                    </a:lnTo>
                    <a:lnTo>
                      <a:pt x="453" y="668"/>
                    </a:lnTo>
                    <a:lnTo>
                      <a:pt x="481" y="636"/>
                    </a:lnTo>
                    <a:lnTo>
                      <a:pt x="469" y="602"/>
                    </a:lnTo>
                    <a:lnTo>
                      <a:pt x="441" y="577"/>
                    </a:lnTo>
                    <a:lnTo>
                      <a:pt x="412" y="577"/>
                    </a:lnTo>
                    <a:lnTo>
                      <a:pt x="394" y="590"/>
                    </a:lnTo>
                    <a:lnTo>
                      <a:pt x="380" y="577"/>
                    </a:lnTo>
                    <a:lnTo>
                      <a:pt x="407" y="558"/>
                    </a:lnTo>
                    <a:lnTo>
                      <a:pt x="401" y="524"/>
                    </a:lnTo>
                    <a:lnTo>
                      <a:pt x="394" y="499"/>
                    </a:lnTo>
                    <a:lnTo>
                      <a:pt x="387" y="426"/>
                    </a:lnTo>
                    <a:lnTo>
                      <a:pt x="353" y="401"/>
                    </a:lnTo>
                    <a:lnTo>
                      <a:pt x="348" y="360"/>
                    </a:lnTo>
                    <a:lnTo>
                      <a:pt x="348" y="315"/>
                    </a:lnTo>
                    <a:lnTo>
                      <a:pt x="341" y="283"/>
                    </a:lnTo>
                    <a:lnTo>
                      <a:pt x="307" y="255"/>
                    </a:lnTo>
                    <a:lnTo>
                      <a:pt x="273" y="250"/>
                    </a:lnTo>
                    <a:lnTo>
                      <a:pt x="307" y="228"/>
                    </a:lnTo>
                    <a:lnTo>
                      <a:pt x="334" y="203"/>
                    </a:lnTo>
                    <a:lnTo>
                      <a:pt x="380" y="144"/>
                    </a:lnTo>
                    <a:lnTo>
                      <a:pt x="387" y="112"/>
                    </a:lnTo>
                    <a:lnTo>
                      <a:pt x="312" y="100"/>
                    </a:lnTo>
                    <a:lnTo>
                      <a:pt x="273" y="93"/>
                    </a:lnTo>
                    <a:lnTo>
                      <a:pt x="300" y="59"/>
                    </a:lnTo>
                    <a:lnTo>
                      <a:pt x="348" y="39"/>
                    </a:lnTo>
                    <a:lnTo>
                      <a:pt x="348" y="20"/>
                    </a:lnTo>
                    <a:lnTo>
                      <a:pt x="300" y="14"/>
                    </a:lnTo>
                    <a:lnTo>
                      <a:pt x="259" y="0"/>
                    </a:lnTo>
                    <a:lnTo>
                      <a:pt x="234" y="34"/>
                    </a:lnTo>
                    <a:lnTo>
                      <a:pt x="200" y="59"/>
                    </a:lnTo>
                    <a:lnTo>
                      <a:pt x="188" y="86"/>
                    </a:lnTo>
                    <a:lnTo>
                      <a:pt x="166" y="66"/>
                    </a:lnTo>
                    <a:lnTo>
                      <a:pt x="147" y="73"/>
                    </a:lnTo>
                    <a:lnTo>
                      <a:pt x="160" y="100"/>
                    </a:lnTo>
                    <a:lnTo>
                      <a:pt x="195" y="112"/>
                    </a:lnTo>
                    <a:lnTo>
                      <a:pt x="160" y="151"/>
                    </a:lnTo>
                    <a:lnTo>
                      <a:pt x="147" y="178"/>
                    </a:lnTo>
                    <a:lnTo>
                      <a:pt x="188" y="171"/>
                    </a:lnTo>
                    <a:lnTo>
                      <a:pt x="166" y="210"/>
                    </a:lnTo>
                    <a:lnTo>
                      <a:pt x="126" y="228"/>
                    </a:lnTo>
                    <a:lnTo>
                      <a:pt x="154" y="235"/>
                    </a:lnTo>
                    <a:lnTo>
                      <a:pt x="147" y="269"/>
                    </a:lnTo>
                    <a:lnTo>
                      <a:pt x="181" y="235"/>
                    </a:lnTo>
                    <a:lnTo>
                      <a:pt x="195" y="276"/>
                    </a:lnTo>
                    <a:lnTo>
                      <a:pt x="160" y="321"/>
                    </a:lnTo>
                    <a:lnTo>
                      <a:pt x="166" y="354"/>
                    </a:lnTo>
                    <a:lnTo>
                      <a:pt x="254" y="347"/>
                    </a:lnTo>
                    <a:lnTo>
                      <a:pt x="225" y="379"/>
                    </a:lnTo>
                    <a:lnTo>
                      <a:pt x="240" y="413"/>
                    </a:lnTo>
                    <a:lnTo>
                      <a:pt x="266" y="420"/>
                    </a:lnTo>
                    <a:lnTo>
                      <a:pt x="240" y="452"/>
                    </a:lnTo>
                    <a:lnTo>
                      <a:pt x="225" y="492"/>
                    </a:lnTo>
                    <a:lnTo>
                      <a:pt x="195" y="492"/>
                    </a:lnTo>
                    <a:lnTo>
                      <a:pt x="147" y="470"/>
                    </a:lnTo>
                    <a:lnTo>
                      <a:pt x="147" y="492"/>
                    </a:lnTo>
                    <a:lnTo>
                      <a:pt x="120" y="518"/>
                    </a:lnTo>
                    <a:lnTo>
                      <a:pt x="154" y="524"/>
                    </a:lnTo>
                    <a:lnTo>
                      <a:pt x="140" y="570"/>
                    </a:lnTo>
                    <a:lnTo>
                      <a:pt x="72" y="590"/>
                    </a:lnTo>
                    <a:lnTo>
                      <a:pt x="72" y="616"/>
                    </a:lnTo>
                    <a:lnTo>
                      <a:pt x="113" y="621"/>
                    </a:lnTo>
                    <a:lnTo>
                      <a:pt x="140" y="636"/>
                    </a:lnTo>
                    <a:lnTo>
                      <a:pt x="160" y="668"/>
                    </a:lnTo>
                    <a:lnTo>
                      <a:pt x="206" y="655"/>
                    </a:lnTo>
                    <a:lnTo>
                      <a:pt x="172" y="687"/>
                    </a:lnTo>
                    <a:lnTo>
                      <a:pt x="113" y="668"/>
                    </a:lnTo>
                    <a:lnTo>
                      <a:pt x="79" y="700"/>
                    </a:lnTo>
                    <a:lnTo>
                      <a:pt x="0" y="741"/>
                    </a:lnTo>
                  </a:path>
                </a:pathLst>
              </a:custGeom>
              <a:solidFill>
                <a:schemeClr val="accent2"/>
              </a:solidFill>
              <a:ln w="3175">
                <a:solidFill>
                  <a:srgbClr val="000000"/>
                </a:solidFill>
                <a:prstDash val="solid"/>
                <a:round/>
                <a:headEnd/>
                <a:tailEnd/>
              </a:ln>
            </p:spPr>
            <p:txBody>
              <a:bodyPr/>
              <a:lstStyle/>
              <a:p>
                <a:endParaRPr lang="nl-BE"/>
              </a:p>
            </p:txBody>
          </p:sp>
          <p:sp>
            <p:nvSpPr>
              <p:cNvPr id="167981" name="Freeform 45"/>
              <p:cNvSpPr>
                <a:spLocks/>
              </p:cNvSpPr>
              <p:nvPr/>
            </p:nvSpPr>
            <p:spPr bwMode="auto">
              <a:xfrm>
                <a:off x="936" y="2230"/>
                <a:ext cx="127" cy="104"/>
              </a:xfrm>
              <a:custGeom>
                <a:avLst/>
                <a:gdLst/>
                <a:ahLst/>
                <a:cxnLst>
                  <a:cxn ang="0">
                    <a:pos x="40" y="0"/>
                  </a:cxn>
                  <a:cxn ang="0">
                    <a:pos x="0" y="32"/>
                  </a:cxn>
                  <a:cxn ang="0">
                    <a:pos x="5" y="52"/>
                  </a:cxn>
                  <a:cxn ang="0">
                    <a:pos x="19" y="78"/>
                  </a:cxn>
                  <a:cxn ang="0">
                    <a:pos x="40" y="66"/>
                  </a:cxn>
                  <a:cxn ang="0">
                    <a:pos x="60" y="66"/>
                  </a:cxn>
                  <a:cxn ang="0">
                    <a:pos x="79" y="71"/>
                  </a:cxn>
                  <a:cxn ang="0">
                    <a:pos x="79" y="103"/>
                  </a:cxn>
                  <a:cxn ang="0">
                    <a:pos x="79" y="110"/>
                  </a:cxn>
                  <a:cxn ang="0">
                    <a:pos x="113" y="98"/>
                  </a:cxn>
                  <a:cxn ang="0">
                    <a:pos x="120" y="45"/>
                  </a:cxn>
                  <a:cxn ang="0">
                    <a:pos x="113" y="18"/>
                  </a:cxn>
                  <a:cxn ang="0">
                    <a:pos x="40" y="0"/>
                  </a:cxn>
                </a:cxnLst>
                <a:rect l="0" t="0" r="r" b="b"/>
                <a:pathLst>
                  <a:path w="120" h="110">
                    <a:moveTo>
                      <a:pt x="40" y="0"/>
                    </a:moveTo>
                    <a:lnTo>
                      <a:pt x="0" y="32"/>
                    </a:lnTo>
                    <a:lnTo>
                      <a:pt x="5" y="52"/>
                    </a:lnTo>
                    <a:lnTo>
                      <a:pt x="19" y="78"/>
                    </a:lnTo>
                    <a:lnTo>
                      <a:pt x="40" y="66"/>
                    </a:lnTo>
                    <a:lnTo>
                      <a:pt x="60" y="66"/>
                    </a:lnTo>
                    <a:lnTo>
                      <a:pt x="79" y="71"/>
                    </a:lnTo>
                    <a:lnTo>
                      <a:pt x="79" y="103"/>
                    </a:lnTo>
                    <a:lnTo>
                      <a:pt x="79" y="110"/>
                    </a:lnTo>
                    <a:lnTo>
                      <a:pt x="113" y="98"/>
                    </a:lnTo>
                    <a:lnTo>
                      <a:pt x="120" y="45"/>
                    </a:lnTo>
                    <a:lnTo>
                      <a:pt x="113" y="18"/>
                    </a:lnTo>
                    <a:lnTo>
                      <a:pt x="40" y="0"/>
                    </a:lnTo>
                  </a:path>
                </a:pathLst>
              </a:custGeom>
              <a:solidFill>
                <a:schemeClr val="accent2"/>
              </a:solidFill>
              <a:ln w="3175">
                <a:solidFill>
                  <a:srgbClr val="000000"/>
                </a:solidFill>
                <a:prstDash val="solid"/>
                <a:round/>
                <a:headEnd/>
                <a:tailEnd/>
              </a:ln>
            </p:spPr>
            <p:txBody>
              <a:bodyPr/>
              <a:lstStyle/>
              <a:p>
                <a:endParaRPr lang="nl-BE"/>
              </a:p>
            </p:txBody>
          </p:sp>
        </p:grpSp>
        <p:sp>
          <p:nvSpPr>
            <p:cNvPr id="167982" name="Freeform 46"/>
            <p:cNvSpPr>
              <a:spLocks/>
            </p:cNvSpPr>
            <p:nvPr/>
          </p:nvSpPr>
          <p:spPr bwMode="auto">
            <a:xfrm>
              <a:off x="1070" y="1958"/>
              <a:ext cx="78" cy="56"/>
            </a:xfrm>
            <a:custGeom>
              <a:avLst/>
              <a:gdLst/>
              <a:ahLst/>
              <a:cxnLst>
                <a:cxn ang="0">
                  <a:pos x="0" y="60"/>
                </a:cxn>
                <a:cxn ang="0">
                  <a:pos x="55" y="41"/>
                </a:cxn>
                <a:cxn ang="0">
                  <a:pos x="74" y="0"/>
                </a:cxn>
                <a:cxn ang="0">
                  <a:pos x="28" y="14"/>
                </a:cxn>
                <a:cxn ang="0">
                  <a:pos x="21" y="48"/>
                </a:cxn>
                <a:cxn ang="0">
                  <a:pos x="0" y="60"/>
                </a:cxn>
              </a:cxnLst>
              <a:rect l="0" t="0" r="r" b="b"/>
              <a:pathLst>
                <a:path w="74" h="60">
                  <a:moveTo>
                    <a:pt x="0" y="60"/>
                  </a:moveTo>
                  <a:lnTo>
                    <a:pt x="55" y="41"/>
                  </a:lnTo>
                  <a:lnTo>
                    <a:pt x="74" y="0"/>
                  </a:lnTo>
                  <a:lnTo>
                    <a:pt x="28" y="14"/>
                  </a:lnTo>
                  <a:lnTo>
                    <a:pt x="21" y="48"/>
                  </a:lnTo>
                  <a:lnTo>
                    <a:pt x="0" y="60"/>
                  </a:lnTo>
                </a:path>
              </a:pathLst>
            </a:custGeom>
            <a:solidFill>
              <a:schemeClr val="accent2"/>
            </a:solidFill>
            <a:ln w="3175">
              <a:solidFill>
                <a:srgbClr val="000000"/>
              </a:solidFill>
              <a:prstDash val="solid"/>
              <a:round/>
              <a:headEnd/>
              <a:tailEnd/>
            </a:ln>
          </p:spPr>
          <p:txBody>
            <a:bodyPr/>
            <a:lstStyle/>
            <a:p>
              <a:endParaRPr lang="nl-BE"/>
            </a:p>
          </p:txBody>
        </p:sp>
      </p:grpSp>
      <p:grpSp>
        <p:nvGrpSpPr>
          <p:cNvPr id="167983" name="Group 47"/>
          <p:cNvGrpSpPr>
            <a:grpSpLocks/>
          </p:cNvGrpSpPr>
          <p:nvPr/>
        </p:nvGrpSpPr>
        <p:grpSpPr bwMode="auto">
          <a:xfrm>
            <a:off x="2917825" y="3043238"/>
            <a:ext cx="847725" cy="1303337"/>
            <a:chOff x="1838" y="1917"/>
            <a:chExt cx="534" cy="821"/>
          </a:xfrm>
        </p:grpSpPr>
        <p:sp>
          <p:nvSpPr>
            <p:cNvPr id="167984" name="Freeform 48"/>
            <p:cNvSpPr>
              <a:spLocks/>
            </p:cNvSpPr>
            <p:nvPr/>
          </p:nvSpPr>
          <p:spPr bwMode="auto">
            <a:xfrm>
              <a:off x="1838" y="2672"/>
              <a:ext cx="36" cy="66"/>
            </a:xfrm>
            <a:custGeom>
              <a:avLst/>
              <a:gdLst/>
              <a:ahLst/>
              <a:cxnLst>
                <a:cxn ang="0">
                  <a:pos x="30" y="58"/>
                </a:cxn>
                <a:cxn ang="0">
                  <a:pos x="30" y="32"/>
                </a:cxn>
                <a:cxn ang="0">
                  <a:pos x="24" y="0"/>
                </a:cxn>
                <a:cxn ang="0">
                  <a:pos x="19" y="0"/>
                </a:cxn>
                <a:cxn ang="0">
                  <a:pos x="0" y="19"/>
                </a:cxn>
                <a:cxn ang="0">
                  <a:pos x="0" y="51"/>
                </a:cxn>
                <a:cxn ang="0">
                  <a:pos x="19" y="58"/>
                </a:cxn>
                <a:cxn ang="0">
                  <a:pos x="30" y="58"/>
                </a:cxn>
              </a:cxnLst>
              <a:rect l="0" t="0" r="r" b="b"/>
              <a:pathLst>
                <a:path w="30" h="58">
                  <a:moveTo>
                    <a:pt x="30" y="58"/>
                  </a:moveTo>
                  <a:lnTo>
                    <a:pt x="30" y="32"/>
                  </a:lnTo>
                  <a:lnTo>
                    <a:pt x="24" y="0"/>
                  </a:lnTo>
                  <a:lnTo>
                    <a:pt x="19" y="0"/>
                  </a:lnTo>
                  <a:lnTo>
                    <a:pt x="0" y="19"/>
                  </a:lnTo>
                  <a:lnTo>
                    <a:pt x="0" y="51"/>
                  </a:lnTo>
                  <a:lnTo>
                    <a:pt x="19" y="58"/>
                  </a:lnTo>
                  <a:lnTo>
                    <a:pt x="30" y="58"/>
                  </a:lnTo>
                </a:path>
              </a:pathLst>
            </a:custGeom>
            <a:solidFill>
              <a:srgbClr val="FF3300"/>
            </a:solidFill>
            <a:ln w="3175">
              <a:solidFill>
                <a:srgbClr val="000000"/>
              </a:solidFill>
              <a:prstDash val="solid"/>
              <a:round/>
              <a:headEnd/>
              <a:tailEnd/>
            </a:ln>
          </p:spPr>
          <p:txBody>
            <a:bodyPr/>
            <a:lstStyle/>
            <a:p>
              <a:endParaRPr lang="nl-BE"/>
            </a:p>
          </p:txBody>
        </p:sp>
        <p:grpSp>
          <p:nvGrpSpPr>
            <p:cNvPr id="167985" name="Group 49"/>
            <p:cNvGrpSpPr>
              <a:grpSpLocks/>
            </p:cNvGrpSpPr>
            <p:nvPr/>
          </p:nvGrpSpPr>
          <p:grpSpPr bwMode="auto">
            <a:xfrm>
              <a:off x="2088" y="1917"/>
              <a:ext cx="284" cy="322"/>
              <a:chOff x="1860" y="2175"/>
              <a:chExt cx="248" cy="265"/>
            </a:xfrm>
          </p:grpSpPr>
          <p:sp>
            <p:nvSpPr>
              <p:cNvPr id="167986" name="Freeform 50"/>
              <p:cNvSpPr>
                <a:spLocks/>
              </p:cNvSpPr>
              <p:nvPr/>
            </p:nvSpPr>
            <p:spPr bwMode="auto">
              <a:xfrm>
                <a:off x="1860" y="2175"/>
                <a:ext cx="155" cy="227"/>
              </a:xfrm>
              <a:custGeom>
                <a:avLst/>
                <a:gdLst/>
                <a:ahLst/>
                <a:cxnLst>
                  <a:cxn ang="0">
                    <a:pos x="19" y="241"/>
                  </a:cxn>
                  <a:cxn ang="0">
                    <a:pos x="39" y="241"/>
                  </a:cxn>
                  <a:cxn ang="0">
                    <a:pos x="66" y="241"/>
                  </a:cxn>
                  <a:cxn ang="0">
                    <a:pos x="105" y="143"/>
                  </a:cxn>
                  <a:cxn ang="0">
                    <a:pos x="146" y="130"/>
                  </a:cxn>
                  <a:cxn ang="0">
                    <a:pos x="146" y="98"/>
                  </a:cxn>
                  <a:cxn ang="0">
                    <a:pos x="112" y="98"/>
                  </a:cxn>
                  <a:cxn ang="0">
                    <a:pos x="119" y="66"/>
                  </a:cxn>
                  <a:cxn ang="0">
                    <a:pos x="133" y="33"/>
                  </a:cxn>
                  <a:cxn ang="0">
                    <a:pos x="133" y="0"/>
                  </a:cxn>
                  <a:cxn ang="0">
                    <a:pos x="100" y="5"/>
                  </a:cxn>
                  <a:cxn ang="0">
                    <a:pos x="78" y="33"/>
                  </a:cxn>
                  <a:cxn ang="0">
                    <a:pos x="39" y="38"/>
                  </a:cxn>
                  <a:cxn ang="0">
                    <a:pos x="12" y="59"/>
                  </a:cxn>
                  <a:cxn ang="0">
                    <a:pos x="7" y="91"/>
                  </a:cxn>
                  <a:cxn ang="0">
                    <a:pos x="0" y="137"/>
                  </a:cxn>
                  <a:cxn ang="0">
                    <a:pos x="0" y="175"/>
                  </a:cxn>
                  <a:cxn ang="0">
                    <a:pos x="25" y="203"/>
                  </a:cxn>
                  <a:cxn ang="0">
                    <a:pos x="19" y="241"/>
                  </a:cxn>
                </a:cxnLst>
                <a:rect l="0" t="0" r="r" b="b"/>
                <a:pathLst>
                  <a:path w="146" h="241">
                    <a:moveTo>
                      <a:pt x="19" y="241"/>
                    </a:moveTo>
                    <a:lnTo>
                      <a:pt x="39" y="241"/>
                    </a:lnTo>
                    <a:lnTo>
                      <a:pt x="66" y="241"/>
                    </a:lnTo>
                    <a:lnTo>
                      <a:pt x="105" y="143"/>
                    </a:lnTo>
                    <a:lnTo>
                      <a:pt x="146" y="130"/>
                    </a:lnTo>
                    <a:lnTo>
                      <a:pt x="146" y="98"/>
                    </a:lnTo>
                    <a:lnTo>
                      <a:pt x="112" y="98"/>
                    </a:lnTo>
                    <a:lnTo>
                      <a:pt x="119" y="66"/>
                    </a:lnTo>
                    <a:lnTo>
                      <a:pt x="133" y="33"/>
                    </a:lnTo>
                    <a:lnTo>
                      <a:pt x="133" y="0"/>
                    </a:lnTo>
                    <a:lnTo>
                      <a:pt x="100" y="5"/>
                    </a:lnTo>
                    <a:lnTo>
                      <a:pt x="78" y="33"/>
                    </a:lnTo>
                    <a:lnTo>
                      <a:pt x="39" y="38"/>
                    </a:lnTo>
                    <a:lnTo>
                      <a:pt x="12" y="59"/>
                    </a:lnTo>
                    <a:lnTo>
                      <a:pt x="7" y="91"/>
                    </a:lnTo>
                    <a:lnTo>
                      <a:pt x="0" y="137"/>
                    </a:lnTo>
                    <a:lnTo>
                      <a:pt x="0" y="175"/>
                    </a:lnTo>
                    <a:lnTo>
                      <a:pt x="25" y="203"/>
                    </a:lnTo>
                    <a:lnTo>
                      <a:pt x="19" y="241"/>
                    </a:lnTo>
                  </a:path>
                </a:pathLst>
              </a:custGeom>
              <a:solidFill>
                <a:srgbClr val="FF3300"/>
              </a:solidFill>
              <a:ln w="3175">
                <a:solidFill>
                  <a:srgbClr val="000000"/>
                </a:solidFill>
                <a:prstDash val="solid"/>
                <a:round/>
                <a:headEnd/>
                <a:tailEnd/>
              </a:ln>
            </p:spPr>
            <p:txBody>
              <a:bodyPr/>
              <a:lstStyle/>
              <a:p>
                <a:endParaRPr lang="nl-BE"/>
              </a:p>
            </p:txBody>
          </p:sp>
          <p:sp>
            <p:nvSpPr>
              <p:cNvPr id="167987" name="Freeform 51"/>
              <p:cNvSpPr>
                <a:spLocks/>
              </p:cNvSpPr>
              <p:nvPr/>
            </p:nvSpPr>
            <p:spPr bwMode="auto">
              <a:xfrm>
                <a:off x="1960" y="2355"/>
                <a:ext cx="41" cy="41"/>
              </a:xfrm>
              <a:custGeom>
                <a:avLst/>
                <a:gdLst/>
                <a:ahLst/>
                <a:cxnLst>
                  <a:cxn ang="0">
                    <a:pos x="0" y="5"/>
                  </a:cxn>
                  <a:cxn ang="0">
                    <a:pos x="6" y="44"/>
                  </a:cxn>
                  <a:cxn ang="0">
                    <a:pos x="39" y="44"/>
                  </a:cxn>
                  <a:cxn ang="0">
                    <a:pos x="39" y="12"/>
                  </a:cxn>
                  <a:cxn ang="0">
                    <a:pos x="25" y="0"/>
                  </a:cxn>
                  <a:cxn ang="0">
                    <a:pos x="0" y="5"/>
                  </a:cxn>
                </a:cxnLst>
                <a:rect l="0" t="0" r="r" b="b"/>
                <a:pathLst>
                  <a:path w="39" h="44">
                    <a:moveTo>
                      <a:pt x="0" y="5"/>
                    </a:moveTo>
                    <a:lnTo>
                      <a:pt x="6" y="44"/>
                    </a:lnTo>
                    <a:lnTo>
                      <a:pt x="39" y="44"/>
                    </a:lnTo>
                    <a:lnTo>
                      <a:pt x="39" y="12"/>
                    </a:lnTo>
                    <a:lnTo>
                      <a:pt x="25" y="0"/>
                    </a:lnTo>
                    <a:lnTo>
                      <a:pt x="0" y="5"/>
                    </a:lnTo>
                  </a:path>
                </a:pathLst>
              </a:custGeom>
              <a:solidFill>
                <a:srgbClr val="FF3300"/>
              </a:solidFill>
              <a:ln w="3175">
                <a:solidFill>
                  <a:srgbClr val="000000"/>
                </a:solidFill>
                <a:prstDash val="solid"/>
                <a:round/>
                <a:headEnd/>
                <a:tailEnd/>
              </a:ln>
            </p:spPr>
            <p:txBody>
              <a:bodyPr/>
              <a:lstStyle/>
              <a:p>
                <a:endParaRPr lang="nl-BE"/>
              </a:p>
            </p:txBody>
          </p:sp>
          <p:sp>
            <p:nvSpPr>
              <p:cNvPr id="167988" name="Freeform 52"/>
              <p:cNvSpPr>
                <a:spLocks/>
              </p:cNvSpPr>
              <p:nvPr/>
            </p:nvSpPr>
            <p:spPr bwMode="auto">
              <a:xfrm>
                <a:off x="2023" y="2309"/>
                <a:ext cx="85" cy="80"/>
              </a:xfrm>
              <a:custGeom>
                <a:avLst/>
                <a:gdLst/>
                <a:ahLst/>
                <a:cxnLst>
                  <a:cxn ang="0">
                    <a:pos x="0" y="32"/>
                  </a:cxn>
                  <a:cxn ang="0">
                    <a:pos x="7" y="78"/>
                  </a:cxn>
                  <a:cxn ang="0">
                    <a:pos x="41" y="85"/>
                  </a:cxn>
                  <a:cxn ang="0">
                    <a:pos x="72" y="73"/>
                  </a:cxn>
                  <a:cxn ang="0">
                    <a:pos x="60" y="60"/>
                  </a:cxn>
                  <a:cxn ang="0">
                    <a:pos x="80" y="32"/>
                  </a:cxn>
                  <a:cxn ang="0">
                    <a:pos x="72" y="0"/>
                  </a:cxn>
                  <a:cxn ang="0">
                    <a:pos x="0" y="32"/>
                  </a:cxn>
                </a:cxnLst>
                <a:rect l="0" t="0" r="r" b="b"/>
                <a:pathLst>
                  <a:path w="80" h="85">
                    <a:moveTo>
                      <a:pt x="0" y="32"/>
                    </a:moveTo>
                    <a:lnTo>
                      <a:pt x="7" y="78"/>
                    </a:lnTo>
                    <a:lnTo>
                      <a:pt x="41" y="85"/>
                    </a:lnTo>
                    <a:lnTo>
                      <a:pt x="72" y="73"/>
                    </a:lnTo>
                    <a:lnTo>
                      <a:pt x="60" y="60"/>
                    </a:lnTo>
                    <a:lnTo>
                      <a:pt x="80" y="32"/>
                    </a:lnTo>
                    <a:lnTo>
                      <a:pt x="72" y="0"/>
                    </a:lnTo>
                    <a:lnTo>
                      <a:pt x="0" y="32"/>
                    </a:lnTo>
                  </a:path>
                </a:pathLst>
              </a:custGeom>
              <a:solidFill>
                <a:srgbClr val="FF3300"/>
              </a:solidFill>
              <a:ln w="3175">
                <a:solidFill>
                  <a:srgbClr val="000000"/>
                </a:solidFill>
                <a:prstDash val="solid"/>
                <a:round/>
                <a:headEnd/>
                <a:tailEnd/>
              </a:ln>
            </p:spPr>
            <p:txBody>
              <a:bodyPr/>
              <a:lstStyle/>
              <a:p>
                <a:endParaRPr lang="nl-BE"/>
              </a:p>
            </p:txBody>
          </p:sp>
          <p:sp>
            <p:nvSpPr>
              <p:cNvPr id="167989" name="Freeform 53"/>
              <p:cNvSpPr>
                <a:spLocks/>
              </p:cNvSpPr>
              <p:nvPr/>
            </p:nvSpPr>
            <p:spPr bwMode="auto">
              <a:xfrm>
                <a:off x="2015" y="2408"/>
                <a:ext cx="64" cy="32"/>
              </a:xfrm>
              <a:custGeom>
                <a:avLst/>
                <a:gdLst/>
                <a:ahLst/>
                <a:cxnLst>
                  <a:cxn ang="0">
                    <a:pos x="0" y="5"/>
                  </a:cxn>
                  <a:cxn ang="0">
                    <a:pos x="14" y="34"/>
                  </a:cxn>
                  <a:cxn ang="0">
                    <a:pos x="41" y="27"/>
                  </a:cxn>
                  <a:cxn ang="0">
                    <a:pos x="60" y="14"/>
                  </a:cxn>
                  <a:cxn ang="0">
                    <a:pos x="34" y="0"/>
                  </a:cxn>
                  <a:cxn ang="0">
                    <a:pos x="0" y="5"/>
                  </a:cxn>
                </a:cxnLst>
                <a:rect l="0" t="0" r="r" b="b"/>
                <a:pathLst>
                  <a:path w="60" h="34">
                    <a:moveTo>
                      <a:pt x="0" y="5"/>
                    </a:moveTo>
                    <a:lnTo>
                      <a:pt x="14" y="34"/>
                    </a:lnTo>
                    <a:lnTo>
                      <a:pt x="41" y="27"/>
                    </a:lnTo>
                    <a:lnTo>
                      <a:pt x="60" y="14"/>
                    </a:lnTo>
                    <a:lnTo>
                      <a:pt x="34" y="0"/>
                    </a:lnTo>
                    <a:lnTo>
                      <a:pt x="0" y="5"/>
                    </a:lnTo>
                  </a:path>
                </a:pathLst>
              </a:custGeom>
              <a:solidFill>
                <a:srgbClr val="FF3300"/>
              </a:solidFill>
              <a:ln w="3175">
                <a:solidFill>
                  <a:srgbClr val="000000"/>
                </a:solidFill>
                <a:prstDash val="solid"/>
                <a:round/>
                <a:headEnd/>
                <a:tailEnd/>
              </a:ln>
            </p:spPr>
            <p:txBody>
              <a:bodyPr/>
              <a:lstStyle/>
              <a:p>
                <a:endParaRPr lang="nl-BE"/>
              </a:p>
            </p:txBody>
          </p:sp>
        </p:grpSp>
      </p:grpSp>
      <p:grpSp>
        <p:nvGrpSpPr>
          <p:cNvPr id="167990" name="Group 54"/>
          <p:cNvGrpSpPr>
            <a:grpSpLocks/>
          </p:cNvGrpSpPr>
          <p:nvPr/>
        </p:nvGrpSpPr>
        <p:grpSpPr bwMode="auto">
          <a:xfrm>
            <a:off x="717550" y="4921250"/>
            <a:ext cx="1692275" cy="1346200"/>
            <a:chOff x="431" y="3149"/>
            <a:chExt cx="931" cy="699"/>
          </a:xfrm>
        </p:grpSpPr>
        <p:sp>
          <p:nvSpPr>
            <p:cNvPr id="167991" name="Freeform 55"/>
            <p:cNvSpPr>
              <a:spLocks/>
            </p:cNvSpPr>
            <p:nvPr/>
          </p:nvSpPr>
          <p:spPr bwMode="auto">
            <a:xfrm>
              <a:off x="431" y="3149"/>
              <a:ext cx="931" cy="699"/>
            </a:xfrm>
            <a:custGeom>
              <a:avLst/>
              <a:gdLst/>
              <a:ahLst/>
              <a:cxnLst>
                <a:cxn ang="0">
                  <a:pos x="768" y="286"/>
                </a:cxn>
                <a:cxn ang="0">
                  <a:pos x="794" y="299"/>
                </a:cxn>
                <a:cxn ang="0">
                  <a:pos x="876" y="315"/>
                </a:cxn>
                <a:cxn ang="0">
                  <a:pos x="862" y="359"/>
                </a:cxn>
                <a:cxn ang="0">
                  <a:pos x="775" y="399"/>
                </a:cxn>
                <a:cxn ang="0">
                  <a:pos x="688" y="411"/>
                </a:cxn>
                <a:cxn ang="0">
                  <a:pos x="562" y="529"/>
                </a:cxn>
                <a:cxn ang="0">
                  <a:pos x="562" y="568"/>
                </a:cxn>
                <a:cxn ang="0">
                  <a:pos x="595" y="607"/>
                </a:cxn>
                <a:cxn ang="0">
                  <a:pos x="542" y="628"/>
                </a:cxn>
                <a:cxn ang="0">
                  <a:pos x="509" y="648"/>
                </a:cxn>
                <a:cxn ang="0">
                  <a:pos x="487" y="685"/>
                </a:cxn>
                <a:cxn ang="0">
                  <a:pos x="448" y="673"/>
                </a:cxn>
                <a:cxn ang="0">
                  <a:pos x="400" y="714"/>
                </a:cxn>
                <a:cxn ang="0">
                  <a:pos x="368" y="744"/>
                </a:cxn>
                <a:cxn ang="0">
                  <a:pos x="234" y="714"/>
                </a:cxn>
                <a:cxn ang="0">
                  <a:pos x="188" y="707"/>
                </a:cxn>
                <a:cxn ang="0">
                  <a:pos x="147" y="707"/>
                </a:cxn>
                <a:cxn ang="0">
                  <a:pos x="94" y="732"/>
                </a:cxn>
                <a:cxn ang="0">
                  <a:pos x="60" y="707"/>
                </a:cxn>
                <a:cxn ang="0">
                  <a:pos x="46" y="628"/>
                </a:cxn>
                <a:cxn ang="0">
                  <a:pos x="0" y="594"/>
                </a:cxn>
                <a:cxn ang="0">
                  <a:pos x="7" y="556"/>
                </a:cxn>
                <a:cxn ang="0">
                  <a:pos x="41" y="534"/>
                </a:cxn>
                <a:cxn ang="0">
                  <a:pos x="53" y="516"/>
                </a:cxn>
                <a:cxn ang="0">
                  <a:pos x="46" y="477"/>
                </a:cxn>
                <a:cxn ang="0">
                  <a:pos x="67" y="450"/>
                </a:cxn>
                <a:cxn ang="0">
                  <a:pos x="75" y="418"/>
                </a:cxn>
                <a:cxn ang="0">
                  <a:pos x="75" y="386"/>
                </a:cxn>
                <a:cxn ang="0">
                  <a:pos x="101" y="377"/>
                </a:cxn>
                <a:cxn ang="0">
                  <a:pos x="119" y="359"/>
                </a:cxn>
                <a:cxn ang="0">
                  <a:pos x="147" y="286"/>
                </a:cxn>
                <a:cxn ang="0">
                  <a:pos x="206" y="242"/>
                </a:cxn>
                <a:cxn ang="0">
                  <a:pos x="200" y="201"/>
                </a:cxn>
                <a:cxn ang="0">
                  <a:pos x="160" y="189"/>
                </a:cxn>
                <a:cxn ang="0">
                  <a:pos x="119" y="183"/>
                </a:cxn>
                <a:cxn ang="0">
                  <a:pos x="94" y="176"/>
                </a:cxn>
                <a:cxn ang="0">
                  <a:pos x="75" y="142"/>
                </a:cxn>
                <a:cxn ang="0">
                  <a:pos x="41" y="157"/>
                </a:cxn>
                <a:cxn ang="0">
                  <a:pos x="34" y="157"/>
                </a:cxn>
                <a:cxn ang="0">
                  <a:pos x="34" y="135"/>
                </a:cxn>
                <a:cxn ang="0">
                  <a:pos x="46" y="103"/>
                </a:cxn>
                <a:cxn ang="0">
                  <a:pos x="41" y="39"/>
                </a:cxn>
                <a:cxn ang="0">
                  <a:pos x="67" y="25"/>
                </a:cxn>
                <a:cxn ang="0">
                  <a:pos x="106" y="32"/>
                </a:cxn>
                <a:cxn ang="0">
                  <a:pos x="140" y="0"/>
                </a:cxn>
                <a:cxn ang="0">
                  <a:pos x="181" y="39"/>
                </a:cxn>
                <a:cxn ang="0">
                  <a:pos x="228" y="51"/>
                </a:cxn>
                <a:cxn ang="0">
                  <a:pos x="281" y="64"/>
                </a:cxn>
                <a:cxn ang="0">
                  <a:pos x="327" y="84"/>
                </a:cxn>
                <a:cxn ang="0">
                  <a:pos x="368" y="110"/>
                </a:cxn>
                <a:cxn ang="0">
                  <a:pos x="428" y="110"/>
                </a:cxn>
                <a:cxn ang="0">
                  <a:pos x="521" y="150"/>
                </a:cxn>
                <a:cxn ang="0">
                  <a:pos x="547" y="157"/>
                </a:cxn>
                <a:cxn ang="0">
                  <a:pos x="569" y="183"/>
                </a:cxn>
                <a:cxn ang="0">
                  <a:pos x="581" y="194"/>
                </a:cxn>
                <a:cxn ang="0">
                  <a:pos x="635" y="235"/>
                </a:cxn>
                <a:cxn ang="0">
                  <a:pos x="670" y="249"/>
                </a:cxn>
                <a:cxn ang="0">
                  <a:pos x="695" y="254"/>
                </a:cxn>
                <a:cxn ang="0">
                  <a:pos x="722" y="249"/>
                </a:cxn>
                <a:cxn ang="0">
                  <a:pos x="748" y="274"/>
                </a:cxn>
                <a:cxn ang="0">
                  <a:pos x="768" y="286"/>
                </a:cxn>
              </a:cxnLst>
              <a:rect l="0" t="0" r="r" b="b"/>
              <a:pathLst>
                <a:path w="876" h="744">
                  <a:moveTo>
                    <a:pt x="768" y="286"/>
                  </a:moveTo>
                  <a:lnTo>
                    <a:pt x="794" y="299"/>
                  </a:lnTo>
                  <a:lnTo>
                    <a:pt x="876" y="315"/>
                  </a:lnTo>
                  <a:lnTo>
                    <a:pt x="862" y="359"/>
                  </a:lnTo>
                  <a:lnTo>
                    <a:pt x="775" y="399"/>
                  </a:lnTo>
                  <a:lnTo>
                    <a:pt x="688" y="411"/>
                  </a:lnTo>
                  <a:lnTo>
                    <a:pt x="562" y="529"/>
                  </a:lnTo>
                  <a:lnTo>
                    <a:pt x="562" y="568"/>
                  </a:lnTo>
                  <a:lnTo>
                    <a:pt x="595" y="607"/>
                  </a:lnTo>
                  <a:lnTo>
                    <a:pt x="542" y="628"/>
                  </a:lnTo>
                  <a:lnTo>
                    <a:pt x="509" y="648"/>
                  </a:lnTo>
                  <a:lnTo>
                    <a:pt x="487" y="685"/>
                  </a:lnTo>
                  <a:lnTo>
                    <a:pt x="448" y="673"/>
                  </a:lnTo>
                  <a:lnTo>
                    <a:pt x="400" y="714"/>
                  </a:lnTo>
                  <a:lnTo>
                    <a:pt x="368" y="744"/>
                  </a:lnTo>
                  <a:lnTo>
                    <a:pt x="234" y="714"/>
                  </a:lnTo>
                  <a:lnTo>
                    <a:pt x="188" y="707"/>
                  </a:lnTo>
                  <a:lnTo>
                    <a:pt x="147" y="707"/>
                  </a:lnTo>
                  <a:lnTo>
                    <a:pt x="94" y="732"/>
                  </a:lnTo>
                  <a:lnTo>
                    <a:pt x="60" y="707"/>
                  </a:lnTo>
                  <a:lnTo>
                    <a:pt x="46" y="628"/>
                  </a:lnTo>
                  <a:lnTo>
                    <a:pt x="0" y="594"/>
                  </a:lnTo>
                  <a:lnTo>
                    <a:pt x="7" y="556"/>
                  </a:lnTo>
                  <a:lnTo>
                    <a:pt x="41" y="534"/>
                  </a:lnTo>
                  <a:lnTo>
                    <a:pt x="53" y="516"/>
                  </a:lnTo>
                  <a:lnTo>
                    <a:pt x="46" y="477"/>
                  </a:lnTo>
                  <a:lnTo>
                    <a:pt x="67" y="450"/>
                  </a:lnTo>
                  <a:lnTo>
                    <a:pt x="75" y="418"/>
                  </a:lnTo>
                  <a:lnTo>
                    <a:pt x="75" y="386"/>
                  </a:lnTo>
                  <a:lnTo>
                    <a:pt x="101" y="377"/>
                  </a:lnTo>
                  <a:lnTo>
                    <a:pt x="119" y="359"/>
                  </a:lnTo>
                  <a:lnTo>
                    <a:pt x="147" y="286"/>
                  </a:lnTo>
                  <a:lnTo>
                    <a:pt x="206" y="242"/>
                  </a:lnTo>
                  <a:lnTo>
                    <a:pt x="200" y="201"/>
                  </a:lnTo>
                  <a:lnTo>
                    <a:pt x="160" y="189"/>
                  </a:lnTo>
                  <a:lnTo>
                    <a:pt x="119" y="183"/>
                  </a:lnTo>
                  <a:lnTo>
                    <a:pt x="94" y="176"/>
                  </a:lnTo>
                  <a:lnTo>
                    <a:pt x="75" y="142"/>
                  </a:lnTo>
                  <a:lnTo>
                    <a:pt x="41" y="157"/>
                  </a:lnTo>
                  <a:lnTo>
                    <a:pt x="34" y="157"/>
                  </a:lnTo>
                  <a:lnTo>
                    <a:pt x="34" y="135"/>
                  </a:lnTo>
                  <a:lnTo>
                    <a:pt x="46" y="103"/>
                  </a:lnTo>
                  <a:lnTo>
                    <a:pt x="41" y="39"/>
                  </a:lnTo>
                  <a:lnTo>
                    <a:pt x="67" y="25"/>
                  </a:lnTo>
                  <a:lnTo>
                    <a:pt x="106" y="32"/>
                  </a:lnTo>
                  <a:lnTo>
                    <a:pt x="140" y="0"/>
                  </a:lnTo>
                  <a:lnTo>
                    <a:pt x="181" y="39"/>
                  </a:lnTo>
                  <a:lnTo>
                    <a:pt x="228" y="51"/>
                  </a:lnTo>
                  <a:lnTo>
                    <a:pt x="281" y="64"/>
                  </a:lnTo>
                  <a:lnTo>
                    <a:pt x="327" y="84"/>
                  </a:lnTo>
                  <a:lnTo>
                    <a:pt x="368" y="110"/>
                  </a:lnTo>
                  <a:lnTo>
                    <a:pt x="428" y="110"/>
                  </a:lnTo>
                  <a:lnTo>
                    <a:pt x="521" y="150"/>
                  </a:lnTo>
                  <a:lnTo>
                    <a:pt x="547" y="157"/>
                  </a:lnTo>
                  <a:lnTo>
                    <a:pt x="569" y="183"/>
                  </a:lnTo>
                  <a:lnTo>
                    <a:pt x="581" y="194"/>
                  </a:lnTo>
                  <a:lnTo>
                    <a:pt x="635" y="235"/>
                  </a:lnTo>
                  <a:lnTo>
                    <a:pt x="670" y="249"/>
                  </a:lnTo>
                  <a:lnTo>
                    <a:pt x="695" y="254"/>
                  </a:lnTo>
                  <a:lnTo>
                    <a:pt x="722" y="249"/>
                  </a:lnTo>
                  <a:lnTo>
                    <a:pt x="748" y="274"/>
                  </a:lnTo>
                  <a:lnTo>
                    <a:pt x="768" y="286"/>
                  </a:lnTo>
                </a:path>
              </a:pathLst>
            </a:custGeom>
            <a:solidFill>
              <a:srgbClr val="FF3300"/>
            </a:solidFill>
            <a:ln w="3175">
              <a:solidFill>
                <a:srgbClr val="000000"/>
              </a:solidFill>
              <a:prstDash val="solid"/>
              <a:round/>
              <a:headEnd/>
              <a:tailEnd/>
            </a:ln>
          </p:spPr>
          <p:txBody>
            <a:bodyPr/>
            <a:lstStyle/>
            <a:p>
              <a:endParaRPr lang="nl-BE"/>
            </a:p>
          </p:txBody>
        </p:sp>
        <p:sp>
          <p:nvSpPr>
            <p:cNvPr id="167992" name="Freeform 56"/>
            <p:cNvSpPr>
              <a:spLocks/>
            </p:cNvSpPr>
            <p:nvPr/>
          </p:nvSpPr>
          <p:spPr bwMode="auto">
            <a:xfrm>
              <a:off x="1235" y="3651"/>
              <a:ext cx="90" cy="56"/>
            </a:xfrm>
            <a:custGeom>
              <a:avLst/>
              <a:gdLst/>
              <a:ahLst/>
              <a:cxnLst>
                <a:cxn ang="0">
                  <a:pos x="0" y="22"/>
                </a:cxn>
                <a:cxn ang="0">
                  <a:pos x="31" y="34"/>
                </a:cxn>
                <a:cxn ang="0">
                  <a:pos x="60" y="60"/>
                </a:cxn>
                <a:cxn ang="0">
                  <a:pos x="85" y="28"/>
                </a:cxn>
                <a:cxn ang="0">
                  <a:pos x="53" y="0"/>
                </a:cxn>
                <a:cxn ang="0">
                  <a:pos x="0" y="22"/>
                </a:cxn>
              </a:cxnLst>
              <a:rect l="0" t="0" r="r" b="b"/>
              <a:pathLst>
                <a:path w="85" h="60">
                  <a:moveTo>
                    <a:pt x="0" y="22"/>
                  </a:moveTo>
                  <a:lnTo>
                    <a:pt x="31" y="34"/>
                  </a:lnTo>
                  <a:lnTo>
                    <a:pt x="60" y="60"/>
                  </a:lnTo>
                  <a:lnTo>
                    <a:pt x="85" y="28"/>
                  </a:lnTo>
                  <a:lnTo>
                    <a:pt x="53" y="0"/>
                  </a:lnTo>
                  <a:lnTo>
                    <a:pt x="0" y="22"/>
                  </a:lnTo>
                </a:path>
              </a:pathLst>
            </a:custGeom>
            <a:solidFill>
              <a:srgbClr val="FF3300"/>
            </a:solidFill>
            <a:ln w="3175">
              <a:solidFill>
                <a:srgbClr val="000000"/>
              </a:solidFill>
              <a:prstDash val="solid"/>
              <a:round/>
              <a:headEnd/>
              <a:tailEnd/>
            </a:ln>
          </p:spPr>
          <p:txBody>
            <a:bodyPr/>
            <a:lstStyle/>
            <a:p>
              <a:endParaRPr lang="nl-BE"/>
            </a:p>
          </p:txBody>
        </p:sp>
      </p:grpSp>
      <p:sp>
        <p:nvSpPr>
          <p:cNvPr id="167993" name="Freeform 57"/>
          <p:cNvSpPr>
            <a:spLocks/>
          </p:cNvSpPr>
          <p:nvPr/>
        </p:nvSpPr>
        <p:spPr bwMode="auto">
          <a:xfrm>
            <a:off x="2719388" y="3697288"/>
            <a:ext cx="438150" cy="450850"/>
          </a:xfrm>
          <a:custGeom>
            <a:avLst/>
            <a:gdLst/>
            <a:ahLst/>
            <a:cxnLst>
              <a:cxn ang="0">
                <a:pos x="226" y="25"/>
              </a:cxn>
              <a:cxn ang="0">
                <a:pos x="207" y="73"/>
              </a:cxn>
              <a:cxn ang="0">
                <a:pos x="192" y="84"/>
              </a:cxn>
              <a:cxn ang="0">
                <a:pos x="207" y="110"/>
              </a:cxn>
              <a:cxn ang="0">
                <a:pos x="187" y="123"/>
              </a:cxn>
              <a:cxn ang="0">
                <a:pos x="167" y="150"/>
              </a:cxn>
              <a:cxn ang="0">
                <a:pos x="146" y="150"/>
              </a:cxn>
              <a:cxn ang="0">
                <a:pos x="139" y="189"/>
              </a:cxn>
              <a:cxn ang="0">
                <a:pos x="132" y="216"/>
              </a:cxn>
              <a:cxn ang="0">
                <a:pos x="132" y="249"/>
              </a:cxn>
              <a:cxn ang="0">
                <a:pos x="114" y="235"/>
              </a:cxn>
              <a:cxn ang="0">
                <a:pos x="114" y="201"/>
              </a:cxn>
              <a:cxn ang="0">
                <a:pos x="102" y="196"/>
              </a:cxn>
              <a:cxn ang="0">
                <a:pos x="86" y="183"/>
              </a:cxn>
              <a:cxn ang="0">
                <a:pos x="66" y="169"/>
              </a:cxn>
              <a:cxn ang="0">
                <a:pos x="13" y="183"/>
              </a:cxn>
              <a:cxn ang="0">
                <a:pos x="0" y="164"/>
              </a:cxn>
              <a:cxn ang="0">
                <a:pos x="27" y="137"/>
              </a:cxn>
              <a:cxn ang="0">
                <a:pos x="54" y="110"/>
              </a:cxn>
              <a:cxn ang="0">
                <a:pos x="73" y="84"/>
              </a:cxn>
              <a:cxn ang="0">
                <a:pos x="86" y="44"/>
              </a:cxn>
              <a:cxn ang="0">
                <a:pos x="107" y="39"/>
              </a:cxn>
              <a:cxn ang="0">
                <a:pos x="102" y="84"/>
              </a:cxn>
              <a:cxn ang="0">
                <a:pos x="121" y="105"/>
              </a:cxn>
              <a:cxn ang="0">
                <a:pos x="146" y="84"/>
              </a:cxn>
              <a:cxn ang="0">
                <a:pos x="155" y="66"/>
              </a:cxn>
              <a:cxn ang="0">
                <a:pos x="132" y="52"/>
              </a:cxn>
              <a:cxn ang="0">
                <a:pos x="132" y="13"/>
              </a:cxn>
              <a:cxn ang="0">
                <a:pos x="173" y="0"/>
              </a:cxn>
              <a:cxn ang="0">
                <a:pos x="226" y="25"/>
              </a:cxn>
            </a:cxnLst>
            <a:rect l="0" t="0" r="r" b="b"/>
            <a:pathLst>
              <a:path w="226" h="249">
                <a:moveTo>
                  <a:pt x="226" y="25"/>
                </a:moveTo>
                <a:lnTo>
                  <a:pt x="207" y="73"/>
                </a:lnTo>
                <a:lnTo>
                  <a:pt x="192" y="84"/>
                </a:lnTo>
                <a:lnTo>
                  <a:pt x="207" y="110"/>
                </a:lnTo>
                <a:lnTo>
                  <a:pt x="187" y="123"/>
                </a:lnTo>
                <a:lnTo>
                  <a:pt x="167" y="150"/>
                </a:lnTo>
                <a:lnTo>
                  <a:pt x="146" y="150"/>
                </a:lnTo>
                <a:lnTo>
                  <a:pt x="139" y="189"/>
                </a:lnTo>
                <a:lnTo>
                  <a:pt x="132" y="216"/>
                </a:lnTo>
                <a:lnTo>
                  <a:pt x="132" y="249"/>
                </a:lnTo>
                <a:lnTo>
                  <a:pt x="114" y="235"/>
                </a:lnTo>
                <a:lnTo>
                  <a:pt x="114" y="201"/>
                </a:lnTo>
                <a:lnTo>
                  <a:pt x="102" y="196"/>
                </a:lnTo>
                <a:lnTo>
                  <a:pt x="86" y="183"/>
                </a:lnTo>
                <a:lnTo>
                  <a:pt x="66" y="169"/>
                </a:lnTo>
                <a:lnTo>
                  <a:pt x="13" y="183"/>
                </a:lnTo>
                <a:lnTo>
                  <a:pt x="0" y="164"/>
                </a:lnTo>
                <a:lnTo>
                  <a:pt x="27" y="137"/>
                </a:lnTo>
                <a:lnTo>
                  <a:pt x="54" y="110"/>
                </a:lnTo>
                <a:lnTo>
                  <a:pt x="73" y="84"/>
                </a:lnTo>
                <a:lnTo>
                  <a:pt x="86" y="44"/>
                </a:lnTo>
                <a:lnTo>
                  <a:pt x="107" y="39"/>
                </a:lnTo>
                <a:lnTo>
                  <a:pt x="102" y="84"/>
                </a:lnTo>
                <a:lnTo>
                  <a:pt x="121" y="105"/>
                </a:lnTo>
                <a:lnTo>
                  <a:pt x="146" y="84"/>
                </a:lnTo>
                <a:lnTo>
                  <a:pt x="155" y="66"/>
                </a:lnTo>
                <a:lnTo>
                  <a:pt x="132" y="52"/>
                </a:lnTo>
                <a:lnTo>
                  <a:pt x="132" y="13"/>
                </a:lnTo>
                <a:lnTo>
                  <a:pt x="173" y="0"/>
                </a:lnTo>
                <a:lnTo>
                  <a:pt x="226" y="25"/>
                </a:lnTo>
              </a:path>
            </a:pathLst>
          </a:custGeom>
          <a:solidFill>
            <a:srgbClr val="FF3300"/>
          </a:solidFill>
          <a:ln w="3175">
            <a:solidFill>
              <a:srgbClr val="000000"/>
            </a:solidFill>
            <a:prstDash val="solid"/>
            <a:round/>
            <a:headEnd/>
            <a:tailEnd/>
          </a:ln>
        </p:spPr>
        <p:txBody>
          <a:bodyPr/>
          <a:lstStyle/>
          <a:p>
            <a:endParaRPr lang="nl-BE"/>
          </a:p>
        </p:txBody>
      </p:sp>
      <p:sp>
        <p:nvSpPr>
          <p:cNvPr id="167994" name="Freeform 58"/>
          <p:cNvSpPr>
            <a:spLocks/>
          </p:cNvSpPr>
          <p:nvPr/>
        </p:nvSpPr>
        <p:spPr bwMode="auto">
          <a:xfrm>
            <a:off x="3327400" y="4502150"/>
            <a:ext cx="942975" cy="430213"/>
          </a:xfrm>
          <a:custGeom>
            <a:avLst/>
            <a:gdLst/>
            <a:ahLst/>
            <a:cxnLst>
              <a:cxn ang="0">
                <a:pos x="0" y="123"/>
              </a:cxn>
              <a:cxn ang="0">
                <a:pos x="18" y="150"/>
              </a:cxn>
              <a:cxn ang="0">
                <a:pos x="5" y="171"/>
              </a:cxn>
              <a:cxn ang="0">
                <a:pos x="39" y="183"/>
              </a:cxn>
              <a:cxn ang="0">
                <a:pos x="52" y="183"/>
              </a:cxn>
              <a:cxn ang="0">
                <a:pos x="71" y="189"/>
              </a:cxn>
              <a:cxn ang="0">
                <a:pos x="119" y="177"/>
              </a:cxn>
              <a:cxn ang="0">
                <a:pos x="139" y="177"/>
              </a:cxn>
              <a:cxn ang="0">
                <a:pos x="165" y="171"/>
              </a:cxn>
              <a:cxn ang="0">
                <a:pos x="173" y="196"/>
              </a:cxn>
              <a:cxn ang="0">
                <a:pos x="213" y="215"/>
              </a:cxn>
              <a:cxn ang="0">
                <a:pos x="265" y="230"/>
              </a:cxn>
              <a:cxn ang="0">
                <a:pos x="311" y="237"/>
              </a:cxn>
              <a:cxn ang="0">
                <a:pos x="359" y="208"/>
              </a:cxn>
              <a:cxn ang="0">
                <a:pos x="379" y="208"/>
              </a:cxn>
              <a:cxn ang="0">
                <a:pos x="400" y="203"/>
              </a:cxn>
              <a:cxn ang="0">
                <a:pos x="427" y="189"/>
              </a:cxn>
              <a:cxn ang="0">
                <a:pos x="446" y="177"/>
              </a:cxn>
              <a:cxn ang="0">
                <a:pos x="446" y="150"/>
              </a:cxn>
              <a:cxn ang="0">
                <a:pos x="468" y="111"/>
              </a:cxn>
              <a:cxn ang="0">
                <a:pos x="487" y="111"/>
              </a:cxn>
              <a:cxn ang="0">
                <a:pos x="487" y="79"/>
              </a:cxn>
              <a:cxn ang="0">
                <a:pos x="461" y="13"/>
              </a:cxn>
              <a:cxn ang="0">
                <a:pos x="420" y="20"/>
              </a:cxn>
              <a:cxn ang="0">
                <a:pos x="405" y="7"/>
              </a:cxn>
              <a:cxn ang="0">
                <a:pos x="359" y="0"/>
              </a:cxn>
              <a:cxn ang="0">
                <a:pos x="333" y="27"/>
              </a:cxn>
              <a:cxn ang="0">
                <a:pos x="311" y="32"/>
              </a:cxn>
              <a:cxn ang="0">
                <a:pos x="281" y="20"/>
              </a:cxn>
              <a:cxn ang="0">
                <a:pos x="252" y="32"/>
              </a:cxn>
              <a:cxn ang="0">
                <a:pos x="213" y="79"/>
              </a:cxn>
              <a:cxn ang="0">
                <a:pos x="226" y="117"/>
              </a:cxn>
              <a:cxn ang="0">
                <a:pos x="199" y="117"/>
              </a:cxn>
              <a:cxn ang="0">
                <a:pos x="180" y="111"/>
              </a:cxn>
              <a:cxn ang="0">
                <a:pos x="98" y="137"/>
              </a:cxn>
              <a:cxn ang="0">
                <a:pos x="66" y="123"/>
              </a:cxn>
              <a:cxn ang="0">
                <a:pos x="46" y="137"/>
              </a:cxn>
              <a:cxn ang="0">
                <a:pos x="32" y="123"/>
              </a:cxn>
              <a:cxn ang="0">
                <a:pos x="12" y="117"/>
              </a:cxn>
              <a:cxn ang="0">
                <a:pos x="0" y="123"/>
              </a:cxn>
            </a:cxnLst>
            <a:rect l="0" t="0" r="r" b="b"/>
            <a:pathLst>
              <a:path w="487" h="237">
                <a:moveTo>
                  <a:pt x="0" y="123"/>
                </a:moveTo>
                <a:lnTo>
                  <a:pt x="18" y="150"/>
                </a:lnTo>
                <a:lnTo>
                  <a:pt x="5" y="171"/>
                </a:lnTo>
                <a:lnTo>
                  <a:pt x="39" y="183"/>
                </a:lnTo>
                <a:lnTo>
                  <a:pt x="52" y="183"/>
                </a:lnTo>
                <a:lnTo>
                  <a:pt x="71" y="189"/>
                </a:lnTo>
                <a:lnTo>
                  <a:pt x="119" y="177"/>
                </a:lnTo>
                <a:lnTo>
                  <a:pt x="139" y="177"/>
                </a:lnTo>
                <a:lnTo>
                  <a:pt x="165" y="171"/>
                </a:lnTo>
                <a:lnTo>
                  <a:pt x="173" y="196"/>
                </a:lnTo>
                <a:lnTo>
                  <a:pt x="213" y="215"/>
                </a:lnTo>
                <a:lnTo>
                  <a:pt x="265" y="230"/>
                </a:lnTo>
                <a:lnTo>
                  <a:pt x="311" y="237"/>
                </a:lnTo>
                <a:lnTo>
                  <a:pt x="359" y="208"/>
                </a:lnTo>
                <a:lnTo>
                  <a:pt x="379" y="208"/>
                </a:lnTo>
                <a:lnTo>
                  <a:pt x="400" y="203"/>
                </a:lnTo>
                <a:lnTo>
                  <a:pt x="427" y="189"/>
                </a:lnTo>
                <a:lnTo>
                  <a:pt x="446" y="177"/>
                </a:lnTo>
                <a:lnTo>
                  <a:pt x="446" y="150"/>
                </a:lnTo>
                <a:lnTo>
                  <a:pt x="468" y="111"/>
                </a:lnTo>
                <a:lnTo>
                  <a:pt x="487" y="111"/>
                </a:lnTo>
                <a:lnTo>
                  <a:pt x="487" y="79"/>
                </a:lnTo>
                <a:lnTo>
                  <a:pt x="461" y="13"/>
                </a:lnTo>
                <a:lnTo>
                  <a:pt x="420" y="20"/>
                </a:lnTo>
                <a:lnTo>
                  <a:pt x="405" y="7"/>
                </a:lnTo>
                <a:lnTo>
                  <a:pt x="359" y="0"/>
                </a:lnTo>
                <a:lnTo>
                  <a:pt x="333" y="27"/>
                </a:lnTo>
                <a:lnTo>
                  <a:pt x="311" y="32"/>
                </a:lnTo>
                <a:lnTo>
                  <a:pt x="281" y="20"/>
                </a:lnTo>
                <a:lnTo>
                  <a:pt x="252" y="32"/>
                </a:lnTo>
                <a:lnTo>
                  <a:pt x="213" y="79"/>
                </a:lnTo>
                <a:lnTo>
                  <a:pt x="226" y="117"/>
                </a:lnTo>
                <a:lnTo>
                  <a:pt x="199" y="117"/>
                </a:lnTo>
                <a:lnTo>
                  <a:pt x="180" y="111"/>
                </a:lnTo>
                <a:lnTo>
                  <a:pt x="98" y="137"/>
                </a:lnTo>
                <a:lnTo>
                  <a:pt x="66" y="123"/>
                </a:lnTo>
                <a:lnTo>
                  <a:pt x="46" y="137"/>
                </a:lnTo>
                <a:lnTo>
                  <a:pt x="32" y="123"/>
                </a:lnTo>
                <a:lnTo>
                  <a:pt x="12" y="117"/>
                </a:lnTo>
                <a:lnTo>
                  <a:pt x="0" y="123"/>
                </a:lnTo>
              </a:path>
            </a:pathLst>
          </a:custGeom>
          <a:solidFill>
            <a:srgbClr val="FF3300"/>
          </a:solidFill>
          <a:ln w="3175">
            <a:solidFill>
              <a:srgbClr val="000000"/>
            </a:solidFill>
            <a:prstDash val="solid"/>
            <a:round/>
            <a:headEnd/>
            <a:tailEnd/>
          </a:ln>
        </p:spPr>
        <p:txBody>
          <a:bodyPr/>
          <a:lstStyle/>
          <a:p>
            <a:endParaRPr lang="nl-BE"/>
          </a:p>
        </p:txBody>
      </p:sp>
      <p:grpSp>
        <p:nvGrpSpPr>
          <p:cNvPr id="167995" name="Group 59"/>
          <p:cNvGrpSpPr>
            <a:grpSpLocks/>
          </p:cNvGrpSpPr>
          <p:nvPr/>
        </p:nvGrpSpPr>
        <p:grpSpPr bwMode="auto">
          <a:xfrm>
            <a:off x="2940050" y="4813300"/>
            <a:ext cx="1563688" cy="1765300"/>
            <a:chOff x="1654" y="3093"/>
            <a:chExt cx="860" cy="916"/>
          </a:xfrm>
        </p:grpSpPr>
        <p:sp>
          <p:nvSpPr>
            <p:cNvPr id="167996" name="Freeform 60"/>
            <p:cNvSpPr>
              <a:spLocks/>
            </p:cNvSpPr>
            <p:nvPr/>
          </p:nvSpPr>
          <p:spPr bwMode="auto">
            <a:xfrm>
              <a:off x="1710" y="3591"/>
              <a:ext cx="121" cy="210"/>
            </a:xfrm>
            <a:custGeom>
              <a:avLst/>
              <a:gdLst/>
              <a:ahLst/>
              <a:cxnLst>
                <a:cxn ang="0">
                  <a:pos x="6" y="27"/>
                </a:cxn>
                <a:cxn ang="0">
                  <a:pos x="0" y="53"/>
                </a:cxn>
                <a:cxn ang="0">
                  <a:pos x="13" y="98"/>
                </a:cxn>
                <a:cxn ang="0">
                  <a:pos x="13" y="146"/>
                </a:cxn>
                <a:cxn ang="0">
                  <a:pos x="0" y="190"/>
                </a:cxn>
                <a:cxn ang="0">
                  <a:pos x="25" y="224"/>
                </a:cxn>
                <a:cxn ang="0">
                  <a:pos x="59" y="190"/>
                </a:cxn>
                <a:cxn ang="0">
                  <a:pos x="86" y="196"/>
                </a:cxn>
                <a:cxn ang="0">
                  <a:pos x="107" y="158"/>
                </a:cxn>
                <a:cxn ang="0">
                  <a:pos x="114" y="119"/>
                </a:cxn>
                <a:cxn ang="0">
                  <a:pos x="114" y="80"/>
                </a:cxn>
                <a:cxn ang="0">
                  <a:pos x="114" y="39"/>
                </a:cxn>
                <a:cxn ang="0">
                  <a:pos x="86" y="0"/>
                </a:cxn>
                <a:cxn ang="0">
                  <a:pos x="47" y="27"/>
                </a:cxn>
                <a:cxn ang="0">
                  <a:pos x="20" y="32"/>
                </a:cxn>
                <a:cxn ang="0">
                  <a:pos x="6" y="27"/>
                </a:cxn>
              </a:cxnLst>
              <a:rect l="0" t="0" r="r" b="b"/>
              <a:pathLst>
                <a:path w="114" h="224">
                  <a:moveTo>
                    <a:pt x="6" y="27"/>
                  </a:moveTo>
                  <a:lnTo>
                    <a:pt x="0" y="53"/>
                  </a:lnTo>
                  <a:lnTo>
                    <a:pt x="13" y="98"/>
                  </a:lnTo>
                  <a:lnTo>
                    <a:pt x="13" y="146"/>
                  </a:lnTo>
                  <a:lnTo>
                    <a:pt x="0" y="190"/>
                  </a:lnTo>
                  <a:lnTo>
                    <a:pt x="25" y="224"/>
                  </a:lnTo>
                  <a:lnTo>
                    <a:pt x="59" y="190"/>
                  </a:lnTo>
                  <a:lnTo>
                    <a:pt x="86" y="196"/>
                  </a:lnTo>
                  <a:lnTo>
                    <a:pt x="107" y="158"/>
                  </a:lnTo>
                  <a:lnTo>
                    <a:pt x="114" y="119"/>
                  </a:lnTo>
                  <a:lnTo>
                    <a:pt x="114" y="80"/>
                  </a:lnTo>
                  <a:lnTo>
                    <a:pt x="114" y="39"/>
                  </a:lnTo>
                  <a:lnTo>
                    <a:pt x="86" y="0"/>
                  </a:lnTo>
                  <a:lnTo>
                    <a:pt x="47" y="27"/>
                  </a:lnTo>
                  <a:lnTo>
                    <a:pt x="20" y="32"/>
                  </a:lnTo>
                  <a:lnTo>
                    <a:pt x="6" y="27"/>
                  </a:lnTo>
                </a:path>
              </a:pathLst>
            </a:custGeom>
            <a:solidFill>
              <a:srgbClr val="FF3300"/>
            </a:solidFill>
            <a:ln w="3175">
              <a:solidFill>
                <a:srgbClr val="000000"/>
              </a:solidFill>
              <a:prstDash val="solid"/>
              <a:round/>
              <a:headEnd/>
              <a:tailEnd/>
            </a:ln>
          </p:spPr>
          <p:txBody>
            <a:bodyPr/>
            <a:lstStyle/>
            <a:p>
              <a:endParaRPr lang="nl-BE"/>
            </a:p>
          </p:txBody>
        </p:sp>
        <p:sp>
          <p:nvSpPr>
            <p:cNvPr id="167997" name="Freeform 61"/>
            <p:cNvSpPr>
              <a:spLocks/>
            </p:cNvSpPr>
            <p:nvPr/>
          </p:nvSpPr>
          <p:spPr bwMode="auto">
            <a:xfrm>
              <a:off x="2030" y="3868"/>
              <a:ext cx="268" cy="141"/>
            </a:xfrm>
            <a:custGeom>
              <a:avLst/>
              <a:gdLst/>
              <a:ahLst/>
              <a:cxnLst>
                <a:cxn ang="0">
                  <a:pos x="0" y="27"/>
                </a:cxn>
                <a:cxn ang="0">
                  <a:pos x="20" y="66"/>
                </a:cxn>
                <a:cxn ang="0">
                  <a:pos x="46" y="71"/>
                </a:cxn>
                <a:cxn ang="0">
                  <a:pos x="99" y="98"/>
                </a:cxn>
                <a:cxn ang="0">
                  <a:pos x="140" y="111"/>
                </a:cxn>
                <a:cxn ang="0">
                  <a:pos x="158" y="143"/>
                </a:cxn>
                <a:cxn ang="0">
                  <a:pos x="214" y="150"/>
                </a:cxn>
                <a:cxn ang="0">
                  <a:pos x="226" y="118"/>
                </a:cxn>
                <a:cxn ang="0">
                  <a:pos x="214" y="86"/>
                </a:cxn>
                <a:cxn ang="0">
                  <a:pos x="226" y="40"/>
                </a:cxn>
                <a:cxn ang="0">
                  <a:pos x="252" y="0"/>
                </a:cxn>
                <a:cxn ang="0">
                  <a:pos x="199" y="20"/>
                </a:cxn>
                <a:cxn ang="0">
                  <a:pos x="146" y="27"/>
                </a:cxn>
                <a:cxn ang="0">
                  <a:pos x="99" y="27"/>
                </a:cxn>
                <a:cxn ang="0">
                  <a:pos x="65" y="6"/>
                </a:cxn>
                <a:cxn ang="0">
                  <a:pos x="27" y="6"/>
                </a:cxn>
                <a:cxn ang="0">
                  <a:pos x="0" y="27"/>
                </a:cxn>
              </a:cxnLst>
              <a:rect l="0" t="0" r="r" b="b"/>
              <a:pathLst>
                <a:path w="252" h="150">
                  <a:moveTo>
                    <a:pt x="0" y="27"/>
                  </a:moveTo>
                  <a:lnTo>
                    <a:pt x="20" y="66"/>
                  </a:lnTo>
                  <a:lnTo>
                    <a:pt x="46" y="71"/>
                  </a:lnTo>
                  <a:lnTo>
                    <a:pt x="99" y="98"/>
                  </a:lnTo>
                  <a:lnTo>
                    <a:pt x="140" y="111"/>
                  </a:lnTo>
                  <a:lnTo>
                    <a:pt x="158" y="143"/>
                  </a:lnTo>
                  <a:lnTo>
                    <a:pt x="214" y="150"/>
                  </a:lnTo>
                  <a:lnTo>
                    <a:pt x="226" y="118"/>
                  </a:lnTo>
                  <a:lnTo>
                    <a:pt x="214" y="86"/>
                  </a:lnTo>
                  <a:lnTo>
                    <a:pt x="226" y="40"/>
                  </a:lnTo>
                  <a:lnTo>
                    <a:pt x="252" y="0"/>
                  </a:lnTo>
                  <a:lnTo>
                    <a:pt x="199" y="20"/>
                  </a:lnTo>
                  <a:lnTo>
                    <a:pt x="146" y="27"/>
                  </a:lnTo>
                  <a:lnTo>
                    <a:pt x="99" y="27"/>
                  </a:lnTo>
                  <a:lnTo>
                    <a:pt x="65" y="6"/>
                  </a:lnTo>
                  <a:lnTo>
                    <a:pt x="27" y="6"/>
                  </a:lnTo>
                  <a:lnTo>
                    <a:pt x="0" y="27"/>
                  </a:lnTo>
                </a:path>
              </a:pathLst>
            </a:custGeom>
            <a:solidFill>
              <a:srgbClr val="FF3300"/>
            </a:solidFill>
            <a:ln w="3175">
              <a:solidFill>
                <a:srgbClr val="000000"/>
              </a:solidFill>
              <a:prstDash val="solid"/>
              <a:round/>
              <a:headEnd/>
              <a:tailEnd/>
            </a:ln>
          </p:spPr>
          <p:txBody>
            <a:bodyPr/>
            <a:lstStyle/>
            <a:p>
              <a:endParaRPr lang="nl-BE"/>
            </a:p>
          </p:txBody>
        </p:sp>
        <p:sp>
          <p:nvSpPr>
            <p:cNvPr id="167998" name="Freeform 62"/>
            <p:cNvSpPr>
              <a:spLocks/>
            </p:cNvSpPr>
            <p:nvPr/>
          </p:nvSpPr>
          <p:spPr bwMode="auto">
            <a:xfrm>
              <a:off x="1654" y="3093"/>
              <a:ext cx="860" cy="806"/>
            </a:xfrm>
            <a:custGeom>
              <a:avLst/>
              <a:gdLst/>
              <a:ahLst/>
              <a:cxnLst>
                <a:cxn ang="0">
                  <a:pos x="41" y="248"/>
                </a:cxn>
                <a:cxn ang="0">
                  <a:pos x="7" y="228"/>
                </a:cxn>
                <a:cxn ang="0">
                  <a:pos x="0" y="176"/>
                </a:cxn>
                <a:cxn ang="0">
                  <a:pos x="25" y="84"/>
                </a:cxn>
                <a:cxn ang="0">
                  <a:pos x="100" y="59"/>
                </a:cxn>
                <a:cxn ang="0">
                  <a:pos x="139" y="77"/>
                </a:cxn>
                <a:cxn ang="0">
                  <a:pos x="172" y="66"/>
                </a:cxn>
                <a:cxn ang="0">
                  <a:pos x="233" y="66"/>
                </a:cxn>
                <a:cxn ang="0">
                  <a:pos x="253" y="12"/>
                </a:cxn>
                <a:cxn ang="0">
                  <a:pos x="320" y="6"/>
                </a:cxn>
                <a:cxn ang="0">
                  <a:pos x="366" y="0"/>
                </a:cxn>
                <a:cxn ang="0">
                  <a:pos x="414" y="44"/>
                </a:cxn>
                <a:cxn ang="0">
                  <a:pos x="460" y="66"/>
                </a:cxn>
                <a:cxn ang="0">
                  <a:pos x="466" y="123"/>
                </a:cxn>
                <a:cxn ang="0">
                  <a:pos x="466" y="143"/>
                </a:cxn>
                <a:cxn ang="0">
                  <a:pos x="427" y="128"/>
                </a:cxn>
                <a:cxn ang="0">
                  <a:pos x="366" y="150"/>
                </a:cxn>
                <a:cxn ang="0">
                  <a:pos x="374" y="201"/>
                </a:cxn>
                <a:cxn ang="0">
                  <a:pos x="366" y="267"/>
                </a:cxn>
                <a:cxn ang="0">
                  <a:pos x="460" y="345"/>
                </a:cxn>
                <a:cxn ang="0">
                  <a:pos x="482" y="424"/>
                </a:cxn>
                <a:cxn ang="0">
                  <a:pos x="575" y="490"/>
                </a:cxn>
                <a:cxn ang="0">
                  <a:pos x="614" y="524"/>
                </a:cxn>
                <a:cxn ang="0">
                  <a:pos x="768" y="602"/>
                </a:cxn>
                <a:cxn ang="0">
                  <a:pos x="800" y="675"/>
                </a:cxn>
                <a:cxn ang="0">
                  <a:pos x="768" y="634"/>
                </a:cxn>
                <a:cxn ang="0">
                  <a:pos x="695" y="615"/>
                </a:cxn>
                <a:cxn ang="0">
                  <a:pos x="669" y="693"/>
                </a:cxn>
                <a:cxn ang="0">
                  <a:pos x="706" y="753"/>
                </a:cxn>
                <a:cxn ang="0">
                  <a:pos x="674" y="810"/>
                </a:cxn>
                <a:cxn ang="0">
                  <a:pos x="635" y="857"/>
                </a:cxn>
                <a:cxn ang="0">
                  <a:pos x="606" y="830"/>
                </a:cxn>
                <a:cxn ang="0">
                  <a:pos x="642" y="773"/>
                </a:cxn>
                <a:cxn ang="0">
                  <a:pos x="614" y="693"/>
                </a:cxn>
                <a:cxn ang="0">
                  <a:pos x="553" y="648"/>
                </a:cxn>
                <a:cxn ang="0">
                  <a:pos x="512" y="602"/>
                </a:cxn>
                <a:cxn ang="0">
                  <a:pos x="453" y="549"/>
                </a:cxn>
                <a:cxn ang="0">
                  <a:pos x="366" y="524"/>
                </a:cxn>
                <a:cxn ang="0">
                  <a:pos x="272" y="436"/>
                </a:cxn>
                <a:cxn ang="0">
                  <a:pos x="233" y="367"/>
                </a:cxn>
                <a:cxn ang="0">
                  <a:pos x="219" y="281"/>
                </a:cxn>
                <a:cxn ang="0">
                  <a:pos x="153" y="253"/>
                </a:cxn>
                <a:cxn ang="0">
                  <a:pos x="93" y="253"/>
                </a:cxn>
                <a:cxn ang="0">
                  <a:pos x="41" y="281"/>
                </a:cxn>
              </a:cxnLst>
              <a:rect l="0" t="0" r="r" b="b"/>
              <a:pathLst>
                <a:path w="809" h="857">
                  <a:moveTo>
                    <a:pt x="41" y="281"/>
                  </a:moveTo>
                  <a:lnTo>
                    <a:pt x="41" y="248"/>
                  </a:lnTo>
                  <a:lnTo>
                    <a:pt x="18" y="242"/>
                  </a:lnTo>
                  <a:lnTo>
                    <a:pt x="7" y="228"/>
                  </a:lnTo>
                  <a:lnTo>
                    <a:pt x="7" y="201"/>
                  </a:lnTo>
                  <a:lnTo>
                    <a:pt x="0" y="176"/>
                  </a:lnTo>
                  <a:lnTo>
                    <a:pt x="18" y="123"/>
                  </a:lnTo>
                  <a:lnTo>
                    <a:pt x="25" y="84"/>
                  </a:lnTo>
                  <a:lnTo>
                    <a:pt x="87" y="84"/>
                  </a:lnTo>
                  <a:lnTo>
                    <a:pt x="100" y="59"/>
                  </a:lnTo>
                  <a:lnTo>
                    <a:pt x="126" y="50"/>
                  </a:lnTo>
                  <a:lnTo>
                    <a:pt x="139" y="77"/>
                  </a:lnTo>
                  <a:lnTo>
                    <a:pt x="160" y="91"/>
                  </a:lnTo>
                  <a:lnTo>
                    <a:pt x="172" y="66"/>
                  </a:lnTo>
                  <a:lnTo>
                    <a:pt x="187" y="50"/>
                  </a:lnTo>
                  <a:lnTo>
                    <a:pt x="233" y="66"/>
                  </a:lnTo>
                  <a:lnTo>
                    <a:pt x="233" y="37"/>
                  </a:lnTo>
                  <a:lnTo>
                    <a:pt x="253" y="12"/>
                  </a:lnTo>
                  <a:lnTo>
                    <a:pt x="272" y="18"/>
                  </a:lnTo>
                  <a:lnTo>
                    <a:pt x="320" y="6"/>
                  </a:lnTo>
                  <a:lnTo>
                    <a:pt x="340" y="6"/>
                  </a:lnTo>
                  <a:lnTo>
                    <a:pt x="366" y="0"/>
                  </a:lnTo>
                  <a:lnTo>
                    <a:pt x="374" y="25"/>
                  </a:lnTo>
                  <a:lnTo>
                    <a:pt x="414" y="44"/>
                  </a:lnTo>
                  <a:lnTo>
                    <a:pt x="466" y="59"/>
                  </a:lnTo>
                  <a:lnTo>
                    <a:pt x="460" y="66"/>
                  </a:lnTo>
                  <a:lnTo>
                    <a:pt x="460" y="91"/>
                  </a:lnTo>
                  <a:lnTo>
                    <a:pt x="466" y="123"/>
                  </a:lnTo>
                  <a:lnTo>
                    <a:pt x="482" y="137"/>
                  </a:lnTo>
                  <a:lnTo>
                    <a:pt x="466" y="143"/>
                  </a:lnTo>
                  <a:lnTo>
                    <a:pt x="466" y="150"/>
                  </a:lnTo>
                  <a:lnTo>
                    <a:pt x="427" y="128"/>
                  </a:lnTo>
                  <a:lnTo>
                    <a:pt x="393" y="150"/>
                  </a:lnTo>
                  <a:lnTo>
                    <a:pt x="366" y="150"/>
                  </a:lnTo>
                  <a:lnTo>
                    <a:pt x="361" y="182"/>
                  </a:lnTo>
                  <a:lnTo>
                    <a:pt x="374" y="201"/>
                  </a:lnTo>
                  <a:lnTo>
                    <a:pt x="361" y="235"/>
                  </a:lnTo>
                  <a:lnTo>
                    <a:pt x="366" y="267"/>
                  </a:lnTo>
                  <a:lnTo>
                    <a:pt x="393" y="294"/>
                  </a:lnTo>
                  <a:lnTo>
                    <a:pt x="460" y="345"/>
                  </a:lnTo>
                  <a:lnTo>
                    <a:pt x="475" y="385"/>
                  </a:lnTo>
                  <a:lnTo>
                    <a:pt x="482" y="424"/>
                  </a:lnTo>
                  <a:lnTo>
                    <a:pt x="494" y="445"/>
                  </a:lnTo>
                  <a:lnTo>
                    <a:pt x="575" y="490"/>
                  </a:lnTo>
                  <a:lnTo>
                    <a:pt x="635" y="490"/>
                  </a:lnTo>
                  <a:lnTo>
                    <a:pt x="614" y="524"/>
                  </a:lnTo>
                  <a:lnTo>
                    <a:pt x="695" y="561"/>
                  </a:lnTo>
                  <a:lnTo>
                    <a:pt x="768" y="602"/>
                  </a:lnTo>
                  <a:lnTo>
                    <a:pt x="809" y="641"/>
                  </a:lnTo>
                  <a:lnTo>
                    <a:pt x="800" y="675"/>
                  </a:lnTo>
                  <a:lnTo>
                    <a:pt x="775" y="666"/>
                  </a:lnTo>
                  <a:lnTo>
                    <a:pt x="768" y="634"/>
                  </a:lnTo>
                  <a:lnTo>
                    <a:pt x="729" y="627"/>
                  </a:lnTo>
                  <a:lnTo>
                    <a:pt x="695" y="615"/>
                  </a:lnTo>
                  <a:lnTo>
                    <a:pt x="681" y="648"/>
                  </a:lnTo>
                  <a:lnTo>
                    <a:pt x="669" y="693"/>
                  </a:lnTo>
                  <a:lnTo>
                    <a:pt x="706" y="712"/>
                  </a:lnTo>
                  <a:lnTo>
                    <a:pt x="706" y="753"/>
                  </a:lnTo>
                  <a:lnTo>
                    <a:pt x="669" y="773"/>
                  </a:lnTo>
                  <a:lnTo>
                    <a:pt x="674" y="810"/>
                  </a:lnTo>
                  <a:lnTo>
                    <a:pt x="647" y="830"/>
                  </a:lnTo>
                  <a:lnTo>
                    <a:pt x="635" y="857"/>
                  </a:lnTo>
                  <a:lnTo>
                    <a:pt x="606" y="857"/>
                  </a:lnTo>
                  <a:lnTo>
                    <a:pt x="606" y="830"/>
                  </a:lnTo>
                  <a:lnTo>
                    <a:pt x="621" y="791"/>
                  </a:lnTo>
                  <a:lnTo>
                    <a:pt x="642" y="773"/>
                  </a:lnTo>
                  <a:lnTo>
                    <a:pt x="635" y="732"/>
                  </a:lnTo>
                  <a:lnTo>
                    <a:pt x="614" y="693"/>
                  </a:lnTo>
                  <a:lnTo>
                    <a:pt x="606" y="659"/>
                  </a:lnTo>
                  <a:lnTo>
                    <a:pt x="553" y="648"/>
                  </a:lnTo>
                  <a:lnTo>
                    <a:pt x="541" y="609"/>
                  </a:lnTo>
                  <a:lnTo>
                    <a:pt x="512" y="602"/>
                  </a:lnTo>
                  <a:lnTo>
                    <a:pt x="482" y="575"/>
                  </a:lnTo>
                  <a:lnTo>
                    <a:pt x="453" y="549"/>
                  </a:lnTo>
                  <a:lnTo>
                    <a:pt x="407" y="543"/>
                  </a:lnTo>
                  <a:lnTo>
                    <a:pt x="366" y="524"/>
                  </a:lnTo>
                  <a:lnTo>
                    <a:pt x="306" y="436"/>
                  </a:lnTo>
                  <a:lnTo>
                    <a:pt x="272" y="436"/>
                  </a:lnTo>
                  <a:lnTo>
                    <a:pt x="267" y="404"/>
                  </a:lnTo>
                  <a:lnTo>
                    <a:pt x="233" y="367"/>
                  </a:lnTo>
                  <a:lnTo>
                    <a:pt x="219" y="326"/>
                  </a:lnTo>
                  <a:lnTo>
                    <a:pt x="219" y="281"/>
                  </a:lnTo>
                  <a:lnTo>
                    <a:pt x="180" y="267"/>
                  </a:lnTo>
                  <a:lnTo>
                    <a:pt x="153" y="253"/>
                  </a:lnTo>
                  <a:lnTo>
                    <a:pt x="119" y="242"/>
                  </a:lnTo>
                  <a:lnTo>
                    <a:pt x="93" y="253"/>
                  </a:lnTo>
                  <a:lnTo>
                    <a:pt x="73" y="281"/>
                  </a:lnTo>
                  <a:lnTo>
                    <a:pt x="41" y="281"/>
                  </a:lnTo>
                </a:path>
              </a:pathLst>
            </a:custGeom>
            <a:solidFill>
              <a:srgbClr val="FF3300"/>
            </a:solidFill>
            <a:ln w="3175">
              <a:solidFill>
                <a:srgbClr val="000000"/>
              </a:solidFill>
              <a:prstDash val="solid"/>
              <a:round/>
              <a:headEnd/>
              <a:tailEnd/>
            </a:ln>
          </p:spPr>
          <p:txBody>
            <a:bodyPr/>
            <a:lstStyle/>
            <a:p>
              <a:endParaRPr lang="nl-BE"/>
            </a:p>
          </p:txBody>
        </p:sp>
      </p:grpSp>
      <p:grpSp>
        <p:nvGrpSpPr>
          <p:cNvPr id="167999" name="Group 63"/>
          <p:cNvGrpSpPr>
            <a:grpSpLocks/>
          </p:cNvGrpSpPr>
          <p:nvPr/>
        </p:nvGrpSpPr>
        <p:grpSpPr bwMode="auto">
          <a:xfrm>
            <a:off x="4748213" y="5592763"/>
            <a:ext cx="1020762" cy="1176337"/>
            <a:chOff x="2648" y="3498"/>
            <a:chExt cx="562" cy="610"/>
          </a:xfrm>
        </p:grpSpPr>
        <p:sp>
          <p:nvSpPr>
            <p:cNvPr id="168000" name="Freeform 64"/>
            <p:cNvSpPr>
              <a:spLocks/>
            </p:cNvSpPr>
            <p:nvPr/>
          </p:nvSpPr>
          <p:spPr bwMode="auto">
            <a:xfrm>
              <a:off x="2747" y="3848"/>
              <a:ext cx="180" cy="155"/>
            </a:xfrm>
            <a:custGeom>
              <a:avLst/>
              <a:gdLst/>
              <a:ahLst/>
              <a:cxnLst>
                <a:cxn ang="0">
                  <a:pos x="0" y="48"/>
                </a:cxn>
                <a:cxn ang="0">
                  <a:pos x="41" y="73"/>
                </a:cxn>
                <a:cxn ang="0">
                  <a:pos x="41" y="114"/>
                </a:cxn>
                <a:cxn ang="0">
                  <a:pos x="53" y="139"/>
                </a:cxn>
                <a:cxn ang="0">
                  <a:pos x="87" y="132"/>
                </a:cxn>
                <a:cxn ang="0">
                  <a:pos x="108" y="164"/>
                </a:cxn>
                <a:cxn ang="0">
                  <a:pos x="135" y="132"/>
                </a:cxn>
                <a:cxn ang="0">
                  <a:pos x="169" y="158"/>
                </a:cxn>
                <a:cxn ang="0">
                  <a:pos x="128" y="66"/>
                </a:cxn>
                <a:cxn ang="0">
                  <a:pos x="160" y="73"/>
                </a:cxn>
                <a:cxn ang="0">
                  <a:pos x="135" y="27"/>
                </a:cxn>
                <a:cxn ang="0">
                  <a:pos x="94" y="14"/>
                </a:cxn>
                <a:cxn ang="0">
                  <a:pos x="53" y="0"/>
                </a:cxn>
                <a:cxn ang="0">
                  <a:pos x="14" y="14"/>
                </a:cxn>
                <a:cxn ang="0">
                  <a:pos x="0" y="48"/>
                </a:cxn>
              </a:cxnLst>
              <a:rect l="0" t="0" r="r" b="b"/>
              <a:pathLst>
                <a:path w="169" h="164">
                  <a:moveTo>
                    <a:pt x="0" y="48"/>
                  </a:moveTo>
                  <a:lnTo>
                    <a:pt x="41" y="73"/>
                  </a:lnTo>
                  <a:lnTo>
                    <a:pt x="41" y="114"/>
                  </a:lnTo>
                  <a:lnTo>
                    <a:pt x="53" y="139"/>
                  </a:lnTo>
                  <a:lnTo>
                    <a:pt x="87" y="132"/>
                  </a:lnTo>
                  <a:lnTo>
                    <a:pt x="108" y="164"/>
                  </a:lnTo>
                  <a:lnTo>
                    <a:pt x="135" y="132"/>
                  </a:lnTo>
                  <a:lnTo>
                    <a:pt x="169" y="158"/>
                  </a:lnTo>
                  <a:lnTo>
                    <a:pt x="128" y="66"/>
                  </a:lnTo>
                  <a:lnTo>
                    <a:pt x="160" y="73"/>
                  </a:lnTo>
                  <a:lnTo>
                    <a:pt x="135" y="27"/>
                  </a:lnTo>
                  <a:lnTo>
                    <a:pt x="94" y="14"/>
                  </a:lnTo>
                  <a:lnTo>
                    <a:pt x="53" y="0"/>
                  </a:lnTo>
                  <a:lnTo>
                    <a:pt x="14" y="14"/>
                  </a:lnTo>
                  <a:lnTo>
                    <a:pt x="0" y="48"/>
                  </a:lnTo>
                </a:path>
              </a:pathLst>
            </a:custGeom>
            <a:solidFill>
              <a:schemeClr val="bg1"/>
            </a:solidFill>
            <a:ln w="3175">
              <a:solidFill>
                <a:srgbClr val="000000"/>
              </a:solidFill>
              <a:prstDash val="solid"/>
              <a:round/>
              <a:headEnd/>
              <a:tailEnd/>
            </a:ln>
          </p:spPr>
          <p:txBody>
            <a:bodyPr/>
            <a:lstStyle/>
            <a:p>
              <a:endParaRPr lang="nl-BE"/>
            </a:p>
          </p:txBody>
        </p:sp>
        <p:sp>
          <p:nvSpPr>
            <p:cNvPr id="168001" name="Freeform 65"/>
            <p:cNvSpPr>
              <a:spLocks/>
            </p:cNvSpPr>
            <p:nvPr/>
          </p:nvSpPr>
          <p:spPr bwMode="auto">
            <a:xfrm>
              <a:off x="2976" y="4065"/>
              <a:ext cx="234" cy="43"/>
            </a:xfrm>
            <a:custGeom>
              <a:avLst/>
              <a:gdLst/>
              <a:ahLst/>
              <a:cxnLst>
                <a:cxn ang="0">
                  <a:pos x="0" y="41"/>
                </a:cxn>
                <a:cxn ang="0">
                  <a:pos x="39" y="34"/>
                </a:cxn>
                <a:cxn ang="0">
                  <a:pos x="80" y="34"/>
                </a:cxn>
                <a:cxn ang="0">
                  <a:pos x="112" y="46"/>
                </a:cxn>
                <a:cxn ang="0">
                  <a:pos x="220" y="26"/>
                </a:cxn>
                <a:cxn ang="0">
                  <a:pos x="220" y="0"/>
                </a:cxn>
                <a:cxn ang="0">
                  <a:pos x="179" y="19"/>
                </a:cxn>
                <a:cxn ang="0">
                  <a:pos x="179" y="0"/>
                </a:cxn>
                <a:cxn ang="0">
                  <a:pos x="133" y="7"/>
                </a:cxn>
                <a:cxn ang="0">
                  <a:pos x="100" y="0"/>
                </a:cxn>
                <a:cxn ang="0">
                  <a:pos x="59" y="14"/>
                </a:cxn>
                <a:cxn ang="0">
                  <a:pos x="48" y="0"/>
                </a:cxn>
                <a:cxn ang="0">
                  <a:pos x="0" y="0"/>
                </a:cxn>
                <a:cxn ang="0">
                  <a:pos x="0" y="41"/>
                </a:cxn>
              </a:cxnLst>
              <a:rect l="0" t="0" r="r" b="b"/>
              <a:pathLst>
                <a:path w="220" h="46">
                  <a:moveTo>
                    <a:pt x="0" y="41"/>
                  </a:moveTo>
                  <a:lnTo>
                    <a:pt x="39" y="34"/>
                  </a:lnTo>
                  <a:lnTo>
                    <a:pt x="80" y="34"/>
                  </a:lnTo>
                  <a:lnTo>
                    <a:pt x="112" y="46"/>
                  </a:lnTo>
                  <a:lnTo>
                    <a:pt x="220" y="26"/>
                  </a:lnTo>
                  <a:lnTo>
                    <a:pt x="220" y="0"/>
                  </a:lnTo>
                  <a:lnTo>
                    <a:pt x="179" y="19"/>
                  </a:lnTo>
                  <a:lnTo>
                    <a:pt x="179" y="0"/>
                  </a:lnTo>
                  <a:lnTo>
                    <a:pt x="133" y="7"/>
                  </a:lnTo>
                  <a:lnTo>
                    <a:pt x="100" y="0"/>
                  </a:lnTo>
                  <a:lnTo>
                    <a:pt x="59" y="14"/>
                  </a:lnTo>
                  <a:lnTo>
                    <a:pt x="48" y="0"/>
                  </a:lnTo>
                  <a:lnTo>
                    <a:pt x="0" y="0"/>
                  </a:lnTo>
                  <a:lnTo>
                    <a:pt x="0" y="41"/>
                  </a:lnTo>
                </a:path>
              </a:pathLst>
            </a:custGeom>
            <a:solidFill>
              <a:schemeClr val="bg1"/>
            </a:solidFill>
            <a:ln w="3175">
              <a:solidFill>
                <a:srgbClr val="000000"/>
              </a:solidFill>
              <a:prstDash val="solid"/>
              <a:round/>
              <a:headEnd/>
              <a:tailEnd/>
            </a:ln>
          </p:spPr>
          <p:txBody>
            <a:bodyPr/>
            <a:lstStyle/>
            <a:p>
              <a:endParaRPr lang="nl-BE"/>
            </a:p>
          </p:txBody>
        </p:sp>
        <p:sp>
          <p:nvSpPr>
            <p:cNvPr id="168002" name="Freeform 66"/>
            <p:cNvSpPr>
              <a:spLocks/>
            </p:cNvSpPr>
            <p:nvPr/>
          </p:nvSpPr>
          <p:spPr bwMode="auto">
            <a:xfrm>
              <a:off x="2648" y="3498"/>
              <a:ext cx="483" cy="389"/>
            </a:xfrm>
            <a:custGeom>
              <a:avLst/>
              <a:gdLst/>
              <a:ahLst/>
              <a:cxnLst>
                <a:cxn ang="0">
                  <a:pos x="194" y="71"/>
                </a:cxn>
                <a:cxn ang="0">
                  <a:pos x="233" y="59"/>
                </a:cxn>
                <a:cxn ang="0">
                  <a:pos x="267" y="59"/>
                </a:cxn>
                <a:cxn ang="0">
                  <a:pos x="299" y="39"/>
                </a:cxn>
                <a:cxn ang="0">
                  <a:pos x="381" y="53"/>
                </a:cxn>
                <a:cxn ang="0">
                  <a:pos x="408" y="46"/>
                </a:cxn>
                <a:cxn ang="0">
                  <a:pos x="420" y="27"/>
                </a:cxn>
                <a:cxn ang="0">
                  <a:pos x="434" y="0"/>
                </a:cxn>
                <a:cxn ang="0">
                  <a:pos x="454" y="27"/>
                </a:cxn>
                <a:cxn ang="0">
                  <a:pos x="427" y="98"/>
                </a:cxn>
                <a:cxn ang="0">
                  <a:pos x="408" y="98"/>
                </a:cxn>
                <a:cxn ang="0">
                  <a:pos x="361" y="93"/>
                </a:cxn>
                <a:cxn ang="0">
                  <a:pos x="333" y="105"/>
                </a:cxn>
                <a:cxn ang="0">
                  <a:pos x="294" y="105"/>
                </a:cxn>
                <a:cxn ang="0">
                  <a:pos x="281" y="130"/>
                </a:cxn>
                <a:cxn ang="0">
                  <a:pos x="247" y="130"/>
                </a:cxn>
                <a:cxn ang="0">
                  <a:pos x="267" y="151"/>
                </a:cxn>
                <a:cxn ang="0">
                  <a:pos x="253" y="178"/>
                </a:cxn>
                <a:cxn ang="0">
                  <a:pos x="221" y="184"/>
                </a:cxn>
                <a:cxn ang="0">
                  <a:pos x="180" y="151"/>
                </a:cxn>
                <a:cxn ang="0">
                  <a:pos x="180" y="203"/>
                </a:cxn>
                <a:cxn ang="0">
                  <a:pos x="206" y="235"/>
                </a:cxn>
                <a:cxn ang="0">
                  <a:pos x="233" y="269"/>
                </a:cxn>
                <a:cxn ang="0">
                  <a:pos x="253" y="294"/>
                </a:cxn>
                <a:cxn ang="0">
                  <a:pos x="281" y="313"/>
                </a:cxn>
                <a:cxn ang="0">
                  <a:pos x="315" y="328"/>
                </a:cxn>
                <a:cxn ang="0">
                  <a:pos x="327" y="360"/>
                </a:cxn>
                <a:cxn ang="0">
                  <a:pos x="361" y="367"/>
                </a:cxn>
                <a:cxn ang="0">
                  <a:pos x="315" y="367"/>
                </a:cxn>
                <a:cxn ang="0">
                  <a:pos x="321" y="413"/>
                </a:cxn>
                <a:cxn ang="0">
                  <a:pos x="274" y="386"/>
                </a:cxn>
                <a:cxn ang="0">
                  <a:pos x="233" y="386"/>
                </a:cxn>
                <a:cxn ang="0">
                  <a:pos x="201" y="354"/>
                </a:cxn>
                <a:cxn ang="0">
                  <a:pos x="146" y="367"/>
                </a:cxn>
                <a:cxn ang="0">
                  <a:pos x="86" y="367"/>
                </a:cxn>
                <a:cxn ang="0">
                  <a:pos x="52" y="335"/>
                </a:cxn>
                <a:cxn ang="0">
                  <a:pos x="0" y="250"/>
                </a:cxn>
                <a:cxn ang="0">
                  <a:pos x="6" y="250"/>
                </a:cxn>
                <a:cxn ang="0">
                  <a:pos x="27" y="228"/>
                </a:cxn>
                <a:cxn ang="0">
                  <a:pos x="68" y="162"/>
                </a:cxn>
                <a:cxn ang="0">
                  <a:pos x="59" y="130"/>
                </a:cxn>
                <a:cxn ang="0">
                  <a:pos x="80" y="125"/>
                </a:cxn>
                <a:cxn ang="0">
                  <a:pos x="146" y="98"/>
                </a:cxn>
                <a:cxn ang="0">
                  <a:pos x="173" y="93"/>
                </a:cxn>
                <a:cxn ang="0">
                  <a:pos x="194" y="71"/>
                </a:cxn>
              </a:cxnLst>
              <a:rect l="0" t="0" r="r" b="b"/>
              <a:pathLst>
                <a:path w="454" h="413">
                  <a:moveTo>
                    <a:pt x="194" y="71"/>
                  </a:moveTo>
                  <a:lnTo>
                    <a:pt x="233" y="59"/>
                  </a:lnTo>
                  <a:lnTo>
                    <a:pt x="267" y="59"/>
                  </a:lnTo>
                  <a:lnTo>
                    <a:pt x="299" y="39"/>
                  </a:lnTo>
                  <a:lnTo>
                    <a:pt x="381" y="53"/>
                  </a:lnTo>
                  <a:lnTo>
                    <a:pt x="408" y="46"/>
                  </a:lnTo>
                  <a:lnTo>
                    <a:pt x="420" y="27"/>
                  </a:lnTo>
                  <a:lnTo>
                    <a:pt x="434" y="0"/>
                  </a:lnTo>
                  <a:lnTo>
                    <a:pt x="454" y="27"/>
                  </a:lnTo>
                  <a:lnTo>
                    <a:pt x="427" y="98"/>
                  </a:lnTo>
                  <a:lnTo>
                    <a:pt x="408" y="98"/>
                  </a:lnTo>
                  <a:lnTo>
                    <a:pt x="361" y="93"/>
                  </a:lnTo>
                  <a:lnTo>
                    <a:pt x="333" y="105"/>
                  </a:lnTo>
                  <a:lnTo>
                    <a:pt x="294" y="105"/>
                  </a:lnTo>
                  <a:lnTo>
                    <a:pt x="281" y="130"/>
                  </a:lnTo>
                  <a:lnTo>
                    <a:pt x="247" y="130"/>
                  </a:lnTo>
                  <a:lnTo>
                    <a:pt x="267" y="151"/>
                  </a:lnTo>
                  <a:lnTo>
                    <a:pt x="253" y="178"/>
                  </a:lnTo>
                  <a:lnTo>
                    <a:pt x="221" y="184"/>
                  </a:lnTo>
                  <a:lnTo>
                    <a:pt x="180" y="151"/>
                  </a:lnTo>
                  <a:lnTo>
                    <a:pt x="180" y="203"/>
                  </a:lnTo>
                  <a:lnTo>
                    <a:pt x="206" y="235"/>
                  </a:lnTo>
                  <a:lnTo>
                    <a:pt x="233" y="269"/>
                  </a:lnTo>
                  <a:lnTo>
                    <a:pt x="253" y="294"/>
                  </a:lnTo>
                  <a:lnTo>
                    <a:pt x="281" y="313"/>
                  </a:lnTo>
                  <a:lnTo>
                    <a:pt x="315" y="328"/>
                  </a:lnTo>
                  <a:lnTo>
                    <a:pt x="327" y="360"/>
                  </a:lnTo>
                  <a:lnTo>
                    <a:pt x="361" y="367"/>
                  </a:lnTo>
                  <a:lnTo>
                    <a:pt x="315" y="367"/>
                  </a:lnTo>
                  <a:lnTo>
                    <a:pt x="321" y="413"/>
                  </a:lnTo>
                  <a:lnTo>
                    <a:pt x="274" y="386"/>
                  </a:lnTo>
                  <a:lnTo>
                    <a:pt x="233" y="386"/>
                  </a:lnTo>
                  <a:lnTo>
                    <a:pt x="201" y="354"/>
                  </a:lnTo>
                  <a:lnTo>
                    <a:pt x="146" y="367"/>
                  </a:lnTo>
                  <a:lnTo>
                    <a:pt x="86" y="367"/>
                  </a:lnTo>
                  <a:lnTo>
                    <a:pt x="52" y="335"/>
                  </a:lnTo>
                  <a:lnTo>
                    <a:pt x="0" y="250"/>
                  </a:lnTo>
                  <a:lnTo>
                    <a:pt x="6" y="250"/>
                  </a:lnTo>
                  <a:lnTo>
                    <a:pt x="27" y="228"/>
                  </a:lnTo>
                  <a:lnTo>
                    <a:pt x="68" y="162"/>
                  </a:lnTo>
                  <a:lnTo>
                    <a:pt x="59" y="130"/>
                  </a:lnTo>
                  <a:lnTo>
                    <a:pt x="80" y="125"/>
                  </a:lnTo>
                  <a:lnTo>
                    <a:pt x="146" y="98"/>
                  </a:lnTo>
                  <a:lnTo>
                    <a:pt x="173" y="93"/>
                  </a:lnTo>
                  <a:lnTo>
                    <a:pt x="194" y="71"/>
                  </a:lnTo>
                </a:path>
              </a:pathLst>
            </a:custGeom>
            <a:solidFill>
              <a:schemeClr val="bg1"/>
            </a:solidFill>
            <a:ln w="3175">
              <a:solidFill>
                <a:srgbClr val="000000"/>
              </a:solidFill>
              <a:prstDash val="solid"/>
              <a:round/>
              <a:headEnd/>
              <a:tailEnd/>
            </a:ln>
          </p:spPr>
          <p:txBody>
            <a:bodyPr/>
            <a:lstStyle/>
            <a:p>
              <a:endParaRPr lang="nl-BE"/>
            </a:p>
          </p:txBody>
        </p:sp>
      </p:grpSp>
      <p:grpSp>
        <p:nvGrpSpPr>
          <p:cNvPr id="168003" name="Group 67"/>
          <p:cNvGrpSpPr>
            <a:grpSpLocks/>
          </p:cNvGrpSpPr>
          <p:nvPr/>
        </p:nvGrpSpPr>
        <p:grpSpPr bwMode="auto">
          <a:xfrm>
            <a:off x="3648075" y="1106488"/>
            <a:ext cx="1049338" cy="2314575"/>
            <a:chOff x="2043" y="1170"/>
            <a:chExt cx="577" cy="1201"/>
          </a:xfrm>
        </p:grpSpPr>
        <p:sp>
          <p:nvSpPr>
            <p:cNvPr id="168004" name="Freeform 68"/>
            <p:cNvSpPr>
              <a:spLocks/>
            </p:cNvSpPr>
            <p:nvPr/>
          </p:nvSpPr>
          <p:spPr bwMode="auto">
            <a:xfrm>
              <a:off x="2414" y="2144"/>
              <a:ext cx="56" cy="80"/>
            </a:xfrm>
            <a:custGeom>
              <a:avLst/>
              <a:gdLst/>
              <a:ahLst/>
              <a:cxnLst>
                <a:cxn ang="0">
                  <a:pos x="0" y="44"/>
                </a:cxn>
                <a:cxn ang="0">
                  <a:pos x="7" y="85"/>
                </a:cxn>
                <a:cxn ang="0">
                  <a:pos x="32" y="66"/>
                </a:cxn>
                <a:cxn ang="0">
                  <a:pos x="32" y="26"/>
                </a:cxn>
                <a:cxn ang="0">
                  <a:pos x="53" y="0"/>
                </a:cxn>
                <a:cxn ang="0">
                  <a:pos x="14" y="19"/>
                </a:cxn>
                <a:cxn ang="0">
                  <a:pos x="0" y="44"/>
                </a:cxn>
              </a:cxnLst>
              <a:rect l="0" t="0" r="r" b="b"/>
              <a:pathLst>
                <a:path w="53" h="85">
                  <a:moveTo>
                    <a:pt x="0" y="44"/>
                  </a:moveTo>
                  <a:lnTo>
                    <a:pt x="7" y="85"/>
                  </a:lnTo>
                  <a:lnTo>
                    <a:pt x="32" y="66"/>
                  </a:lnTo>
                  <a:lnTo>
                    <a:pt x="32" y="26"/>
                  </a:lnTo>
                  <a:lnTo>
                    <a:pt x="53" y="0"/>
                  </a:lnTo>
                  <a:lnTo>
                    <a:pt x="14" y="19"/>
                  </a:lnTo>
                  <a:lnTo>
                    <a:pt x="0" y="44"/>
                  </a:lnTo>
                </a:path>
              </a:pathLst>
            </a:custGeom>
            <a:solidFill>
              <a:srgbClr val="FF3300"/>
            </a:solidFill>
            <a:ln w="3175">
              <a:solidFill>
                <a:srgbClr val="000000"/>
              </a:solidFill>
              <a:prstDash val="solid"/>
              <a:round/>
              <a:headEnd/>
              <a:tailEnd/>
            </a:ln>
          </p:spPr>
          <p:txBody>
            <a:bodyPr/>
            <a:lstStyle/>
            <a:p>
              <a:endParaRPr lang="nl-BE"/>
            </a:p>
          </p:txBody>
        </p:sp>
        <p:sp>
          <p:nvSpPr>
            <p:cNvPr id="168005" name="Freeform 69"/>
            <p:cNvSpPr>
              <a:spLocks/>
            </p:cNvSpPr>
            <p:nvPr/>
          </p:nvSpPr>
          <p:spPr bwMode="auto">
            <a:xfrm>
              <a:off x="2043" y="1170"/>
              <a:ext cx="577" cy="1201"/>
            </a:xfrm>
            <a:custGeom>
              <a:avLst/>
              <a:gdLst/>
              <a:ahLst/>
              <a:cxnLst>
                <a:cxn ang="0">
                  <a:pos x="535" y="269"/>
                </a:cxn>
                <a:cxn ang="0">
                  <a:pos x="528" y="203"/>
                </a:cxn>
                <a:cxn ang="0">
                  <a:pos x="509" y="164"/>
                </a:cxn>
                <a:cxn ang="0">
                  <a:pos x="495" y="78"/>
                </a:cxn>
                <a:cxn ang="0">
                  <a:pos x="461" y="53"/>
                </a:cxn>
                <a:cxn ang="0">
                  <a:pos x="388" y="0"/>
                </a:cxn>
                <a:cxn ang="0">
                  <a:pos x="368" y="27"/>
                </a:cxn>
                <a:cxn ang="0">
                  <a:pos x="363" y="59"/>
                </a:cxn>
                <a:cxn ang="0">
                  <a:pos x="303" y="66"/>
                </a:cxn>
                <a:cxn ang="0">
                  <a:pos x="269" y="98"/>
                </a:cxn>
                <a:cxn ang="0">
                  <a:pos x="235" y="157"/>
                </a:cxn>
                <a:cxn ang="0">
                  <a:pos x="228" y="210"/>
                </a:cxn>
                <a:cxn ang="0">
                  <a:pos x="194" y="276"/>
                </a:cxn>
                <a:cxn ang="0">
                  <a:pos x="168" y="367"/>
                </a:cxn>
                <a:cxn ang="0">
                  <a:pos x="146" y="433"/>
                </a:cxn>
                <a:cxn ang="0">
                  <a:pos x="134" y="470"/>
                </a:cxn>
                <a:cxn ang="0">
                  <a:pos x="100" y="479"/>
                </a:cxn>
                <a:cxn ang="0">
                  <a:pos x="68" y="504"/>
                </a:cxn>
                <a:cxn ang="0">
                  <a:pos x="68" y="557"/>
                </a:cxn>
                <a:cxn ang="0">
                  <a:pos x="61" y="648"/>
                </a:cxn>
                <a:cxn ang="0">
                  <a:pos x="87" y="709"/>
                </a:cxn>
                <a:cxn ang="0">
                  <a:pos x="61" y="753"/>
                </a:cxn>
                <a:cxn ang="0">
                  <a:pos x="61" y="844"/>
                </a:cxn>
                <a:cxn ang="0">
                  <a:pos x="27" y="878"/>
                </a:cxn>
                <a:cxn ang="0">
                  <a:pos x="22" y="944"/>
                </a:cxn>
                <a:cxn ang="0">
                  <a:pos x="0" y="951"/>
                </a:cxn>
                <a:cxn ang="0">
                  <a:pos x="53" y="1134"/>
                </a:cxn>
                <a:cxn ang="0">
                  <a:pos x="68" y="1205"/>
                </a:cxn>
                <a:cxn ang="0">
                  <a:pos x="82" y="1277"/>
                </a:cxn>
                <a:cxn ang="0">
                  <a:pos x="146" y="1243"/>
                </a:cxn>
                <a:cxn ang="0">
                  <a:pos x="240" y="1205"/>
                </a:cxn>
                <a:cxn ang="0">
                  <a:pos x="276" y="1061"/>
                </a:cxn>
                <a:cxn ang="0">
                  <a:pos x="281" y="981"/>
                </a:cxn>
                <a:cxn ang="0">
                  <a:pos x="349" y="924"/>
                </a:cxn>
                <a:cxn ang="0">
                  <a:pos x="363" y="885"/>
                </a:cxn>
                <a:cxn ang="0">
                  <a:pos x="363" y="832"/>
                </a:cxn>
                <a:cxn ang="0">
                  <a:pos x="288" y="734"/>
                </a:cxn>
                <a:cxn ang="0">
                  <a:pos x="334" y="570"/>
                </a:cxn>
                <a:cxn ang="0">
                  <a:pos x="427" y="486"/>
                </a:cxn>
                <a:cxn ang="0">
                  <a:pos x="461" y="420"/>
                </a:cxn>
                <a:cxn ang="0">
                  <a:pos x="456" y="367"/>
                </a:cxn>
                <a:cxn ang="0">
                  <a:pos x="468" y="328"/>
                </a:cxn>
                <a:cxn ang="0">
                  <a:pos x="516" y="294"/>
                </a:cxn>
              </a:cxnLst>
              <a:rect l="0" t="0" r="r" b="b"/>
              <a:pathLst>
                <a:path w="543" h="1277">
                  <a:moveTo>
                    <a:pt x="543" y="276"/>
                  </a:moveTo>
                  <a:lnTo>
                    <a:pt x="535" y="269"/>
                  </a:lnTo>
                  <a:lnTo>
                    <a:pt x="528" y="228"/>
                  </a:lnTo>
                  <a:lnTo>
                    <a:pt x="528" y="203"/>
                  </a:lnTo>
                  <a:lnTo>
                    <a:pt x="516" y="184"/>
                  </a:lnTo>
                  <a:lnTo>
                    <a:pt x="509" y="164"/>
                  </a:lnTo>
                  <a:lnTo>
                    <a:pt x="502" y="105"/>
                  </a:lnTo>
                  <a:lnTo>
                    <a:pt x="495" y="78"/>
                  </a:lnTo>
                  <a:lnTo>
                    <a:pt x="475" y="59"/>
                  </a:lnTo>
                  <a:lnTo>
                    <a:pt x="461" y="53"/>
                  </a:lnTo>
                  <a:lnTo>
                    <a:pt x="443" y="46"/>
                  </a:lnTo>
                  <a:lnTo>
                    <a:pt x="388" y="0"/>
                  </a:lnTo>
                  <a:lnTo>
                    <a:pt x="374" y="0"/>
                  </a:lnTo>
                  <a:lnTo>
                    <a:pt x="368" y="27"/>
                  </a:lnTo>
                  <a:lnTo>
                    <a:pt x="374" y="53"/>
                  </a:lnTo>
                  <a:lnTo>
                    <a:pt x="363" y="59"/>
                  </a:lnTo>
                  <a:lnTo>
                    <a:pt x="315" y="53"/>
                  </a:lnTo>
                  <a:lnTo>
                    <a:pt x="303" y="66"/>
                  </a:lnTo>
                  <a:lnTo>
                    <a:pt x="303" y="98"/>
                  </a:lnTo>
                  <a:lnTo>
                    <a:pt x="269" y="98"/>
                  </a:lnTo>
                  <a:lnTo>
                    <a:pt x="255" y="112"/>
                  </a:lnTo>
                  <a:lnTo>
                    <a:pt x="235" y="157"/>
                  </a:lnTo>
                  <a:lnTo>
                    <a:pt x="240" y="178"/>
                  </a:lnTo>
                  <a:lnTo>
                    <a:pt x="228" y="210"/>
                  </a:lnTo>
                  <a:lnTo>
                    <a:pt x="202" y="250"/>
                  </a:lnTo>
                  <a:lnTo>
                    <a:pt x="194" y="276"/>
                  </a:lnTo>
                  <a:lnTo>
                    <a:pt x="175" y="281"/>
                  </a:lnTo>
                  <a:lnTo>
                    <a:pt x="168" y="367"/>
                  </a:lnTo>
                  <a:lnTo>
                    <a:pt x="141" y="413"/>
                  </a:lnTo>
                  <a:lnTo>
                    <a:pt x="146" y="433"/>
                  </a:lnTo>
                  <a:lnTo>
                    <a:pt x="155" y="464"/>
                  </a:lnTo>
                  <a:lnTo>
                    <a:pt x="134" y="470"/>
                  </a:lnTo>
                  <a:lnTo>
                    <a:pt x="121" y="470"/>
                  </a:lnTo>
                  <a:lnTo>
                    <a:pt x="100" y="479"/>
                  </a:lnTo>
                  <a:lnTo>
                    <a:pt x="87" y="486"/>
                  </a:lnTo>
                  <a:lnTo>
                    <a:pt x="68" y="504"/>
                  </a:lnTo>
                  <a:lnTo>
                    <a:pt x="61" y="530"/>
                  </a:lnTo>
                  <a:lnTo>
                    <a:pt x="68" y="557"/>
                  </a:lnTo>
                  <a:lnTo>
                    <a:pt x="61" y="616"/>
                  </a:lnTo>
                  <a:lnTo>
                    <a:pt x="61" y="648"/>
                  </a:lnTo>
                  <a:lnTo>
                    <a:pt x="61" y="680"/>
                  </a:lnTo>
                  <a:lnTo>
                    <a:pt x="87" y="709"/>
                  </a:lnTo>
                  <a:lnTo>
                    <a:pt x="82" y="741"/>
                  </a:lnTo>
                  <a:lnTo>
                    <a:pt x="61" y="753"/>
                  </a:lnTo>
                  <a:lnTo>
                    <a:pt x="68" y="787"/>
                  </a:lnTo>
                  <a:lnTo>
                    <a:pt x="61" y="844"/>
                  </a:lnTo>
                  <a:lnTo>
                    <a:pt x="48" y="851"/>
                  </a:lnTo>
                  <a:lnTo>
                    <a:pt x="27" y="878"/>
                  </a:lnTo>
                  <a:lnTo>
                    <a:pt x="27" y="910"/>
                  </a:lnTo>
                  <a:lnTo>
                    <a:pt x="22" y="944"/>
                  </a:lnTo>
                  <a:lnTo>
                    <a:pt x="8" y="951"/>
                  </a:lnTo>
                  <a:lnTo>
                    <a:pt x="0" y="951"/>
                  </a:lnTo>
                  <a:lnTo>
                    <a:pt x="8" y="981"/>
                  </a:lnTo>
                  <a:lnTo>
                    <a:pt x="53" y="1134"/>
                  </a:lnTo>
                  <a:lnTo>
                    <a:pt x="82" y="1172"/>
                  </a:lnTo>
                  <a:lnTo>
                    <a:pt x="68" y="1205"/>
                  </a:lnTo>
                  <a:lnTo>
                    <a:pt x="82" y="1243"/>
                  </a:lnTo>
                  <a:lnTo>
                    <a:pt x="82" y="1277"/>
                  </a:lnTo>
                  <a:lnTo>
                    <a:pt x="146" y="1277"/>
                  </a:lnTo>
                  <a:lnTo>
                    <a:pt x="146" y="1243"/>
                  </a:lnTo>
                  <a:lnTo>
                    <a:pt x="175" y="1205"/>
                  </a:lnTo>
                  <a:lnTo>
                    <a:pt x="240" y="1205"/>
                  </a:lnTo>
                  <a:lnTo>
                    <a:pt x="262" y="1152"/>
                  </a:lnTo>
                  <a:lnTo>
                    <a:pt x="276" y="1061"/>
                  </a:lnTo>
                  <a:lnTo>
                    <a:pt x="276" y="1008"/>
                  </a:lnTo>
                  <a:lnTo>
                    <a:pt x="281" y="981"/>
                  </a:lnTo>
                  <a:lnTo>
                    <a:pt x="315" y="951"/>
                  </a:lnTo>
                  <a:lnTo>
                    <a:pt x="349" y="924"/>
                  </a:lnTo>
                  <a:lnTo>
                    <a:pt x="334" y="910"/>
                  </a:lnTo>
                  <a:lnTo>
                    <a:pt x="363" y="885"/>
                  </a:lnTo>
                  <a:lnTo>
                    <a:pt x="374" y="858"/>
                  </a:lnTo>
                  <a:lnTo>
                    <a:pt x="363" y="832"/>
                  </a:lnTo>
                  <a:lnTo>
                    <a:pt x="296" y="771"/>
                  </a:lnTo>
                  <a:lnTo>
                    <a:pt x="288" y="734"/>
                  </a:lnTo>
                  <a:lnTo>
                    <a:pt x="296" y="643"/>
                  </a:lnTo>
                  <a:lnTo>
                    <a:pt x="334" y="570"/>
                  </a:lnTo>
                  <a:lnTo>
                    <a:pt x="397" y="511"/>
                  </a:lnTo>
                  <a:lnTo>
                    <a:pt x="427" y="486"/>
                  </a:lnTo>
                  <a:lnTo>
                    <a:pt x="443" y="452"/>
                  </a:lnTo>
                  <a:lnTo>
                    <a:pt x="461" y="420"/>
                  </a:lnTo>
                  <a:lnTo>
                    <a:pt x="434" y="401"/>
                  </a:lnTo>
                  <a:lnTo>
                    <a:pt x="456" y="367"/>
                  </a:lnTo>
                  <a:lnTo>
                    <a:pt x="449" y="342"/>
                  </a:lnTo>
                  <a:lnTo>
                    <a:pt x="468" y="328"/>
                  </a:lnTo>
                  <a:lnTo>
                    <a:pt x="482" y="294"/>
                  </a:lnTo>
                  <a:lnTo>
                    <a:pt x="516" y="294"/>
                  </a:lnTo>
                  <a:lnTo>
                    <a:pt x="543" y="276"/>
                  </a:lnTo>
                </a:path>
              </a:pathLst>
            </a:custGeom>
            <a:solidFill>
              <a:srgbClr val="FF3300"/>
            </a:solidFill>
            <a:ln w="3175">
              <a:solidFill>
                <a:srgbClr val="000000"/>
              </a:solidFill>
              <a:prstDash val="solid"/>
              <a:round/>
              <a:headEnd/>
              <a:tailEnd/>
            </a:ln>
          </p:spPr>
          <p:txBody>
            <a:bodyPr/>
            <a:lstStyle/>
            <a:p>
              <a:endParaRPr lang="nl-BE"/>
            </a:p>
          </p:txBody>
        </p:sp>
      </p:grpSp>
      <p:sp>
        <p:nvSpPr>
          <p:cNvPr id="168006" name="Freeform 70"/>
          <p:cNvSpPr>
            <a:spLocks/>
          </p:cNvSpPr>
          <p:nvPr/>
        </p:nvSpPr>
        <p:spPr bwMode="auto">
          <a:xfrm>
            <a:off x="2962275" y="3481388"/>
            <a:ext cx="1033463" cy="1270000"/>
          </a:xfrm>
          <a:custGeom>
            <a:avLst/>
            <a:gdLst/>
            <a:ahLst/>
            <a:cxnLst>
              <a:cxn ang="0">
                <a:pos x="221" y="0"/>
              </a:cxn>
              <a:cxn ang="0">
                <a:pos x="216" y="41"/>
              </a:cxn>
              <a:cxn ang="0">
                <a:pos x="216" y="78"/>
              </a:cxn>
              <a:cxn ang="0">
                <a:pos x="182" y="126"/>
              </a:cxn>
              <a:cxn ang="0">
                <a:pos x="114" y="105"/>
              </a:cxn>
              <a:cxn ang="0">
                <a:pos x="81" y="192"/>
              </a:cxn>
              <a:cxn ang="0">
                <a:pos x="81" y="229"/>
              </a:cxn>
              <a:cxn ang="0">
                <a:pos x="41" y="269"/>
              </a:cxn>
              <a:cxn ang="0">
                <a:pos x="13" y="308"/>
              </a:cxn>
              <a:cxn ang="0">
                <a:pos x="6" y="368"/>
              </a:cxn>
              <a:cxn ang="0">
                <a:pos x="0" y="420"/>
              </a:cxn>
              <a:cxn ang="0">
                <a:pos x="6" y="478"/>
              </a:cxn>
              <a:cxn ang="0">
                <a:pos x="41" y="511"/>
              </a:cxn>
              <a:cxn ang="0">
                <a:pos x="107" y="555"/>
              </a:cxn>
              <a:cxn ang="0">
                <a:pos x="66" y="643"/>
              </a:cxn>
              <a:cxn ang="0">
                <a:pos x="100" y="669"/>
              </a:cxn>
              <a:cxn ang="0">
                <a:pos x="189" y="687"/>
              </a:cxn>
              <a:cxn ang="0">
                <a:pos x="221" y="687"/>
              </a:cxn>
              <a:cxn ang="0">
                <a:pos x="255" y="687"/>
              </a:cxn>
              <a:cxn ang="0">
                <a:pos x="369" y="675"/>
              </a:cxn>
              <a:cxn ang="0">
                <a:pos x="415" y="681"/>
              </a:cxn>
              <a:cxn ang="0">
                <a:pos x="441" y="596"/>
              </a:cxn>
              <a:cxn ang="0">
                <a:pos x="422" y="537"/>
              </a:cxn>
              <a:cxn ang="0">
                <a:pos x="381" y="478"/>
              </a:cxn>
              <a:cxn ang="0">
                <a:pos x="362" y="434"/>
              </a:cxn>
              <a:cxn ang="0">
                <a:pos x="441" y="413"/>
              </a:cxn>
              <a:cxn ang="0">
                <a:pos x="488" y="386"/>
              </a:cxn>
              <a:cxn ang="0">
                <a:pos x="529" y="386"/>
              </a:cxn>
              <a:cxn ang="0">
                <a:pos x="529" y="335"/>
              </a:cxn>
              <a:cxn ang="0">
                <a:pos x="509" y="217"/>
              </a:cxn>
              <a:cxn ang="0">
                <a:pos x="500" y="171"/>
              </a:cxn>
              <a:cxn ang="0">
                <a:pos x="495" y="119"/>
              </a:cxn>
              <a:cxn ang="0">
                <a:pos x="448" y="78"/>
              </a:cxn>
              <a:cxn ang="0">
                <a:pos x="454" y="34"/>
              </a:cxn>
              <a:cxn ang="0">
                <a:pos x="395" y="66"/>
              </a:cxn>
              <a:cxn ang="0">
                <a:pos x="308" y="94"/>
              </a:cxn>
              <a:cxn ang="0">
                <a:pos x="269" y="41"/>
              </a:cxn>
              <a:cxn ang="0">
                <a:pos x="248" y="0"/>
              </a:cxn>
            </a:cxnLst>
            <a:rect l="0" t="0" r="r" b="b"/>
            <a:pathLst>
              <a:path w="534" h="701">
                <a:moveTo>
                  <a:pt x="248" y="0"/>
                </a:moveTo>
                <a:lnTo>
                  <a:pt x="221" y="0"/>
                </a:lnTo>
                <a:lnTo>
                  <a:pt x="201" y="0"/>
                </a:lnTo>
                <a:lnTo>
                  <a:pt x="216" y="41"/>
                </a:lnTo>
                <a:lnTo>
                  <a:pt x="194" y="53"/>
                </a:lnTo>
                <a:lnTo>
                  <a:pt x="216" y="78"/>
                </a:lnTo>
                <a:lnTo>
                  <a:pt x="189" y="100"/>
                </a:lnTo>
                <a:lnTo>
                  <a:pt x="182" y="126"/>
                </a:lnTo>
                <a:lnTo>
                  <a:pt x="155" y="112"/>
                </a:lnTo>
                <a:lnTo>
                  <a:pt x="114" y="105"/>
                </a:lnTo>
                <a:lnTo>
                  <a:pt x="100" y="144"/>
                </a:lnTo>
                <a:lnTo>
                  <a:pt x="81" y="192"/>
                </a:lnTo>
                <a:lnTo>
                  <a:pt x="66" y="203"/>
                </a:lnTo>
                <a:lnTo>
                  <a:pt x="81" y="229"/>
                </a:lnTo>
                <a:lnTo>
                  <a:pt x="61" y="242"/>
                </a:lnTo>
                <a:lnTo>
                  <a:pt x="41" y="269"/>
                </a:lnTo>
                <a:lnTo>
                  <a:pt x="20" y="269"/>
                </a:lnTo>
                <a:lnTo>
                  <a:pt x="13" y="308"/>
                </a:lnTo>
                <a:lnTo>
                  <a:pt x="6" y="335"/>
                </a:lnTo>
                <a:lnTo>
                  <a:pt x="6" y="368"/>
                </a:lnTo>
                <a:lnTo>
                  <a:pt x="13" y="393"/>
                </a:lnTo>
                <a:lnTo>
                  <a:pt x="0" y="420"/>
                </a:lnTo>
                <a:lnTo>
                  <a:pt x="6" y="452"/>
                </a:lnTo>
                <a:lnTo>
                  <a:pt x="6" y="478"/>
                </a:lnTo>
                <a:lnTo>
                  <a:pt x="29" y="500"/>
                </a:lnTo>
                <a:lnTo>
                  <a:pt x="41" y="511"/>
                </a:lnTo>
                <a:lnTo>
                  <a:pt x="95" y="530"/>
                </a:lnTo>
                <a:lnTo>
                  <a:pt x="107" y="555"/>
                </a:lnTo>
                <a:lnTo>
                  <a:pt x="88" y="577"/>
                </a:lnTo>
                <a:lnTo>
                  <a:pt x="66" y="643"/>
                </a:lnTo>
                <a:lnTo>
                  <a:pt x="66" y="662"/>
                </a:lnTo>
                <a:lnTo>
                  <a:pt x="100" y="669"/>
                </a:lnTo>
                <a:lnTo>
                  <a:pt x="155" y="669"/>
                </a:lnTo>
                <a:lnTo>
                  <a:pt x="189" y="687"/>
                </a:lnTo>
                <a:lnTo>
                  <a:pt x="201" y="681"/>
                </a:lnTo>
                <a:lnTo>
                  <a:pt x="221" y="687"/>
                </a:lnTo>
                <a:lnTo>
                  <a:pt x="235" y="701"/>
                </a:lnTo>
                <a:lnTo>
                  <a:pt x="255" y="687"/>
                </a:lnTo>
                <a:lnTo>
                  <a:pt x="287" y="701"/>
                </a:lnTo>
                <a:lnTo>
                  <a:pt x="369" y="675"/>
                </a:lnTo>
                <a:lnTo>
                  <a:pt x="388" y="681"/>
                </a:lnTo>
                <a:lnTo>
                  <a:pt x="415" y="681"/>
                </a:lnTo>
                <a:lnTo>
                  <a:pt x="402" y="643"/>
                </a:lnTo>
                <a:lnTo>
                  <a:pt x="441" y="596"/>
                </a:lnTo>
                <a:lnTo>
                  <a:pt x="470" y="584"/>
                </a:lnTo>
                <a:lnTo>
                  <a:pt x="422" y="537"/>
                </a:lnTo>
                <a:lnTo>
                  <a:pt x="388" y="511"/>
                </a:lnTo>
                <a:lnTo>
                  <a:pt x="381" y="478"/>
                </a:lnTo>
                <a:lnTo>
                  <a:pt x="369" y="459"/>
                </a:lnTo>
                <a:lnTo>
                  <a:pt x="362" y="434"/>
                </a:lnTo>
                <a:lnTo>
                  <a:pt x="381" y="434"/>
                </a:lnTo>
                <a:lnTo>
                  <a:pt x="441" y="413"/>
                </a:lnTo>
                <a:lnTo>
                  <a:pt x="463" y="400"/>
                </a:lnTo>
                <a:lnTo>
                  <a:pt x="488" y="386"/>
                </a:lnTo>
                <a:lnTo>
                  <a:pt x="500" y="368"/>
                </a:lnTo>
                <a:lnTo>
                  <a:pt x="529" y="386"/>
                </a:lnTo>
                <a:lnTo>
                  <a:pt x="534" y="361"/>
                </a:lnTo>
                <a:lnTo>
                  <a:pt x="529" y="335"/>
                </a:lnTo>
                <a:lnTo>
                  <a:pt x="516" y="315"/>
                </a:lnTo>
                <a:lnTo>
                  <a:pt x="509" y="217"/>
                </a:lnTo>
                <a:lnTo>
                  <a:pt x="495" y="197"/>
                </a:lnTo>
                <a:lnTo>
                  <a:pt x="500" y="171"/>
                </a:lnTo>
                <a:lnTo>
                  <a:pt x="500" y="144"/>
                </a:lnTo>
                <a:lnTo>
                  <a:pt x="495" y="119"/>
                </a:lnTo>
                <a:lnTo>
                  <a:pt x="482" y="100"/>
                </a:lnTo>
                <a:lnTo>
                  <a:pt x="448" y="78"/>
                </a:lnTo>
                <a:lnTo>
                  <a:pt x="470" y="66"/>
                </a:lnTo>
                <a:lnTo>
                  <a:pt x="454" y="34"/>
                </a:lnTo>
                <a:lnTo>
                  <a:pt x="429" y="60"/>
                </a:lnTo>
                <a:lnTo>
                  <a:pt x="395" y="66"/>
                </a:lnTo>
                <a:lnTo>
                  <a:pt x="349" y="100"/>
                </a:lnTo>
                <a:lnTo>
                  <a:pt x="308" y="94"/>
                </a:lnTo>
                <a:lnTo>
                  <a:pt x="321" y="66"/>
                </a:lnTo>
                <a:lnTo>
                  <a:pt x="269" y="41"/>
                </a:lnTo>
                <a:lnTo>
                  <a:pt x="276" y="21"/>
                </a:lnTo>
                <a:lnTo>
                  <a:pt x="248" y="0"/>
                </a:lnTo>
              </a:path>
            </a:pathLst>
          </a:custGeom>
          <a:solidFill>
            <a:srgbClr val="FFFF00"/>
          </a:solidFill>
          <a:ln w="3175">
            <a:solidFill>
              <a:srgbClr val="000000"/>
            </a:solidFill>
            <a:prstDash val="solid"/>
            <a:round/>
            <a:headEnd/>
            <a:tailEnd/>
          </a:ln>
        </p:spPr>
        <p:txBody>
          <a:bodyPr/>
          <a:lstStyle/>
          <a:p>
            <a:endParaRPr lang="nl-BE"/>
          </a:p>
        </p:txBody>
      </p:sp>
      <p:sp>
        <p:nvSpPr>
          <p:cNvPr id="168007" name="Freeform 71"/>
          <p:cNvSpPr>
            <a:spLocks/>
          </p:cNvSpPr>
          <p:nvPr/>
        </p:nvSpPr>
        <p:spPr bwMode="auto">
          <a:xfrm>
            <a:off x="457200" y="5176838"/>
            <a:ext cx="658813" cy="819150"/>
          </a:xfrm>
          <a:custGeom>
            <a:avLst/>
            <a:gdLst/>
            <a:ahLst/>
            <a:cxnLst>
              <a:cxn ang="0">
                <a:pos x="175" y="15"/>
              </a:cxn>
              <a:cxn ang="0">
                <a:pos x="209" y="0"/>
              </a:cxn>
              <a:cxn ang="0">
                <a:pos x="228" y="34"/>
              </a:cxn>
              <a:cxn ang="0">
                <a:pos x="253" y="41"/>
              </a:cxn>
              <a:cxn ang="0">
                <a:pos x="294" y="47"/>
              </a:cxn>
              <a:cxn ang="0">
                <a:pos x="334" y="59"/>
              </a:cxn>
              <a:cxn ang="0">
                <a:pos x="340" y="100"/>
              </a:cxn>
              <a:cxn ang="0">
                <a:pos x="281" y="144"/>
              </a:cxn>
              <a:cxn ang="0">
                <a:pos x="253" y="217"/>
              </a:cxn>
              <a:cxn ang="0">
                <a:pos x="235" y="235"/>
              </a:cxn>
              <a:cxn ang="0">
                <a:pos x="209" y="244"/>
              </a:cxn>
              <a:cxn ang="0">
                <a:pos x="209" y="276"/>
              </a:cxn>
              <a:cxn ang="0">
                <a:pos x="201" y="308"/>
              </a:cxn>
              <a:cxn ang="0">
                <a:pos x="180" y="335"/>
              </a:cxn>
              <a:cxn ang="0">
                <a:pos x="187" y="374"/>
              </a:cxn>
              <a:cxn ang="0">
                <a:pos x="175" y="392"/>
              </a:cxn>
              <a:cxn ang="0">
                <a:pos x="141" y="414"/>
              </a:cxn>
              <a:cxn ang="0">
                <a:pos x="134" y="452"/>
              </a:cxn>
              <a:cxn ang="0">
                <a:pos x="121" y="447"/>
              </a:cxn>
              <a:cxn ang="0">
                <a:pos x="81" y="447"/>
              </a:cxn>
              <a:cxn ang="0">
                <a:pos x="47" y="426"/>
              </a:cxn>
              <a:cxn ang="0">
                <a:pos x="0" y="420"/>
              </a:cxn>
              <a:cxn ang="0">
                <a:pos x="27" y="387"/>
              </a:cxn>
              <a:cxn ang="0">
                <a:pos x="41" y="348"/>
              </a:cxn>
              <a:cxn ang="0">
                <a:pos x="68" y="301"/>
              </a:cxn>
              <a:cxn ang="0">
                <a:pos x="34" y="296"/>
              </a:cxn>
              <a:cxn ang="0">
                <a:pos x="27" y="257"/>
              </a:cxn>
              <a:cxn ang="0">
                <a:pos x="47" y="217"/>
              </a:cxn>
              <a:cxn ang="0">
                <a:pos x="87" y="198"/>
              </a:cxn>
              <a:cxn ang="0">
                <a:pos x="107" y="144"/>
              </a:cxn>
              <a:cxn ang="0">
                <a:pos x="134" y="107"/>
              </a:cxn>
              <a:cxn ang="0">
                <a:pos x="153" y="73"/>
              </a:cxn>
              <a:cxn ang="0">
                <a:pos x="168" y="15"/>
              </a:cxn>
              <a:cxn ang="0">
                <a:pos x="175" y="15"/>
              </a:cxn>
            </a:cxnLst>
            <a:rect l="0" t="0" r="r" b="b"/>
            <a:pathLst>
              <a:path w="340" h="452">
                <a:moveTo>
                  <a:pt x="175" y="15"/>
                </a:moveTo>
                <a:lnTo>
                  <a:pt x="209" y="0"/>
                </a:lnTo>
                <a:lnTo>
                  <a:pt x="228" y="34"/>
                </a:lnTo>
                <a:lnTo>
                  <a:pt x="253" y="41"/>
                </a:lnTo>
                <a:lnTo>
                  <a:pt x="294" y="47"/>
                </a:lnTo>
                <a:lnTo>
                  <a:pt x="334" y="59"/>
                </a:lnTo>
                <a:lnTo>
                  <a:pt x="340" y="100"/>
                </a:lnTo>
                <a:lnTo>
                  <a:pt x="281" y="144"/>
                </a:lnTo>
                <a:lnTo>
                  <a:pt x="253" y="217"/>
                </a:lnTo>
                <a:lnTo>
                  <a:pt x="235" y="235"/>
                </a:lnTo>
                <a:lnTo>
                  <a:pt x="209" y="244"/>
                </a:lnTo>
                <a:lnTo>
                  <a:pt x="209" y="276"/>
                </a:lnTo>
                <a:lnTo>
                  <a:pt x="201" y="308"/>
                </a:lnTo>
                <a:lnTo>
                  <a:pt x="180" y="335"/>
                </a:lnTo>
                <a:lnTo>
                  <a:pt x="187" y="374"/>
                </a:lnTo>
                <a:lnTo>
                  <a:pt x="175" y="392"/>
                </a:lnTo>
                <a:lnTo>
                  <a:pt x="141" y="414"/>
                </a:lnTo>
                <a:lnTo>
                  <a:pt x="134" y="452"/>
                </a:lnTo>
                <a:lnTo>
                  <a:pt x="121" y="447"/>
                </a:lnTo>
                <a:lnTo>
                  <a:pt x="81" y="447"/>
                </a:lnTo>
                <a:lnTo>
                  <a:pt x="47" y="426"/>
                </a:lnTo>
                <a:lnTo>
                  <a:pt x="0" y="420"/>
                </a:lnTo>
                <a:lnTo>
                  <a:pt x="27" y="387"/>
                </a:lnTo>
                <a:lnTo>
                  <a:pt x="41" y="348"/>
                </a:lnTo>
                <a:lnTo>
                  <a:pt x="68" y="301"/>
                </a:lnTo>
                <a:lnTo>
                  <a:pt x="34" y="296"/>
                </a:lnTo>
                <a:lnTo>
                  <a:pt x="27" y="257"/>
                </a:lnTo>
                <a:lnTo>
                  <a:pt x="47" y="217"/>
                </a:lnTo>
                <a:lnTo>
                  <a:pt x="87" y="198"/>
                </a:lnTo>
                <a:lnTo>
                  <a:pt x="107" y="144"/>
                </a:lnTo>
                <a:lnTo>
                  <a:pt x="134" y="107"/>
                </a:lnTo>
                <a:lnTo>
                  <a:pt x="153" y="73"/>
                </a:lnTo>
                <a:lnTo>
                  <a:pt x="168" y="15"/>
                </a:lnTo>
                <a:lnTo>
                  <a:pt x="175" y="15"/>
                </a:lnTo>
              </a:path>
            </a:pathLst>
          </a:custGeom>
          <a:solidFill>
            <a:srgbClr val="FF3300"/>
          </a:solidFill>
          <a:ln w="3175">
            <a:solidFill>
              <a:srgbClr val="000000"/>
            </a:solidFill>
            <a:prstDash val="solid"/>
            <a:round/>
            <a:headEnd/>
            <a:tailEnd/>
          </a:ln>
        </p:spPr>
        <p:txBody>
          <a:bodyPr/>
          <a:lstStyle/>
          <a:p>
            <a:endParaRPr lang="nl-BE"/>
          </a:p>
        </p:txBody>
      </p:sp>
      <p:grpSp>
        <p:nvGrpSpPr>
          <p:cNvPr id="168008" name="Group 72"/>
          <p:cNvGrpSpPr>
            <a:grpSpLocks/>
          </p:cNvGrpSpPr>
          <p:nvPr/>
        </p:nvGrpSpPr>
        <p:grpSpPr bwMode="auto">
          <a:xfrm>
            <a:off x="1230313" y="885825"/>
            <a:ext cx="4149725" cy="3449638"/>
            <a:chOff x="775" y="558"/>
            <a:chExt cx="2614" cy="2173"/>
          </a:xfrm>
        </p:grpSpPr>
        <p:sp>
          <p:nvSpPr>
            <p:cNvPr id="168009" name="Freeform 73"/>
            <p:cNvSpPr>
              <a:spLocks/>
            </p:cNvSpPr>
            <p:nvPr/>
          </p:nvSpPr>
          <p:spPr bwMode="auto">
            <a:xfrm>
              <a:off x="775" y="1961"/>
              <a:ext cx="351" cy="339"/>
            </a:xfrm>
            <a:custGeom>
              <a:avLst/>
              <a:gdLst/>
              <a:ahLst/>
              <a:cxnLst>
                <a:cxn ang="0">
                  <a:pos x="288" y="131"/>
                </a:cxn>
                <a:cxn ang="0">
                  <a:pos x="288" y="124"/>
                </a:cxn>
                <a:cxn ang="0">
                  <a:pos x="288" y="92"/>
                </a:cxn>
                <a:cxn ang="0">
                  <a:pos x="269" y="87"/>
                </a:cxn>
                <a:cxn ang="0">
                  <a:pos x="249" y="87"/>
                </a:cxn>
                <a:cxn ang="0">
                  <a:pos x="228" y="99"/>
                </a:cxn>
                <a:cxn ang="0">
                  <a:pos x="214" y="73"/>
                </a:cxn>
                <a:cxn ang="0">
                  <a:pos x="209" y="53"/>
                </a:cxn>
                <a:cxn ang="0">
                  <a:pos x="249" y="21"/>
                </a:cxn>
                <a:cxn ang="0">
                  <a:pos x="209" y="0"/>
                </a:cxn>
                <a:cxn ang="0">
                  <a:pos x="175" y="28"/>
                </a:cxn>
                <a:cxn ang="0">
                  <a:pos x="196" y="53"/>
                </a:cxn>
                <a:cxn ang="0">
                  <a:pos x="169" y="66"/>
                </a:cxn>
                <a:cxn ang="0">
                  <a:pos x="102" y="46"/>
                </a:cxn>
                <a:cxn ang="0">
                  <a:pos x="82" y="66"/>
                </a:cxn>
                <a:cxn ang="0">
                  <a:pos x="102" y="92"/>
                </a:cxn>
                <a:cxn ang="0">
                  <a:pos x="68" y="105"/>
                </a:cxn>
                <a:cxn ang="0">
                  <a:pos x="82" y="146"/>
                </a:cxn>
                <a:cxn ang="0">
                  <a:pos x="109" y="153"/>
                </a:cxn>
                <a:cxn ang="0">
                  <a:pos x="68" y="183"/>
                </a:cxn>
                <a:cxn ang="0">
                  <a:pos x="34" y="224"/>
                </a:cxn>
                <a:cxn ang="0">
                  <a:pos x="0" y="215"/>
                </a:cxn>
                <a:cxn ang="0">
                  <a:pos x="0" y="256"/>
                </a:cxn>
                <a:cxn ang="0">
                  <a:pos x="22" y="288"/>
                </a:cxn>
                <a:cxn ang="0">
                  <a:pos x="75" y="297"/>
                </a:cxn>
                <a:cxn ang="0">
                  <a:pos x="121" y="297"/>
                </a:cxn>
                <a:cxn ang="0">
                  <a:pos x="169" y="281"/>
                </a:cxn>
                <a:cxn ang="0">
                  <a:pos x="221" y="288"/>
                </a:cxn>
                <a:cxn ang="0">
                  <a:pos x="269" y="215"/>
                </a:cxn>
                <a:cxn ang="0">
                  <a:pos x="276" y="178"/>
                </a:cxn>
                <a:cxn ang="0">
                  <a:pos x="288" y="131"/>
                </a:cxn>
              </a:cxnLst>
              <a:rect l="0" t="0" r="r" b="b"/>
              <a:pathLst>
                <a:path w="288" h="297">
                  <a:moveTo>
                    <a:pt x="288" y="131"/>
                  </a:moveTo>
                  <a:lnTo>
                    <a:pt x="288" y="124"/>
                  </a:lnTo>
                  <a:lnTo>
                    <a:pt x="288" y="92"/>
                  </a:lnTo>
                  <a:lnTo>
                    <a:pt x="269" y="87"/>
                  </a:lnTo>
                  <a:lnTo>
                    <a:pt x="249" y="87"/>
                  </a:lnTo>
                  <a:lnTo>
                    <a:pt x="228" y="99"/>
                  </a:lnTo>
                  <a:lnTo>
                    <a:pt x="214" y="73"/>
                  </a:lnTo>
                  <a:lnTo>
                    <a:pt x="209" y="53"/>
                  </a:lnTo>
                  <a:lnTo>
                    <a:pt x="249" y="21"/>
                  </a:lnTo>
                  <a:lnTo>
                    <a:pt x="209" y="0"/>
                  </a:lnTo>
                  <a:lnTo>
                    <a:pt x="175" y="28"/>
                  </a:lnTo>
                  <a:lnTo>
                    <a:pt x="196" y="53"/>
                  </a:lnTo>
                  <a:lnTo>
                    <a:pt x="169" y="66"/>
                  </a:lnTo>
                  <a:lnTo>
                    <a:pt x="102" y="46"/>
                  </a:lnTo>
                  <a:lnTo>
                    <a:pt x="82" y="66"/>
                  </a:lnTo>
                  <a:lnTo>
                    <a:pt x="102" y="92"/>
                  </a:lnTo>
                  <a:lnTo>
                    <a:pt x="68" y="105"/>
                  </a:lnTo>
                  <a:lnTo>
                    <a:pt x="82" y="146"/>
                  </a:lnTo>
                  <a:lnTo>
                    <a:pt x="109" y="153"/>
                  </a:lnTo>
                  <a:lnTo>
                    <a:pt x="68" y="183"/>
                  </a:lnTo>
                  <a:lnTo>
                    <a:pt x="34" y="224"/>
                  </a:lnTo>
                  <a:lnTo>
                    <a:pt x="0" y="215"/>
                  </a:lnTo>
                  <a:lnTo>
                    <a:pt x="0" y="256"/>
                  </a:lnTo>
                  <a:lnTo>
                    <a:pt x="22" y="288"/>
                  </a:lnTo>
                  <a:lnTo>
                    <a:pt x="75" y="297"/>
                  </a:lnTo>
                  <a:lnTo>
                    <a:pt x="121" y="297"/>
                  </a:lnTo>
                  <a:lnTo>
                    <a:pt x="169" y="281"/>
                  </a:lnTo>
                  <a:lnTo>
                    <a:pt x="221" y="288"/>
                  </a:lnTo>
                  <a:lnTo>
                    <a:pt x="269" y="215"/>
                  </a:lnTo>
                  <a:lnTo>
                    <a:pt x="276" y="178"/>
                  </a:lnTo>
                  <a:lnTo>
                    <a:pt x="288" y="131"/>
                  </a:lnTo>
                </a:path>
              </a:pathLst>
            </a:custGeom>
            <a:solidFill>
              <a:srgbClr val="FF0000"/>
            </a:solidFill>
            <a:ln w="3175">
              <a:solidFill>
                <a:schemeClr val="tx1"/>
              </a:solidFill>
              <a:prstDash val="solid"/>
              <a:round/>
              <a:headEnd/>
              <a:tailEnd/>
            </a:ln>
          </p:spPr>
          <p:txBody>
            <a:bodyPr/>
            <a:lstStyle/>
            <a:p>
              <a:endParaRPr lang="nl-BE"/>
            </a:p>
          </p:txBody>
        </p:sp>
        <p:sp>
          <p:nvSpPr>
            <p:cNvPr id="168010" name="Freeform 74"/>
            <p:cNvSpPr>
              <a:spLocks/>
            </p:cNvSpPr>
            <p:nvPr/>
          </p:nvSpPr>
          <p:spPr bwMode="auto">
            <a:xfrm>
              <a:off x="1646" y="2516"/>
              <a:ext cx="236" cy="215"/>
            </a:xfrm>
            <a:custGeom>
              <a:avLst/>
              <a:gdLst/>
              <a:ahLst/>
              <a:cxnLst>
                <a:cxn ang="0">
                  <a:pos x="141" y="19"/>
                </a:cxn>
                <a:cxn ang="0">
                  <a:pos x="157" y="32"/>
                </a:cxn>
                <a:cxn ang="0">
                  <a:pos x="169" y="37"/>
                </a:cxn>
                <a:cxn ang="0">
                  <a:pos x="169" y="71"/>
                </a:cxn>
                <a:cxn ang="0">
                  <a:pos x="187" y="85"/>
                </a:cxn>
                <a:cxn ang="0">
                  <a:pos x="194" y="110"/>
                </a:cxn>
                <a:cxn ang="0">
                  <a:pos x="181" y="137"/>
                </a:cxn>
                <a:cxn ang="0">
                  <a:pos x="176" y="137"/>
                </a:cxn>
                <a:cxn ang="0">
                  <a:pos x="157" y="156"/>
                </a:cxn>
                <a:cxn ang="0">
                  <a:pos x="157" y="188"/>
                </a:cxn>
                <a:cxn ang="0">
                  <a:pos x="135" y="181"/>
                </a:cxn>
                <a:cxn ang="0">
                  <a:pos x="116" y="162"/>
                </a:cxn>
                <a:cxn ang="0">
                  <a:pos x="121" y="156"/>
                </a:cxn>
                <a:cxn ang="0">
                  <a:pos x="116" y="130"/>
                </a:cxn>
                <a:cxn ang="0">
                  <a:pos x="94" y="144"/>
                </a:cxn>
                <a:cxn ang="0">
                  <a:pos x="75" y="137"/>
                </a:cxn>
                <a:cxn ang="0">
                  <a:pos x="68" y="103"/>
                </a:cxn>
                <a:cxn ang="0">
                  <a:pos x="41" y="85"/>
                </a:cxn>
                <a:cxn ang="0">
                  <a:pos x="29" y="59"/>
                </a:cxn>
                <a:cxn ang="0">
                  <a:pos x="0" y="52"/>
                </a:cxn>
                <a:cxn ang="0">
                  <a:pos x="7" y="25"/>
                </a:cxn>
                <a:cxn ang="0">
                  <a:pos x="7" y="19"/>
                </a:cxn>
                <a:cxn ang="0">
                  <a:pos x="55" y="0"/>
                </a:cxn>
                <a:cxn ang="0">
                  <a:pos x="68" y="19"/>
                </a:cxn>
                <a:cxn ang="0">
                  <a:pos x="121" y="5"/>
                </a:cxn>
                <a:cxn ang="0">
                  <a:pos x="141" y="19"/>
                </a:cxn>
              </a:cxnLst>
              <a:rect l="0" t="0" r="r" b="b"/>
              <a:pathLst>
                <a:path w="194" h="188">
                  <a:moveTo>
                    <a:pt x="141" y="19"/>
                  </a:moveTo>
                  <a:lnTo>
                    <a:pt x="157" y="32"/>
                  </a:lnTo>
                  <a:lnTo>
                    <a:pt x="169" y="37"/>
                  </a:lnTo>
                  <a:lnTo>
                    <a:pt x="169" y="71"/>
                  </a:lnTo>
                  <a:lnTo>
                    <a:pt x="187" y="85"/>
                  </a:lnTo>
                  <a:lnTo>
                    <a:pt x="194" y="110"/>
                  </a:lnTo>
                  <a:lnTo>
                    <a:pt x="181" y="137"/>
                  </a:lnTo>
                  <a:lnTo>
                    <a:pt x="176" y="137"/>
                  </a:lnTo>
                  <a:lnTo>
                    <a:pt x="157" y="156"/>
                  </a:lnTo>
                  <a:lnTo>
                    <a:pt x="157" y="188"/>
                  </a:lnTo>
                  <a:lnTo>
                    <a:pt x="135" y="181"/>
                  </a:lnTo>
                  <a:lnTo>
                    <a:pt x="116" y="162"/>
                  </a:lnTo>
                  <a:lnTo>
                    <a:pt x="121" y="156"/>
                  </a:lnTo>
                  <a:lnTo>
                    <a:pt x="116" y="130"/>
                  </a:lnTo>
                  <a:lnTo>
                    <a:pt x="94" y="144"/>
                  </a:lnTo>
                  <a:lnTo>
                    <a:pt x="75" y="137"/>
                  </a:lnTo>
                  <a:lnTo>
                    <a:pt x="68" y="103"/>
                  </a:lnTo>
                  <a:lnTo>
                    <a:pt x="41" y="85"/>
                  </a:lnTo>
                  <a:lnTo>
                    <a:pt x="29" y="59"/>
                  </a:lnTo>
                  <a:lnTo>
                    <a:pt x="0" y="52"/>
                  </a:lnTo>
                  <a:lnTo>
                    <a:pt x="7" y="25"/>
                  </a:lnTo>
                  <a:lnTo>
                    <a:pt x="7" y="19"/>
                  </a:lnTo>
                  <a:lnTo>
                    <a:pt x="55" y="0"/>
                  </a:lnTo>
                  <a:lnTo>
                    <a:pt x="68" y="19"/>
                  </a:lnTo>
                  <a:lnTo>
                    <a:pt x="121" y="5"/>
                  </a:lnTo>
                  <a:lnTo>
                    <a:pt x="141" y="19"/>
                  </a:lnTo>
                </a:path>
              </a:pathLst>
            </a:custGeom>
            <a:solidFill>
              <a:srgbClr val="FF0000"/>
            </a:solidFill>
            <a:ln w="3175">
              <a:solidFill>
                <a:schemeClr val="tx1"/>
              </a:solidFill>
              <a:prstDash val="solid"/>
              <a:round/>
              <a:headEnd/>
              <a:tailEnd/>
            </a:ln>
          </p:spPr>
          <p:txBody>
            <a:bodyPr/>
            <a:lstStyle/>
            <a:p>
              <a:endParaRPr lang="nl-BE"/>
            </a:p>
          </p:txBody>
        </p:sp>
        <p:sp>
          <p:nvSpPr>
            <p:cNvPr id="168011" name="Freeform 75"/>
            <p:cNvSpPr>
              <a:spLocks/>
            </p:cNvSpPr>
            <p:nvPr/>
          </p:nvSpPr>
          <p:spPr bwMode="auto">
            <a:xfrm>
              <a:off x="2771" y="558"/>
              <a:ext cx="618" cy="1083"/>
            </a:xfrm>
            <a:custGeom>
              <a:avLst/>
              <a:gdLst/>
              <a:ahLst/>
              <a:cxnLst>
                <a:cxn ang="0">
                  <a:pos x="402" y="857"/>
                </a:cxn>
                <a:cxn ang="0">
                  <a:pos x="480" y="725"/>
                </a:cxn>
                <a:cxn ang="0">
                  <a:pos x="508" y="641"/>
                </a:cxn>
                <a:cxn ang="0">
                  <a:pos x="489" y="602"/>
                </a:cxn>
                <a:cxn ang="0">
                  <a:pos x="455" y="582"/>
                </a:cxn>
                <a:cxn ang="0">
                  <a:pos x="448" y="536"/>
                </a:cxn>
                <a:cxn ang="0">
                  <a:pos x="421" y="490"/>
                </a:cxn>
                <a:cxn ang="0">
                  <a:pos x="395" y="444"/>
                </a:cxn>
                <a:cxn ang="0">
                  <a:pos x="387" y="358"/>
                </a:cxn>
                <a:cxn ang="0">
                  <a:pos x="361" y="326"/>
                </a:cxn>
                <a:cxn ang="0">
                  <a:pos x="342" y="267"/>
                </a:cxn>
                <a:cxn ang="0">
                  <a:pos x="349" y="194"/>
                </a:cxn>
                <a:cxn ang="0">
                  <a:pos x="315" y="164"/>
                </a:cxn>
                <a:cxn ang="0">
                  <a:pos x="281" y="123"/>
                </a:cxn>
                <a:cxn ang="0">
                  <a:pos x="295" y="84"/>
                </a:cxn>
                <a:cxn ang="0">
                  <a:pos x="295" y="50"/>
                </a:cxn>
                <a:cxn ang="0">
                  <a:pos x="267" y="18"/>
                </a:cxn>
                <a:cxn ang="0">
                  <a:pos x="240" y="0"/>
                </a:cxn>
                <a:cxn ang="0">
                  <a:pos x="208" y="18"/>
                </a:cxn>
                <a:cxn ang="0">
                  <a:pos x="174" y="44"/>
                </a:cxn>
                <a:cxn ang="0">
                  <a:pos x="174" y="110"/>
                </a:cxn>
                <a:cxn ang="0">
                  <a:pos x="133" y="137"/>
                </a:cxn>
                <a:cxn ang="0">
                  <a:pos x="107" y="143"/>
                </a:cxn>
                <a:cxn ang="0">
                  <a:pos x="73" y="143"/>
                </a:cxn>
                <a:cxn ang="0">
                  <a:pos x="55" y="123"/>
                </a:cxn>
                <a:cxn ang="0">
                  <a:pos x="21" y="98"/>
                </a:cxn>
                <a:cxn ang="0">
                  <a:pos x="0" y="123"/>
                </a:cxn>
                <a:cxn ang="0">
                  <a:pos x="73" y="176"/>
                </a:cxn>
                <a:cxn ang="0">
                  <a:pos x="107" y="201"/>
                </a:cxn>
                <a:cxn ang="0">
                  <a:pos x="121" y="287"/>
                </a:cxn>
                <a:cxn ang="0">
                  <a:pos x="140" y="326"/>
                </a:cxn>
                <a:cxn ang="0">
                  <a:pos x="147" y="392"/>
                </a:cxn>
                <a:cxn ang="0">
                  <a:pos x="174" y="404"/>
                </a:cxn>
                <a:cxn ang="0">
                  <a:pos x="221" y="477"/>
                </a:cxn>
                <a:cxn ang="0">
                  <a:pos x="181" y="549"/>
                </a:cxn>
                <a:cxn ang="0">
                  <a:pos x="87" y="680"/>
                </a:cxn>
                <a:cxn ang="0">
                  <a:pos x="80" y="778"/>
                </a:cxn>
                <a:cxn ang="0">
                  <a:pos x="94" y="869"/>
                </a:cxn>
                <a:cxn ang="0">
                  <a:pos x="133" y="916"/>
                </a:cxn>
                <a:cxn ang="0">
                  <a:pos x="201" y="949"/>
                </a:cxn>
                <a:cxn ang="0">
                  <a:pos x="368" y="869"/>
                </a:cxn>
              </a:cxnLst>
              <a:rect l="0" t="0" r="r" b="b"/>
              <a:pathLst>
                <a:path w="508" h="949">
                  <a:moveTo>
                    <a:pt x="387" y="869"/>
                  </a:moveTo>
                  <a:lnTo>
                    <a:pt x="402" y="857"/>
                  </a:lnTo>
                  <a:lnTo>
                    <a:pt x="455" y="771"/>
                  </a:lnTo>
                  <a:lnTo>
                    <a:pt x="480" y="725"/>
                  </a:lnTo>
                  <a:lnTo>
                    <a:pt x="502" y="675"/>
                  </a:lnTo>
                  <a:lnTo>
                    <a:pt x="508" y="641"/>
                  </a:lnTo>
                  <a:lnTo>
                    <a:pt x="502" y="609"/>
                  </a:lnTo>
                  <a:lnTo>
                    <a:pt x="489" y="602"/>
                  </a:lnTo>
                  <a:lnTo>
                    <a:pt x="475" y="587"/>
                  </a:lnTo>
                  <a:lnTo>
                    <a:pt x="455" y="582"/>
                  </a:lnTo>
                  <a:lnTo>
                    <a:pt x="443" y="561"/>
                  </a:lnTo>
                  <a:lnTo>
                    <a:pt x="448" y="536"/>
                  </a:lnTo>
                  <a:lnTo>
                    <a:pt x="443" y="502"/>
                  </a:lnTo>
                  <a:lnTo>
                    <a:pt x="421" y="490"/>
                  </a:lnTo>
                  <a:lnTo>
                    <a:pt x="414" y="465"/>
                  </a:lnTo>
                  <a:lnTo>
                    <a:pt x="395" y="444"/>
                  </a:lnTo>
                  <a:lnTo>
                    <a:pt x="387" y="417"/>
                  </a:lnTo>
                  <a:lnTo>
                    <a:pt x="387" y="358"/>
                  </a:lnTo>
                  <a:lnTo>
                    <a:pt x="375" y="340"/>
                  </a:lnTo>
                  <a:lnTo>
                    <a:pt x="361" y="326"/>
                  </a:lnTo>
                  <a:lnTo>
                    <a:pt x="349" y="301"/>
                  </a:lnTo>
                  <a:lnTo>
                    <a:pt x="342" y="267"/>
                  </a:lnTo>
                  <a:lnTo>
                    <a:pt x="349" y="235"/>
                  </a:lnTo>
                  <a:lnTo>
                    <a:pt x="349" y="194"/>
                  </a:lnTo>
                  <a:lnTo>
                    <a:pt x="327" y="176"/>
                  </a:lnTo>
                  <a:lnTo>
                    <a:pt x="315" y="164"/>
                  </a:lnTo>
                  <a:lnTo>
                    <a:pt x="288" y="157"/>
                  </a:lnTo>
                  <a:lnTo>
                    <a:pt x="281" y="123"/>
                  </a:lnTo>
                  <a:lnTo>
                    <a:pt x="281" y="98"/>
                  </a:lnTo>
                  <a:lnTo>
                    <a:pt x="295" y="84"/>
                  </a:lnTo>
                  <a:lnTo>
                    <a:pt x="281" y="66"/>
                  </a:lnTo>
                  <a:lnTo>
                    <a:pt x="295" y="50"/>
                  </a:lnTo>
                  <a:lnTo>
                    <a:pt x="281" y="25"/>
                  </a:lnTo>
                  <a:lnTo>
                    <a:pt x="267" y="18"/>
                  </a:lnTo>
                  <a:lnTo>
                    <a:pt x="261" y="11"/>
                  </a:lnTo>
                  <a:lnTo>
                    <a:pt x="240" y="0"/>
                  </a:lnTo>
                  <a:lnTo>
                    <a:pt x="227" y="0"/>
                  </a:lnTo>
                  <a:lnTo>
                    <a:pt x="208" y="18"/>
                  </a:lnTo>
                  <a:lnTo>
                    <a:pt x="181" y="25"/>
                  </a:lnTo>
                  <a:lnTo>
                    <a:pt x="174" y="44"/>
                  </a:lnTo>
                  <a:lnTo>
                    <a:pt x="174" y="77"/>
                  </a:lnTo>
                  <a:lnTo>
                    <a:pt x="174" y="110"/>
                  </a:lnTo>
                  <a:lnTo>
                    <a:pt x="155" y="137"/>
                  </a:lnTo>
                  <a:lnTo>
                    <a:pt x="133" y="137"/>
                  </a:lnTo>
                  <a:lnTo>
                    <a:pt x="121" y="128"/>
                  </a:lnTo>
                  <a:lnTo>
                    <a:pt x="107" y="143"/>
                  </a:lnTo>
                  <a:lnTo>
                    <a:pt x="94" y="150"/>
                  </a:lnTo>
                  <a:lnTo>
                    <a:pt x="73" y="143"/>
                  </a:lnTo>
                  <a:lnTo>
                    <a:pt x="61" y="143"/>
                  </a:lnTo>
                  <a:lnTo>
                    <a:pt x="55" y="123"/>
                  </a:lnTo>
                  <a:lnTo>
                    <a:pt x="34" y="103"/>
                  </a:lnTo>
                  <a:lnTo>
                    <a:pt x="21" y="98"/>
                  </a:lnTo>
                  <a:lnTo>
                    <a:pt x="9" y="116"/>
                  </a:lnTo>
                  <a:lnTo>
                    <a:pt x="0" y="123"/>
                  </a:lnTo>
                  <a:lnTo>
                    <a:pt x="55" y="169"/>
                  </a:lnTo>
                  <a:lnTo>
                    <a:pt x="73" y="176"/>
                  </a:lnTo>
                  <a:lnTo>
                    <a:pt x="87" y="182"/>
                  </a:lnTo>
                  <a:lnTo>
                    <a:pt x="107" y="201"/>
                  </a:lnTo>
                  <a:lnTo>
                    <a:pt x="114" y="228"/>
                  </a:lnTo>
                  <a:lnTo>
                    <a:pt x="121" y="287"/>
                  </a:lnTo>
                  <a:lnTo>
                    <a:pt x="128" y="307"/>
                  </a:lnTo>
                  <a:lnTo>
                    <a:pt x="140" y="326"/>
                  </a:lnTo>
                  <a:lnTo>
                    <a:pt x="140" y="351"/>
                  </a:lnTo>
                  <a:lnTo>
                    <a:pt x="147" y="392"/>
                  </a:lnTo>
                  <a:lnTo>
                    <a:pt x="155" y="399"/>
                  </a:lnTo>
                  <a:lnTo>
                    <a:pt x="174" y="404"/>
                  </a:lnTo>
                  <a:lnTo>
                    <a:pt x="215" y="431"/>
                  </a:lnTo>
                  <a:lnTo>
                    <a:pt x="221" y="477"/>
                  </a:lnTo>
                  <a:lnTo>
                    <a:pt x="194" y="495"/>
                  </a:lnTo>
                  <a:lnTo>
                    <a:pt x="181" y="549"/>
                  </a:lnTo>
                  <a:lnTo>
                    <a:pt x="121" y="641"/>
                  </a:lnTo>
                  <a:lnTo>
                    <a:pt x="87" y="680"/>
                  </a:lnTo>
                  <a:lnTo>
                    <a:pt x="73" y="732"/>
                  </a:lnTo>
                  <a:lnTo>
                    <a:pt x="80" y="778"/>
                  </a:lnTo>
                  <a:lnTo>
                    <a:pt x="102" y="817"/>
                  </a:lnTo>
                  <a:lnTo>
                    <a:pt x="94" y="869"/>
                  </a:lnTo>
                  <a:lnTo>
                    <a:pt x="94" y="894"/>
                  </a:lnTo>
                  <a:lnTo>
                    <a:pt x="133" y="916"/>
                  </a:lnTo>
                  <a:lnTo>
                    <a:pt x="162" y="935"/>
                  </a:lnTo>
                  <a:lnTo>
                    <a:pt x="201" y="949"/>
                  </a:lnTo>
                  <a:lnTo>
                    <a:pt x="249" y="935"/>
                  </a:lnTo>
                  <a:lnTo>
                    <a:pt x="368" y="869"/>
                  </a:lnTo>
                  <a:lnTo>
                    <a:pt x="387" y="869"/>
                  </a:lnTo>
                  <a:close/>
                </a:path>
              </a:pathLst>
            </a:custGeom>
            <a:solidFill>
              <a:srgbClr val="FF0000"/>
            </a:solidFill>
            <a:ln w="9525">
              <a:solidFill>
                <a:schemeClr val="tx1"/>
              </a:solidFill>
              <a:round/>
              <a:headEnd/>
              <a:tailEnd/>
            </a:ln>
          </p:spPr>
          <p:txBody>
            <a:bodyPr/>
            <a:lstStyle/>
            <a:p>
              <a:endParaRPr lang="nl-BE"/>
            </a:p>
          </p:txBody>
        </p:sp>
      </p:grpSp>
      <p:sp>
        <p:nvSpPr>
          <p:cNvPr id="168012" name="Text Box 76"/>
          <p:cNvSpPr txBox="1">
            <a:spLocks noChangeArrowheads="1"/>
          </p:cNvSpPr>
          <p:nvPr/>
        </p:nvSpPr>
        <p:spPr bwMode="auto">
          <a:xfrm>
            <a:off x="6767513" y="3284538"/>
            <a:ext cx="793750" cy="822325"/>
          </a:xfrm>
          <a:prstGeom prst="rect">
            <a:avLst/>
          </a:prstGeom>
          <a:noFill/>
          <a:ln w="9525">
            <a:noFill/>
            <a:miter lim="800000"/>
            <a:headEnd/>
            <a:tailEnd/>
          </a:ln>
          <a:effectLst/>
        </p:spPr>
        <p:txBody>
          <a:bodyPr wrap="none">
            <a:spAutoFit/>
          </a:bodyPr>
          <a:lstStyle/>
          <a:p>
            <a:pPr eaLnBrk="0" hangingPunct="0"/>
            <a:r>
              <a:rPr lang="en-GB" sz="2400" b="1">
                <a:latin typeface="Times New Roman" pitchFamily="18" charset="0"/>
              </a:rPr>
              <a:t>Less</a:t>
            </a:r>
          </a:p>
          <a:p>
            <a:pPr eaLnBrk="0" hangingPunct="0"/>
            <a:r>
              <a:rPr lang="en-GB" sz="2400" b="1">
                <a:latin typeface="Times New Roman" pitchFamily="18" charset="0"/>
              </a:rPr>
              <a:t>40%</a:t>
            </a:r>
          </a:p>
        </p:txBody>
      </p:sp>
      <p:sp>
        <p:nvSpPr>
          <p:cNvPr id="168013" name="Rectangle 77"/>
          <p:cNvSpPr>
            <a:spLocks noChangeArrowheads="1"/>
          </p:cNvSpPr>
          <p:nvPr/>
        </p:nvSpPr>
        <p:spPr bwMode="auto">
          <a:xfrm>
            <a:off x="6516688" y="4113213"/>
            <a:ext cx="1223962" cy="757237"/>
          </a:xfrm>
          <a:prstGeom prst="rect">
            <a:avLst/>
          </a:prstGeom>
          <a:solidFill>
            <a:srgbClr val="66CCFF"/>
          </a:solidFill>
          <a:ln w="9525">
            <a:solidFill>
              <a:schemeClr val="tx1"/>
            </a:solidFill>
            <a:miter lim="800000"/>
            <a:headEnd/>
            <a:tailEnd/>
          </a:ln>
          <a:effectLst/>
        </p:spPr>
        <p:txBody>
          <a:bodyPr wrap="none" anchor="ctr"/>
          <a:lstStyle/>
          <a:p>
            <a:endParaRPr lang="nl-BE"/>
          </a:p>
        </p:txBody>
      </p:sp>
      <p:sp>
        <p:nvSpPr>
          <p:cNvPr id="168014" name="Text Box 78"/>
          <p:cNvSpPr txBox="1">
            <a:spLocks noChangeArrowheads="1"/>
          </p:cNvSpPr>
          <p:nvPr/>
        </p:nvSpPr>
        <p:spPr bwMode="auto">
          <a:xfrm>
            <a:off x="6732588" y="4076700"/>
            <a:ext cx="793750" cy="822325"/>
          </a:xfrm>
          <a:prstGeom prst="rect">
            <a:avLst/>
          </a:prstGeom>
          <a:noFill/>
          <a:ln w="9525">
            <a:noFill/>
            <a:miter lim="800000"/>
            <a:headEnd/>
            <a:tailEnd/>
          </a:ln>
          <a:effectLst/>
        </p:spPr>
        <p:txBody>
          <a:bodyPr wrap="none">
            <a:spAutoFit/>
          </a:bodyPr>
          <a:lstStyle/>
          <a:p>
            <a:pPr eaLnBrk="0" hangingPunct="0"/>
            <a:r>
              <a:rPr lang="en-GB" sz="2400" b="1">
                <a:latin typeface="Times New Roman" pitchFamily="18" charset="0"/>
              </a:rPr>
              <a:t>Less</a:t>
            </a:r>
          </a:p>
          <a:p>
            <a:pPr eaLnBrk="0" hangingPunct="0"/>
            <a:r>
              <a:rPr lang="en-GB" sz="2400" b="1">
                <a:latin typeface="Times New Roman" pitchFamily="18" charset="0"/>
              </a:rPr>
              <a:t>25%</a:t>
            </a:r>
          </a:p>
        </p:txBody>
      </p:sp>
      <p:pic>
        <p:nvPicPr>
          <p:cNvPr id="168016" name="Picture 80"/>
          <p:cNvPicPr>
            <a:picLocks noChangeAspect="1" noChangeArrowheads="1"/>
          </p:cNvPicPr>
          <p:nvPr/>
        </p:nvPicPr>
        <p:blipFill>
          <a:blip r:embed="rId3" cstate="print"/>
          <a:srcRect/>
          <a:stretch>
            <a:fillRect/>
          </a:stretch>
        </p:blipFill>
        <p:spPr bwMode="auto">
          <a:xfrm>
            <a:off x="8396288" y="6308725"/>
            <a:ext cx="485775" cy="312738"/>
          </a:xfrm>
          <a:prstGeom prst="rect">
            <a:avLst/>
          </a:prstGeom>
          <a:noFill/>
        </p:spPr>
      </p:pic>
      <p:sp>
        <p:nvSpPr>
          <p:cNvPr id="168017" name="Rectangle 81"/>
          <p:cNvSpPr>
            <a:spLocks noChangeArrowheads="1"/>
          </p:cNvSpPr>
          <p:nvPr/>
        </p:nvSpPr>
        <p:spPr bwMode="auto">
          <a:xfrm>
            <a:off x="8099425" y="6597650"/>
            <a:ext cx="1081088" cy="198438"/>
          </a:xfrm>
          <a:prstGeom prst="rect">
            <a:avLst/>
          </a:prstGeom>
          <a:noFill/>
          <a:ln w="9525">
            <a:noFill/>
            <a:miter lim="800000"/>
            <a:headEnd/>
            <a:tailEnd/>
          </a:ln>
          <a:effectLst/>
        </p:spPr>
        <p:txBody>
          <a:bodyPr wrap="none">
            <a:spAutoFit/>
          </a:bodyPr>
          <a:lstStyle/>
          <a:p>
            <a:pPr algn="r" eaLnBrk="0" hangingPunct="0"/>
            <a:r>
              <a:rPr lang="fr-FR" sz="700">
                <a:solidFill>
                  <a:srgbClr val="000099"/>
                </a:solidFill>
                <a:latin typeface="Helvetica" charset="0"/>
              </a:rPr>
              <a:t>European Commission</a:t>
            </a: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3C01D7-B57F-4BDE-AAEC-9E2998CA887F}" type="slidenum">
              <a:rPr lang="en-GB"/>
              <a:pPr/>
              <a:t>2</a:t>
            </a:fld>
            <a:endParaRPr lang="en-GB"/>
          </a:p>
        </p:txBody>
      </p:sp>
      <p:sp>
        <p:nvSpPr>
          <p:cNvPr id="118786" name="Rectangle 2"/>
          <p:cNvSpPr>
            <a:spLocks noGrp="1" noChangeArrowheads="1"/>
          </p:cNvSpPr>
          <p:nvPr>
            <p:ph type="title"/>
          </p:nvPr>
        </p:nvSpPr>
        <p:spPr/>
        <p:txBody>
          <a:bodyPr/>
          <a:lstStyle/>
          <a:p>
            <a:r>
              <a:rPr lang="fr-FR" dirty="0" err="1" smtClean="0"/>
              <a:t>Several</a:t>
            </a:r>
            <a:r>
              <a:rPr lang="fr-FR" dirty="0" smtClean="0"/>
              <a:t> </a:t>
            </a:r>
            <a:r>
              <a:rPr lang="fr-FR" dirty="0" err="1" smtClean="0"/>
              <a:t>levels</a:t>
            </a:r>
            <a:endParaRPr lang="fr-FR" dirty="0"/>
          </a:p>
        </p:txBody>
      </p:sp>
      <p:sp>
        <p:nvSpPr>
          <p:cNvPr id="118787" name="Rectangle 3"/>
          <p:cNvSpPr>
            <a:spLocks noGrp="1" noChangeArrowheads="1"/>
          </p:cNvSpPr>
          <p:nvPr>
            <p:ph type="body" idx="1"/>
          </p:nvPr>
        </p:nvSpPr>
        <p:spPr/>
        <p:txBody>
          <a:bodyPr/>
          <a:lstStyle/>
          <a:p>
            <a:pPr>
              <a:buFont typeface="Wingdings" pitchFamily="2" charset="2"/>
              <a:buNone/>
            </a:pPr>
            <a:endParaRPr lang="en-GB" dirty="0"/>
          </a:p>
          <a:p>
            <a:pPr marL="742950" indent="-742950" algn="ctr">
              <a:buNone/>
            </a:pPr>
            <a:r>
              <a:rPr lang="en-GB" sz="3600" dirty="0" smtClean="0">
                <a:solidFill>
                  <a:schemeClr val="folHlink"/>
                </a:solidFill>
              </a:rPr>
              <a:t>Inter-</a:t>
            </a:r>
            <a:r>
              <a:rPr lang="en-GB" sz="3600" dirty="0" err="1" smtClean="0">
                <a:solidFill>
                  <a:schemeClr val="folHlink"/>
                </a:solidFill>
              </a:rPr>
              <a:t>sectoral</a:t>
            </a:r>
            <a:r>
              <a:rPr lang="en-GB" sz="3600" dirty="0" smtClean="0">
                <a:solidFill>
                  <a:schemeClr val="folHlink"/>
                </a:solidFill>
              </a:rPr>
              <a:t> </a:t>
            </a:r>
          </a:p>
          <a:p>
            <a:pPr marL="742950" indent="-742950" algn="ctr">
              <a:buNone/>
            </a:pPr>
            <a:r>
              <a:rPr lang="en-GB" sz="3600" dirty="0" smtClean="0">
                <a:solidFill>
                  <a:schemeClr val="folHlink"/>
                </a:solidFill>
              </a:rPr>
              <a:t>Macro-economic</a:t>
            </a:r>
          </a:p>
          <a:p>
            <a:pPr marL="742950" indent="-742950" algn="ctr">
              <a:buNone/>
            </a:pPr>
            <a:r>
              <a:rPr lang="en-GB" sz="3600" dirty="0" err="1" smtClean="0">
                <a:solidFill>
                  <a:schemeClr val="folHlink"/>
                </a:solidFill>
              </a:rPr>
              <a:t>Sectoral</a:t>
            </a:r>
            <a:r>
              <a:rPr lang="en-GB" sz="3600" dirty="0" smtClean="0">
                <a:solidFill>
                  <a:schemeClr val="folHlink"/>
                </a:solidFill>
              </a:rPr>
              <a:t> </a:t>
            </a:r>
          </a:p>
          <a:p>
            <a:pPr marL="742950" indent="-742950" algn="ctr">
              <a:buNone/>
            </a:pPr>
            <a:r>
              <a:rPr lang="en-GB" sz="3600" dirty="0" smtClean="0">
                <a:solidFill>
                  <a:schemeClr val="folHlink"/>
                </a:solidFill>
              </a:rPr>
              <a:t>Company (EWCs)</a:t>
            </a:r>
          </a:p>
          <a:p>
            <a:pPr marL="742950" indent="-742950" algn="ctr">
              <a:buNone/>
            </a:pPr>
            <a:endParaRPr lang="en-GB" sz="3600" dirty="0" smtClean="0">
              <a:solidFill>
                <a:schemeClr val="folHlink"/>
              </a:solidFill>
            </a:endParaRPr>
          </a:p>
          <a:p>
            <a:pPr marL="742950" indent="-742950" algn="ctr">
              <a:buFont typeface="Wingdings" pitchFamily="2" charset="2"/>
              <a:buAutoNum type="arabicPeriod"/>
            </a:pPr>
            <a:endParaRPr lang="en-GB" sz="3600" dirty="0" smtClean="0">
              <a:solidFill>
                <a:schemeClr val="folHlink"/>
              </a:solidFill>
            </a:endParaRPr>
          </a:p>
          <a:p>
            <a:pPr marL="742950" indent="-742950" algn="ctr">
              <a:buNone/>
            </a:pPr>
            <a:endParaRPr lang="en-GB" sz="3600" dirty="0">
              <a:solidFill>
                <a:schemeClr val="folHlink"/>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Company level</a:t>
            </a:r>
            <a:endParaRPr lang="nl-BE" dirty="0"/>
          </a:p>
        </p:txBody>
      </p:sp>
      <p:sp>
        <p:nvSpPr>
          <p:cNvPr id="3" name="Content Placeholder 2"/>
          <p:cNvSpPr>
            <a:spLocks noGrp="1"/>
          </p:cNvSpPr>
          <p:nvPr>
            <p:ph idx="1"/>
          </p:nvPr>
        </p:nvSpPr>
        <p:spPr/>
        <p:txBody>
          <a:bodyPr/>
          <a:lstStyle/>
          <a:p>
            <a:r>
              <a:rPr lang="nl-BE" dirty="0" smtClean="0"/>
              <a:t>European Works Councils</a:t>
            </a:r>
          </a:p>
          <a:p>
            <a:r>
              <a:rPr lang="nl-BE" dirty="0" smtClean="0"/>
              <a:t>Transnational Company agreements</a:t>
            </a:r>
            <a:endParaRPr lang="nl-BE" dirty="0"/>
          </a:p>
        </p:txBody>
      </p:sp>
      <p:sp>
        <p:nvSpPr>
          <p:cNvPr id="4" name="Slide Number Placeholder 3"/>
          <p:cNvSpPr>
            <a:spLocks noGrp="1"/>
          </p:cNvSpPr>
          <p:nvPr>
            <p:ph type="sldNum" sz="quarter" idx="12"/>
          </p:nvPr>
        </p:nvSpPr>
        <p:spPr/>
        <p:txBody>
          <a:bodyPr/>
          <a:lstStyle/>
          <a:p>
            <a:fld id="{CC916B84-1068-4178-91BF-5F5AA0DBBCFD}" type="slidenum">
              <a:rPr lang="en-GB" smtClean="0"/>
              <a:pPr/>
              <a:t>20</a:t>
            </a:fld>
            <a:endParaRPr lang="en-GB"/>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iberdrola"/>
          <p:cNvPicPr>
            <a:picLocks noChangeAspect="1" noChangeArrowheads="1"/>
          </p:cNvPicPr>
          <p:nvPr/>
        </p:nvPicPr>
        <p:blipFill>
          <a:blip r:embed="rId3" cstate="print"/>
          <a:srcRect/>
          <a:stretch>
            <a:fillRect/>
          </a:stretch>
        </p:blipFill>
        <p:spPr bwMode="auto">
          <a:xfrm>
            <a:off x="539750" y="2349500"/>
            <a:ext cx="2160588" cy="982663"/>
          </a:xfrm>
          <a:prstGeom prst="rect">
            <a:avLst/>
          </a:prstGeom>
          <a:noFill/>
          <a:ln w="9525">
            <a:noFill/>
            <a:miter lim="800000"/>
            <a:headEnd/>
            <a:tailEnd/>
          </a:ln>
        </p:spPr>
      </p:pic>
      <p:pic>
        <p:nvPicPr>
          <p:cNvPr id="7171" name="Picture 6" descr="logo vattenfall"/>
          <p:cNvPicPr>
            <a:picLocks noChangeAspect="1" noChangeArrowheads="1"/>
          </p:cNvPicPr>
          <p:nvPr/>
        </p:nvPicPr>
        <p:blipFill>
          <a:blip r:embed="rId4" cstate="print"/>
          <a:srcRect t="23943" b="24623"/>
          <a:stretch>
            <a:fillRect/>
          </a:stretch>
        </p:blipFill>
        <p:spPr bwMode="auto">
          <a:xfrm>
            <a:off x="250825" y="4548188"/>
            <a:ext cx="3025775" cy="769937"/>
          </a:xfrm>
          <a:prstGeom prst="rect">
            <a:avLst/>
          </a:prstGeom>
          <a:noFill/>
          <a:ln w="9525">
            <a:noFill/>
            <a:miter lim="800000"/>
            <a:headEnd/>
            <a:tailEnd/>
          </a:ln>
        </p:spPr>
      </p:pic>
      <p:pic>
        <p:nvPicPr>
          <p:cNvPr id="7172" name="Picture 7" descr="fortum"/>
          <p:cNvPicPr>
            <a:picLocks noChangeAspect="1" noChangeArrowheads="1"/>
          </p:cNvPicPr>
          <p:nvPr/>
        </p:nvPicPr>
        <p:blipFill>
          <a:blip r:embed="rId5" cstate="print"/>
          <a:srcRect/>
          <a:stretch>
            <a:fillRect/>
          </a:stretch>
        </p:blipFill>
        <p:spPr bwMode="auto">
          <a:xfrm>
            <a:off x="468313" y="1552575"/>
            <a:ext cx="2663825" cy="642938"/>
          </a:xfrm>
          <a:prstGeom prst="rect">
            <a:avLst/>
          </a:prstGeom>
          <a:noFill/>
          <a:ln w="9525">
            <a:noFill/>
            <a:miter lim="800000"/>
            <a:headEnd/>
            <a:tailEnd/>
          </a:ln>
        </p:spPr>
      </p:pic>
      <p:pic>
        <p:nvPicPr>
          <p:cNvPr id="7173" name="Picture 8" descr="800px-RWE-Logo"/>
          <p:cNvPicPr>
            <a:picLocks noChangeAspect="1" noChangeArrowheads="1"/>
          </p:cNvPicPr>
          <p:nvPr/>
        </p:nvPicPr>
        <p:blipFill>
          <a:blip r:embed="rId6" cstate="print"/>
          <a:srcRect/>
          <a:stretch>
            <a:fillRect/>
          </a:stretch>
        </p:blipFill>
        <p:spPr bwMode="auto">
          <a:xfrm>
            <a:off x="6732240" y="0"/>
            <a:ext cx="2159000" cy="1071562"/>
          </a:xfrm>
          <a:prstGeom prst="rect">
            <a:avLst/>
          </a:prstGeom>
          <a:noFill/>
          <a:ln w="9525">
            <a:noFill/>
            <a:miter lim="800000"/>
            <a:headEnd/>
            <a:tailEnd/>
          </a:ln>
        </p:spPr>
      </p:pic>
      <p:pic>
        <p:nvPicPr>
          <p:cNvPr id="7174" name="Picture 9" descr="EON logo"/>
          <p:cNvPicPr>
            <a:picLocks noChangeAspect="1" noChangeArrowheads="1"/>
          </p:cNvPicPr>
          <p:nvPr/>
        </p:nvPicPr>
        <p:blipFill>
          <a:blip r:embed="rId7" cstate="print"/>
          <a:srcRect/>
          <a:stretch>
            <a:fillRect/>
          </a:stretch>
        </p:blipFill>
        <p:spPr bwMode="auto">
          <a:xfrm>
            <a:off x="3851275" y="2492375"/>
            <a:ext cx="2160588" cy="857250"/>
          </a:xfrm>
          <a:prstGeom prst="rect">
            <a:avLst/>
          </a:prstGeom>
          <a:noFill/>
          <a:ln w="9525">
            <a:noFill/>
            <a:miter lim="800000"/>
            <a:headEnd/>
            <a:tailEnd/>
          </a:ln>
        </p:spPr>
      </p:pic>
      <p:pic>
        <p:nvPicPr>
          <p:cNvPr id="7175" name="Picture 10" descr="brand"/>
          <p:cNvPicPr>
            <a:picLocks noChangeAspect="1" noChangeArrowheads="1"/>
          </p:cNvPicPr>
          <p:nvPr/>
        </p:nvPicPr>
        <p:blipFill>
          <a:blip r:embed="rId8" cstate="print"/>
          <a:srcRect/>
          <a:stretch>
            <a:fillRect/>
          </a:stretch>
        </p:blipFill>
        <p:spPr bwMode="auto">
          <a:xfrm>
            <a:off x="3995738" y="4581525"/>
            <a:ext cx="1296987" cy="1296988"/>
          </a:xfrm>
          <a:prstGeom prst="rect">
            <a:avLst/>
          </a:prstGeom>
          <a:noFill/>
          <a:ln w="9525">
            <a:noFill/>
            <a:miter lim="800000"/>
            <a:headEnd/>
            <a:tailEnd/>
          </a:ln>
        </p:spPr>
      </p:pic>
      <p:pic>
        <p:nvPicPr>
          <p:cNvPr id="7176" name="Picture 12" descr="GDF-SUEZ_logoRVB"/>
          <p:cNvPicPr>
            <a:picLocks noChangeAspect="1" noChangeArrowheads="1"/>
          </p:cNvPicPr>
          <p:nvPr/>
        </p:nvPicPr>
        <p:blipFill>
          <a:blip r:embed="rId9" cstate="print"/>
          <a:srcRect l="3134" t="18132" r="3134" b="17033"/>
          <a:stretch>
            <a:fillRect/>
          </a:stretch>
        </p:blipFill>
        <p:spPr bwMode="auto">
          <a:xfrm>
            <a:off x="323850" y="5848350"/>
            <a:ext cx="3455988" cy="749300"/>
          </a:xfrm>
          <a:prstGeom prst="rect">
            <a:avLst/>
          </a:prstGeom>
          <a:noFill/>
          <a:ln w="9525">
            <a:noFill/>
            <a:miter lim="800000"/>
            <a:headEnd/>
            <a:tailEnd/>
          </a:ln>
        </p:spPr>
      </p:pic>
      <p:pic>
        <p:nvPicPr>
          <p:cNvPr id="7177" name="Picture 13" descr="EDF_280_549370a"/>
          <p:cNvPicPr>
            <a:picLocks noChangeAspect="1" noChangeArrowheads="1"/>
          </p:cNvPicPr>
          <p:nvPr/>
        </p:nvPicPr>
        <p:blipFill>
          <a:blip r:embed="rId10" cstate="print"/>
          <a:srcRect l="18929" t="9273" r="14880" b="24786"/>
          <a:stretch>
            <a:fillRect/>
          </a:stretch>
        </p:blipFill>
        <p:spPr bwMode="auto">
          <a:xfrm>
            <a:off x="3924300" y="549275"/>
            <a:ext cx="1089025" cy="1512888"/>
          </a:xfrm>
          <a:prstGeom prst="rect">
            <a:avLst/>
          </a:prstGeom>
          <a:noFill/>
          <a:ln w="9525">
            <a:noFill/>
            <a:miter lim="800000"/>
            <a:headEnd/>
            <a:tailEnd/>
          </a:ln>
        </p:spPr>
      </p:pic>
      <p:pic>
        <p:nvPicPr>
          <p:cNvPr id="7178" name="Picture 22" descr="logo_centrica"/>
          <p:cNvPicPr>
            <a:picLocks noChangeAspect="1" noChangeArrowheads="1"/>
          </p:cNvPicPr>
          <p:nvPr/>
        </p:nvPicPr>
        <p:blipFill>
          <a:blip r:embed="rId11" cstate="print"/>
          <a:srcRect/>
          <a:stretch>
            <a:fillRect/>
          </a:stretch>
        </p:blipFill>
        <p:spPr bwMode="auto">
          <a:xfrm>
            <a:off x="3856038" y="3573463"/>
            <a:ext cx="2228850" cy="857250"/>
          </a:xfrm>
          <a:prstGeom prst="rect">
            <a:avLst/>
          </a:prstGeom>
          <a:noFill/>
          <a:ln w="9525">
            <a:noFill/>
            <a:miter lim="800000"/>
            <a:headEnd/>
            <a:tailEnd/>
          </a:ln>
        </p:spPr>
      </p:pic>
      <p:pic>
        <p:nvPicPr>
          <p:cNvPr id="7179" name="Picture 23" descr="nieuw-logo-delta"/>
          <p:cNvPicPr>
            <a:picLocks noChangeAspect="1" noChangeArrowheads="1"/>
          </p:cNvPicPr>
          <p:nvPr/>
        </p:nvPicPr>
        <p:blipFill>
          <a:blip r:embed="rId12" cstate="print"/>
          <a:srcRect l="6595" t="7816" r="7565" b="8794"/>
          <a:stretch>
            <a:fillRect/>
          </a:stretch>
        </p:blipFill>
        <p:spPr bwMode="auto">
          <a:xfrm>
            <a:off x="6804025" y="2349500"/>
            <a:ext cx="1800225" cy="1476375"/>
          </a:xfrm>
          <a:prstGeom prst="rect">
            <a:avLst/>
          </a:prstGeom>
          <a:noFill/>
          <a:ln w="9525">
            <a:noFill/>
            <a:miter lim="800000"/>
            <a:headEnd/>
            <a:tailEnd/>
          </a:ln>
        </p:spPr>
      </p:pic>
      <p:pic>
        <p:nvPicPr>
          <p:cNvPr id="7180" name="Picture 24" descr="Dong-Energy"/>
          <p:cNvPicPr>
            <a:picLocks noChangeAspect="1" noChangeArrowheads="1"/>
          </p:cNvPicPr>
          <p:nvPr/>
        </p:nvPicPr>
        <p:blipFill>
          <a:blip r:embed="rId13" cstate="print"/>
          <a:srcRect l="1810" t="4433"/>
          <a:stretch>
            <a:fillRect/>
          </a:stretch>
        </p:blipFill>
        <p:spPr bwMode="auto">
          <a:xfrm>
            <a:off x="6227763" y="1506538"/>
            <a:ext cx="2376487" cy="769937"/>
          </a:xfrm>
          <a:prstGeom prst="rect">
            <a:avLst/>
          </a:prstGeom>
          <a:noFill/>
          <a:ln w="9525">
            <a:noFill/>
            <a:miter lim="800000"/>
            <a:headEnd/>
            <a:tailEnd/>
          </a:ln>
        </p:spPr>
      </p:pic>
      <p:pic>
        <p:nvPicPr>
          <p:cNvPr id="7181" name="Picture 25" descr="EVN_logo_small"/>
          <p:cNvPicPr>
            <a:picLocks noChangeAspect="1" noChangeArrowheads="1"/>
          </p:cNvPicPr>
          <p:nvPr/>
        </p:nvPicPr>
        <p:blipFill>
          <a:blip r:embed="rId14" cstate="print"/>
          <a:srcRect/>
          <a:stretch>
            <a:fillRect/>
          </a:stretch>
        </p:blipFill>
        <p:spPr bwMode="auto">
          <a:xfrm>
            <a:off x="1763713" y="3644900"/>
            <a:ext cx="1871662" cy="746125"/>
          </a:xfrm>
          <a:prstGeom prst="rect">
            <a:avLst/>
          </a:prstGeom>
          <a:noFill/>
          <a:ln w="9525">
            <a:noFill/>
            <a:miter lim="800000"/>
            <a:headEnd/>
            <a:tailEnd/>
          </a:ln>
        </p:spPr>
      </p:pic>
      <p:pic>
        <p:nvPicPr>
          <p:cNvPr id="7182" name="Picture 26" descr="N_Grid_Logo"/>
          <p:cNvPicPr>
            <a:picLocks noChangeAspect="1" noChangeArrowheads="1"/>
          </p:cNvPicPr>
          <p:nvPr/>
        </p:nvPicPr>
        <p:blipFill>
          <a:blip r:embed="rId15" cstate="print"/>
          <a:srcRect l="5319" t="24168" r="12471" b="28442"/>
          <a:stretch>
            <a:fillRect/>
          </a:stretch>
        </p:blipFill>
        <p:spPr bwMode="auto">
          <a:xfrm>
            <a:off x="5435600" y="5734050"/>
            <a:ext cx="3455988" cy="827088"/>
          </a:xfrm>
          <a:prstGeom prst="rect">
            <a:avLst/>
          </a:prstGeom>
          <a:noFill/>
          <a:ln w="9525">
            <a:noFill/>
            <a:miter lim="800000"/>
            <a:headEnd/>
            <a:tailEnd/>
          </a:ln>
        </p:spPr>
      </p:pic>
      <p:pic>
        <p:nvPicPr>
          <p:cNvPr id="7183" name="Picture 27" descr="Statkraft"/>
          <p:cNvPicPr>
            <a:picLocks noChangeAspect="1" noChangeArrowheads="1"/>
          </p:cNvPicPr>
          <p:nvPr/>
        </p:nvPicPr>
        <p:blipFill>
          <a:blip r:embed="rId16" cstate="print"/>
          <a:srcRect/>
          <a:stretch>
            <a:fillRect/>
          </a:stretch>
        </p:blipFill>
        <p:spPr bwMode="auto">
          <a:xfrm>
            <a:off x="5867400" y="4868863"/>
            <a:ext cx="2868613" cy="779462"/>
          </a:xfrm>
          <a:prstGeom prst="rect">
            <a:avLst/>
          </a:prstGeom>
          <a:noFill/>
          <a:ln w="9525">
            <a:noFill/>
            <a:miter lim="800000"/>
            <a:headEnd/>
            <a:tailEnd/>
          </a:ln>
        </p:spPr>
      </p:pic>
      <p:pic>
        <p:nvPicPr>
          <p:cNvPr id="7184" name="Picture 28" descr="veolia_environnement"/>
          <p:cNvPicPr>
            <a:picLocks noChangeAspect="1" noChangeArrowheads="1"/>
          </p:cNvPicPr>
          <p:nvPr/>
        </p:nvPicPr>
        <p:blipFill>
          <a:blip r:embed="rId17" cstate="print"/>
          <a:srcRect l="2556" t="32222" r="4222" b="32222"/>
          <a:stretch>
            <a:fillRect/>
          </a:stretch>
        </p:blipFill>
        <p:spPr bwMode="auto">
          <a:xfrm>
            <a:off x="6229350" y="3860800"/>
            <a:ext cx="2663825" cy="863600"/>
          </a:xfrm>
          <a:prstGeom prst="rect">
            <a:avLst/>
          </a:prstGeom>
          <a:noFill/>
          <a:ln w="9525">
            <a:noFill/>
            <a:miter lim="800000"/>
            <a:headEnd/>
            <a:tailEnd/>
          </a:ln>
        </p:spPr>
      </p:pic>
      <p:sp>
        <p:nvSpPr>
          <p:cNvPr id="7185" name="Freeform 45"/>
          <p:cNvSpPr>
            <a:spLocks/>
          </p:cNvSpPr>
          <p:nvPr/>
        </p:nvSpPr>
        <p:spPr bwMode="auto">
          <a:xfrm>
            <a:off x="2736850" y="2200275"/>
            <a:ext cx="227013" cy="252413"/>
          </a:xfrm>
          <a:custGeom>
            <a:avLst/>
            <a:gdLst>
              <a:gd name="T0" fmla="*/ 0 w 59"/>
              <a:gd name="T1" fmla="*/ 2147483647 h 60"/>
              <a:gd name="T2" fmla="*/ 2147483647 w 59"/>
              <a:gd name="T3" fmla="*/ 2147483647 h 60"/>
              <a:gd name="T4" fmla="*/ 2147483647 w 59"/>
              <a:gd name="T5" fmla="*/ 2147483647 h 60"/>
              <a:gd name="T6" fmla="*/ 2147483647 w 59"/>
              <a:gd name="T7" fmla="*/ 2147483647 h 60"/>
              <a:gd name="T8" fmla="*/ 2147483647 w 59"/>
              <a:gd name="T9" fmla="*/ 2147483647 h 60"/>
              <a:gd name="T10" fmla="*/ 2147483647 w 59"/>
              <a:gd name="T11" fmla="*/ 2147483647 h 60"/>
              <a:gd name="T12" fmla="*/ 2147483647 w 59"/>
              <a:gd name="T13" fmla="*/ 0 h 60"/>
              <a:gd name="T14" fmla="*/ 0 w 59"/>
              <a:gd name="T15" fmla="*/ 0 h 60"/>
              <a:gd name="T16" fmla="*/ 0 w 59"/>
              <a:gd name="T17" fmla="*/ 2147483647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9"/>
              <a:gd name="T28" fmla="*/ 0 h 60"/>
              <a:gd name="T29" fmla="*/ 59 w 59"/>
              <a:gd name="T30" fmla="*/ 60 h 6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9" h="60">
                <a:moveTo>
                  <a:pt x="0" y="60"/>
                </a:moveTo>
                <a:lnTo>
                  <a:pt x="59" y="60"/>
                </a:lnTo>
                <a:lnTo>
                  <a:pt x="59" y="48"/>
                </a:lnTo>
                <a:lnTo>
                  <a:pt x="12" y="48"/>
                </a:lnTo>
                <a:lnTo>
                  <a:pt x="12" y="12"/>
                </a:lnTo>
                <a:lnTo>
                  <a:pt x="59" y="12"/>
                </a:lnTo>
                <a:lnTo>
                  <a:pt x="59" y="0"/>
                </a:lnTo>
                <a:lnTo>
                  <a:pt x="0" y="0"/>
                </a:lnTo>
                <a:lnTo>
                  <a:pt x="0" y="60"/>
                </a:lnTo>
              </a:path>
            </a:pathLst>
          </a:custGeom>
          <a:solidFill>
            <a:srgbClr val="FFFFFF"/>
          </a:solidFill>
          <a:ln w="9525" cmpd="sng">
            <a:noFill/>
            <a:round/>
            <a:headEnd/>
            <a:tailEnd/>
          </a:ln>
        </p:spPr>
        <p:txBody>
          <a:bodyPr/>
          <a:lstStyle/>
          <a:p>
            <a:endParaRPr lang="nl-BE"/>
          </a:p>
        </p:txBody>
      </p:sp>
      <p:grpSp>
        <p:nvGrpSpPr>
          <p:cNvPr id="2" name="Group 47"/>
          <p:cNvGrpSpPr>
            <a:grpSpLocks/>
          </p:cNvGrpSpPr>
          <p:nvPr/>
        </p:nvGrpSpPr>
        <p:grpSpPr bwMode="auto">
          <a:xfrm>
            <a:off x="1714500" y="428625"/>
            <a:ext cx="300038" cy="430213"/>
            <a:chOff x="2949" y="2013"/>
            <a:chExt cx="88" cy="106"/>
          </a:xfrm>
        </p:grpSpPr>
        <p:sp>
          <p:nvSpPr>
            <p:cNvPr id="7194" name="Rectangle 48"/>
            <p:cNvSpPr>
              <a:spLocks noChangeArrowheads="1"/>
            </p:cNvSpPr>
            <p:nvPr/>
          </p:nvSpPr>
          <p:spPr bwMode="auto">
            <a:xfrm>
              <a:off x="3012" y="2013"/>
              <a:ext cx="25" cy="106"/>
            </a:xfrm>
            <a:prstGeom prst="rect">
              <a:avLst/>
            </a:prstGeom>
            <a:noFill/>
            <a:ln w="9525">
              <a:noFill/>
              <a:miter lim="800000"/>
              <a:headEnd/>
              <a:tailEnd/>
            </a:ln>
          </p:spPr>
          <p:txBody>
            <a:bodyPr lIns="93213" tIns="46607" rIns="93213" bIns="46607"/>
            <a:lstStyle/>
            <a:p>
              <a:pPr defTabSz="933450"/>
              <a:endParaRPr lang="nl-BE" sz="1600">
                <a:solidFill>
                  <a:srgbClr val="FF6600"/>
                </a:solidFill>
              </a:endParaRPr>
            </a:p>
          </p:txBody>
        </p:sp>
        <p:sp>
          <p:nvSpPr>
            <p:cNvPr id="7195" name="Freeform 49"/>
            <p:cNvSpPr>
              <a:spLocks/>
            </p:cNvSpPr>
            <p:nvPr/>
          </p:nvSpPr>
          <p:spPr bwMode="auto">
            <a:xfrm>
              <a:off x="2949" y="2034"/>
              <a:ext cx="66" cy="67"/>
            </a:xfrm>
            <a:custGeom>
              <a:avLst/>
              <a:gdLst>
                <a:gd name="T0" fmla="*/ 0 w 59"/>
                <a:gd name="T1" fmla="*/ 316 h 60"/>
                <a:gd name="T2" fmla="*/ 317 w 59"/>
                <a:gd name="T3" fmla="*/ 316 h 60"/>
                <a:gd name="T4" fmla="*/ 317 w 59"/>
                <a:gd name="T5" fmla="*/ 253 h 60"/>
                <a:gd name="T6" fmla="*/ 63 w 59"/>
                <a:gd name="T7" fmla="*/ 253 h 60"/>
                <a:gd name="T8" fmla="*/ 63 w 59"/>
                <a:gd name="T9" fmla="*/ 63 h 60"/>
                <a:gd name="T10" fmla="*/ 317 w 59"/>
                <a:gd name="T11" fmla="*/ 63 h 60"/>
                <a:gd name="T12" fmla="*/ 317 w 59"/>
                <a:gd name="T13" fmla="*/ 0 h 60"/>
                <a:gd name="T14" fmla="*/ 0 w 59"/>
                <a:gd name="T15" fmla="*/ 0 h 60"/>
                <a:gd name="T16" fmla="*/ 0 w 59"/>
                <a:gd name="T17" fmla="*/ 316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9"/>
                <a:gd name="T28" fmla="*/ 0 h 60"/>
                <a:gd name="T29" fmla="*/ 59 w 59"/>
                <a:gd name="T30" fmla="*/ 60 h 6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9" h="60">
                  <a:moveTo>
                    <a:pt x="0" y="60"/>
                  </a:moveTo>
                  <a:lnTo>
                    <a:pt x="59" y="60"/>
                  </a:lnTo>
                  <a:lnTo>
                    <a:pt x="59" y="48"/>
                  </a:lnTo>
                  <a:lnTo>
                    <a:pt x="12" y="48"/>
                  </a:lnTo>
                  <a:lnTo>
                    <a:pt x="12" y="12"/>
                  </a:lnTo>
                  <a:lnTo>
                    <a:pt x="59" y="12"/>
                  </a:lnTo>
                  <a:lnTo>
                    <a:pt x="59" y="0"/>
                  </a:lnTo>
                  <a:lnTo>
                    <a:pt x="0" y="0"/>
                  </a:lnTo>
                  <a:lnTo>
                    <a:pt x="0" y="60"/>
                  </a:lnTo>
                </a:path>
              </a:pathLst>
            </a:custGeom>
            <a:solidFill>
              <a:srgbClr val="FFFFFF"/>
            </a:solidFill>
            <a:ln w="9525" cmpd="sng">
              <a:noFill/>
              <a:round/>
              <a:headEnd/>
              <a:tailEnd/>
            </a:ln>
          </p:spPr>
          <p:txBody>
            <a:bodyPr/>
            <a:lstStyle/>
            <a:p>
              <a:endParaRPr lang="nl-BE"/>
            </a:p>
          </p:txBody>
        </p:sp>
        <p:sp>
          <p:nvSpPr>
            <p:cNvPr id="7196" name="Rectangle 50"/>
            <p:cNvSpPr>
              <a:spLocks noChangeArrowheads="1"/>
            </p:cNvSpPr>
            <p:nvPr/>
          </p:nvSpPr>
          <p:spPr bwMode="auto">
            <a:xfrm>
              <a:off x="2976" y="2061"/>
              <a:ext cx="39" cy="13"/>
            </a:xfrm>
            <a:prstGeom prst="rect">
              <a:avLst/>
            </a:prstGeom>
            <a:solidFill>
              <a:srgbClr val="FFFFFF"/>
            </a:solidFill>
            <a:ln w="9525">
              <a:noFill/>
              <a:miter lim="800000"/>
              <a:headEnd/>
              <a:tailEnd/>
            </a:ln>
          </p:spPr>
          <p:txBody>
            <a:bodyPr lIns="93213" tIns="46607" rIns="93213" bIns="46607"/>
            <a:lstStyle/>
            <a:p>
              <a:pPr defTabSz="933450"/>
              <a:endParaRPr lang="nl-BE" sz="1600"/>
            </a:p>
          </p:txBody>
        </p:sp>
      </p:grpSp>
      <p:sp>
        <p:nvSpPr>
          <p:cNvPr id="7187" name="Freeform 49"/>
          <p:cNvSpPr>
            <a:spLocks/>
          </p:cNvSpPr>
          <p:nvPr/>
        </p:nvSpPr>
        <p:spPr bwMode="auto">
          <a:xfrm>
            <a:off x="2071688" y="571500"/>
            <a:ext cx="857250" cy="857250"/>
          </a:xfrm>
          <a:custGeom>
            <a:avLst/>
            <a:gdLst>
              <a:gd name="T0" fmla="*/ 0 w 59"/>
              <a:gd name="T1" fmla="*/ 2147483647 h 60"/>
              <a:gd name="T2" fmla="*/ 2147483647 w 59"/>
              <a:gd name="T3" fmla="*/ 2147483647 h 60"/>
              <a:gd name="T4" fmla="*/ 2147483647 w 59"/>
              <a:gd name="T5" fmla="*/ 2147483647 h 60"/>
              <a:gd name="T6" fmla="*/ 2147483647 w 59"/>
              <a:gd name="T7" fmla="*/ 2147483647 h 60"/>
              <a:gd name="T8" fmla="*/ 2147483647 w 59"/>
              <a:gd name="T9" fmla="*/ 2147483647 h 60"/>
              <a:gd name="T10" fmla="*/ 2147483647 w 59"/>
              <a:gd name="T11" fmla="*/ 2147483647 h 60"/>
              <a:gd name="T12" fmla="*/ 2147483647 w 59"/>
              <a:gd name="T13" fmla="*/ 0 h 60"/>
              <a:gd name="T14" fmla="*/ 0 w 59"/>
              <a:gd name="T15" fmla="*/ 0 h 60"/>
              <a:gd name="T16" fmla="*/ 0 w 59"/>
              <a:gd name="T17" fmla="*/ 2147483647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9"/>
              <a:gd name="T28" fmla="*/ 0 h 60"/>
              <a:gd name="T29" fmla="*/ 59 w 59"/>
              <a:gd name="T30" fmla="*/ 60 h 6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9" h="60">
                <a:moveTo>
                  <a:pt x="0" y="60"/>
                </a:moveTo>
                <a:lnTo>
                  <a:pt x="59" y="60"/>
                </a:lnTo>
                <a:lnTo>
                  <a:pt x="59" y="48"/>
                </a:lnTo>
                <a:lnTo>
                  <a:pt x="12" y="48"/>
                </a:lnTo>
                <a:lnTo>
                  <a:pt x="12" y="12"/>
                </a:lnTo>
                <a:lnTo>
                  <a:pt x="59" y="12"/>
                </a:lnTo>
                <a:lnTo>
                  <a:pt x="59" y="0"/>
                </a:lnTo>
                <a:lnTo>
                  <a:pt x="0" y="0"/>
                </a:lnTo>
                <a:lnTo>
                  <a:pt x="0" y="60"/>
                </a:lnTo>
              </a:path>
            </a:pathLst>
          </a:custGeom>
          <a:solidFill>
            <a:srgbClr val="FFFFFF"/>
          </a:solidFill>
          <a:ln w="9525" cmpd="sng">
            <a:noFill/>
            <a:round/>
            <a:headEnd/>
            <a:tailEnd/>
          </a:ln>
        </p:spPr>
        <p:txBody>
          <a:bodyPr/>
          <a:lstStyle/>
          <a:p>
            <a:endParaRPr lang="nl-BE"/>
          </a:p>
        </p:txBody>
      </p:sp>
      <p:grpSp>
        <p:nvGrpSpPr>
          <p:cNvPr id="3" name="Group 11"/>
          <p:cNvGrpSpPr>
            <a:grpSpLocks/>
          </p:cNvGrpSpPr>
          <p:nvPr/>
        </p:nvGrpSpPr>
        <p:grpSpPr bwMode="auto">
          <a:xfrm>
            <a:off x="0" y="0"/>
            <a:ext cx="1273175" cy="1214438"/>
            <a:chOff x="1361" y="763"/>
            <a:chExt cx="909" cy="910"/>
          </a:xfrm>
        </p:grpSpPr>
        <p:sp>
          <p:nvSpPr>
            <p:cNvPr id="7191" name="Rectangle 12"/>
            <p:cNvSpPr>
              <a:spLocks noChangeArrowheads="1"/>
            </p:cNvSpPr>
            <p:nvPr/>
          </p:nvSpPr>
          <p:spPr bwMode="auto">
            <a:xfrm>
              <a:off x="1361" y="763"/>
              <a:ext cx="909" cy="910"/>
            </a:xfrm>
            <a:prstGeom prst="rect">
              <a:avLst/>
            </a:prstGeom>
            <a:solidFill>
              <a:srgbClr val="F24F00"/>
            </a:solidFill>
            <a:ln w="9525">
              <a:noFill/>
              <a:miter lim="800000"/>
              <a:headEnd/>
              <a:tailEnd/>
            </a:ln>
          </p:spPr>
          <p:txBody>
            <a:bodyPr lIns="93196" tIns="46599" rIns="93196" bIns="46599"/>
            <a:lstStyle/>
            <a:p>
              <a:pPr defTabSz="933450"/>
              <a:endParaRPr lang="nl-BE" sz="1600"/>
            </a:p>
          </p:txBody>
        </p:sp>
        <p:sp>
          <p:nvSpPr>
            <p:cNvPr id="7192" name="Freeform 13"/>
            <p:cNvSpPr>
              <a:spLocks/>
            </p:cNvSpPr>
            <p:nvPr/>
          </p:nvSpPr>
          <p:spPr bwMode="auto">
            <a:xfrm>
              <a:off x="1539" y="941"/>
              <a:ext cx="553" cy="563"/>
            </a:xfrm>
            <a:custGeom>
              <a:avLst/>
              <a:gdLst>
                <a:gd name="T0" fmla="*/ 0 w 59"/>
                <a:gd name="T1" fmla="*/ 2147483647 h 60"/>
                <a:gd name="T2" fmla="*/ 2147483647 w 59"/>
                <a:gd name="T3" fmla="*/ 2147483647 h 60"/>
                <a:gd name="T4" fmla="*/ 2147483647 w 59"/>
                <a:gd name="T5" fmla="*/ 2147483647 h 60"/>
                <a:gd name="T6" fmla="*/ 2147483647 w 59"/>
                <a:gd name="T7" fmla="*/ 2147483647 h 60"/>
                <a:gd name="T8" fmla="*/ 2147483647 w 59"/>
                <a:gd name="T9" fmla="*/ 2147483647 h 60"/>
                <a:gd name="T10" fmla="*/ 2147483647 w 59"/>
                <a:gd name="T11" fmla="*/ 2147483647 h 60"/>
                <a:gd name="T12" fmla="*/ 2147483647 w 59"/>
                <a:gd name="T13" fmla="*/ 0 h 60"/>
                <a:gd name="T14" fmla="*/ 0 w 59"/>
                <a:gd name="T15" fmla="*/ 0 h 60"/>
                <a:gd name="T16" fmla="*/ 0 w 59"/>
                <a:gd name="T17" fmla="*/ 2147483647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9"/>
                <a:gd name="T28" fmla="*/ 0 h 60"/>
                <a:gd name="T29" fmla="*/ 59 w 59"/>
                <a:gd name="T30" fmla="*/ 60 h 6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9" h="60">
                  <a:moveTo>
                    <a:pt x="0" y="60"/>
                  </a:moveTo>
                  <a:lnTo>
                    <a:pt x="59" y="60"/>
                  </a:lnTo>
                  <a:lnTo>
                    <a:pt x="59" y="48"/>
                  </a:lnTo>
                  <a:lnTo>
                    <a:pt x="12" y="48"/>
                  </a:lnTo>
                  <a:lnTo>
                    <a:pt x="12" y="12"/>
                  </a:lnTo>
                  <a:lnTo>
                    <a:pt x="59" y="12"/>
                  </a:lnTo>
                  <a:lnTo>
                    <a:pt x="59" y="0"/>
                  </a:lnTo>
                  <a:lnTo>
                    <a:pt x="0" y="0"/>
                  </a:lnTo>
                  <a:lnTo>
                    <a:pt x="0" y="60"/>
                  </a:lnTo>
                </a:path>
              </a:pathLst>
            </a:custGeom>
            <a:solidFill>
              <a:srgbClr val="FFFFFF"/>
            </a:solidFill>
            <a:ln w="9525">
              <a:noFill/>
              <a:round/>
              <a:headEnd/>
              <a:tailEnd/>
            </a:ln>
          </p:spPr>
          <p:txBody>
            <a:bodyPr/>
            <a:lstStyle/>
            <a:p>
              <a:endParaRPr lang="nl-BE"/>
            </a:p>
          </p:txBody>
        </p:sp>
        <p:sp>
          <p:nvSpPr>
            <p:cNvPr id="7193" name="Rectangle 14"/>
            <p:cNvSpPr>
              <a:spLocks noChangeArrowheads="1"/>
            </p:cNvSpPr>
            <p:nvPr/>
          </p:nvSpPr>
          <p:spPr bwMode="auto">
            <a:xfrm>
              <a:off x="1764" y="1166"/>
              <a:ext cx="328" cy="113"/>
            </a:xfrm>
            <a:prstGeom prst="rect">
              <a:avLst/>
            </a:prstGeom>
            <a:solidFill>
              <a:srgbClr val="FFFFFF"/>
            </a:solidFill>
            <a:ln w="9525">
              <a:noFill/>
              <a:miter lim="800000"/>
              <a:headEnd/>
              <a:tailEnd/>
            </a:ln>
          </p:spPr>
          <p:txBody>
            <a:bodyPr lIns="93196" tIns="46599" rIns="93196" bIns="46599"/>
            <a:lstStyle/>
            <a:p>
              <a:pPr defTabSz="933450"/>
              <a:endParaRPr lang="nl-BE" sz="1600"/>
            </a:p>
          </p:txBody>
        </p:sp>
      </p:grpSp>
      <p:sp>
        <p:nvSpPr>
          <p:cNvPr id="28" name="5-Point Star 27"/>
          <p:cNvSpPr/>
          <p:nvPr/>
        </p:nvSpPr>
        <p:spPr>
          <a:xfrm>
            <a:off x="0" y="5445125"/>
            <a:ext cx="936625" cy="576263"/>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BE"/>
          </a:p>
        </p:txBody>
      </p:sp>
      <p:sp>
        <p:nvSpPr>
          <p:cNvPr id="29" name="5-Point Star 28"/>
          <p:cNvSpPr/>
          <p:nvPr/>
        </p:nvSpPr>
        <p:spPr>
          <a:xfrm>
            <a:off x="8388350" y="3860800"/>
            <a:ext cx="755650" cy="576263"/>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BE"/>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r>
              <a:rPr lang="nl-NL" smtClean="0">
                <a:ea typeface="ＭＳ Ｐゴシック" pitchFamily="1" charset="-128"/>
              </a:rPr>
              <a:t>Employees (2009)</a:t>
            </a:r>
            <a:endParaRPr lang="en-US" smtClean="0">
              <a:ea typeface="ＭＳ Ｐゴシック" pitchFamily="1" charset="-128"/>
            </a:endParaRPr>
          </a:p>
        </p:txBody>
      </p:sp>
      <p:graphicFrame>
        <p:nvGraphicFramePr>
          <p:cNvPr id="2050" name="Object 4"/>
          <p:cNvGraphicFramePr>
            <a:graphicFrameLocks noChangeAspect="1"/>
          </p:cNvGraphicFramePr>
          <p:nvPr>
            <p:ph sz="half" idx="2"/>
          </p:nvPr>
        </p:nvGraphicFramePr>
        <p:xfrm>
          <a:off x="395288" y="1773238"/>
          <a:ext cx="8640762" cy="3887787"/>
        </p:xfrm>
        <a:graphic>
          <a:graphicData uri="http://schemas.openxmlformats.org/presentationml/2006/ole">
            <p:oleObj spid="_x0000_s115714" name="Chart" r:id="rId3" imgW="11782543" imgH="4067243" progId="MSGraph.Chart.8">
              <p:embed followColorScheme="full"/>
            </p:oleObj>
          </a:graphicData>
        </a:graphic>
      </p:graphicFrame>
      <p:sp>
        <p:nvSpPr>
          <p:cNvPr id="2052" name="Rectangle 5"/>
          <p:cNvSpPr>
            <a:spLocks noChangeArrowheads="1"/>
          </p:cNvSpPr>
          <p:nvPr/>
        </p:nvSpPr>
        <p:spPr bwMode="auto">
          <a:xfrm>
            <a:off x="4859338" y="260350"/>
            <a:ext cx="4127500" cy="638175"/>
          </a:xfrm>
          <a:prstGeom prst="rect">
            <a:avLst/>
          </a:prstGeom>
          <a:noFill/>
          <a:ln w="9525">
            <a:noFill/>
            <a:miter lim="800000"/>
            <a:headEnd/>
            <a:tailEnd/>
          </a:ln>
        </p:spPr>
        <p:txBody>
          <a:bodyPr anchor="ctr"/>
          <a:lstStyle/>
          <a:p>
            <a:r>
              <a:rPr lang="nl-NL" sz="3200" b="1">
                <a:solidFill>
                  <a:srgbClr val="C80000"/>
                </a:solidFill>
              </a:rPr>
              <a:t>Key Characteristics</a:t>
            </a:r>
            <a:endParaRPr lang="en-US" sz="3200" b="1">
              <a:solidFill>
                <a:srgbClr val="C80000"/>
              </a:solidFill>
            </a:endParaRPr>
          </a:p>
        </p:txBody>
      </p:sp>
      <p:sp>
        <p:nvSpPr>
          <p:cNvPr id="2053" name="Rectangle 6"/>
          <p:cNvSpPr>
            <a:spLocks noChangeArrowheads="1"/>
          </p:cNvSpPr>
          <p:nvPr/>
        </p:nvSpPr>
        <p:spPr bwMode="auto">
          <a:xfrm>
            <a:off x="323850" y="5084763"/>
            <a:ext cx="8086725" cy="1512887"/>
          </a:xfrm>
          <a:prstGeom prst="rect">
            <a:avLst/>
          </a:prstGeom>
          <a:noFill/>
          <a:ln w="9525">
            <a:noFill/>
            <a:miter lim="800000"/>
            <a:headEnd/>
            <a:tailEnd/>
          </a:ln>
        </p:spPr>
        <p:txBody>
          <a:bodyPr anchor="ctr"/>
          <a:lstStyle/>
          <a:p>
            <a:pPr>
              <a:buFont typeface="Wingdings" pitchFamily="2" charset="2"/>
              <a:buBlip>
                <a:blip r:embed="rId4"/>
              </a:buBlip>
            </a:pPr>
            <a:endParaRPr lang="en-US" sz="2400" b="1">
              <a:solidFill>
                <a:schemeClr val="bg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899592" y="10227"/>
          <a:ext cx="7272810" cy="6847773"/>
        </p:xfrm>
        <a:graphic>
          <a:graphicData uri="http://schemas.openxmlformats.org/drawingml/2006/table">
            <a:tbl>
              <a:tblPr firstRow="1" bandRow="1">
                <a:tableStyleId>{5C22544A-7EE6-4342-B048-85BDC9FD1C3A}</a:tableStyleId>
              </a:tblPr>
              <a:tblGrid>
                <a:gridCol w="2424270"/>
                <a:gridCol w="2424270"/>
                <a:gridCol w="2424270"/>
              </a:tblGrid>
              <a:tr h="347229">
                <a:tc>
                  <a:txBody>
                    <a:bodyPr/>
                    <a:lstStyle/>
                    <a:p>
                      <a:r>
                        <a:rPr lang="nl-BE" dirty="0" smtClean="0"/>
                        <a:t>COMPANY </a:t>
                      </a:r>
                      <a:endParaRPr lang="nl-BE" dirty="0"/>
                    </a:p>
                  </a:txBody>
                  <a:tcPr/>
                </a:tc>
                <a:tc>
                  <a:txBody>
                    <a:bodyPr/>
                    <a:lstStyle/>
                    <a:p>
                      <a:r>
                        <a:rPr lang="nl-BE" dirty="0" smtClean="0"/>
                        <a:t>Country</a:t>
                      </a:r>
                      <a:endParaRPr lang="nl-BE" dirty="0"/>
                    </a:p>
                  </a:txBody>
                  <a:tcPr/>
                </a:tc>
                <a:tc>
                  <a:txBody>
                    <a:bodyPr/>
                    <a:lstStyle/>
                    <a:p>
                      <a:r>
                        <a:rPr lang="nl-BE" dirty="0" smtClean="0"/>
                        <a:t>State</a:t>
                      </a:r>
                      <a:r>
                        <a:rPr lang="nl-BE" baseline="0" dirty="0" smtClean="0"/>
                        <a:t> of Affairs</a:t>
                      </a:r>
                      <a:endParaRPr lang="nl-BE" dirty="0"/>
                    </a:p>
                  </a:txBody>
                  <a:tcPr/>
                </a:tc>
              </a:tr>
              <a:tr h="347229">
                <a:tc>
                  <a:txBody>
                    <a:bodyPr/>
                    <a:lstStyle/>
                    <a:p>
                      <a:r>
                        <a:rPr lang="pt-BR" sz="1600" b="1" dirty="0" smtClean="0"/>
                        <a:t>Veolia </a:t>
                      </a:r>
                      <a:endParaRPr lang="nl-BE" sz="16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dirty="0" smtClean="0"/>
                        <a:t>France</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GdfSuez - Electrabel</a:t>
                      </a:r>
                      <a:endParaRPr lang="nl-BE" sz="1600" b="1" dirty="0"/>
                    </a:p>
                  </a:txBody>
                  <a:tcPr/>
                </a:tc>
                <a:tc>
                  <a:txBody>
                    <a:bodyPr/>
                    <a:lstStyle/>
                    <a:p>
                      <a:r>
                        <a:rPr lang="nl-BE" sz="1600" b="1" dirty="0" smtClean="0"/>
                        <a:t>France</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RWE</a:t>
                      </a:r>
                      <a:endParaRPr lang="nl-BE" sz="1600" b="1" dirty="0"/>
                    </a:p>
                  </a:txBody>
                  <a:tcPr/>
                </a:tc>
                <a:tc>
                  <a:txBody>
                    <a:bodyPr/>
                    <a:lstStyle/>
                    <a:p>
                      <a:r>
                        <a:rPr lang="nl-BE" sz="1600" b="1" dirty="0" smtClean="0"/>
                        <a:t>Germany</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EON</a:t>
                      </a:r>
                      <a:endParaRPr lang="nl-BE" sz="1600" b="1" dirty="0"/>
                    </a:p>
                  </a:txBody>
                  <a:tcPr/>
                </a:tc>
                <a:tc>
                  <a:txBody>
                    <a:bodyPr/>
                    <a:lstStyle/>
                    <a:p>
                      <a:r>
                        <a:rPr lang="nl-BE" sz="1600" b="1" dirty="0" smtClean="0"/>
                        <a:t>Germany </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EON Trading SE</a:t>
                      </a:r>
                      <a:endParaRPr lang="nl-BE" sz="1600" b="1" dirty="0"/>
                    </a:p>
                  </a:txBody>
                  <a:tcPr/>
                </a:tc>
                <a:tc>
                  <a:txBody>
                    <a:bodyPr/>
                    <a:lstStyle/>
                    <a:p>
                      <a:r>
                        <a:rPr lang="nl-BE" sz="1600" b="1" dirty="0" smtClean="0"/>
                        <a:t>Germany </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ENEL (Endesa)</a:t>
                      </a:r>
                      <a:endParaRPr lang="nl-BE" sz="1600" b="1" dirty="0"/>
                    </a:p>
                  </a:txBody>
                  <a:tcPr/>
                </a:tc>
                <a:tc>
                  <a:txBody>
                    <a:bodyPr/>
                    <a:lstStyle/>
                    <a:p>
                      <a:r>
                        <a:rPr lang="nl-BE" sz="1600" b="1" dirty="0" smtClean="0"/>
                        <a:t>Italy</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Vattenfall</a:t>
                      </a:r>
                      <a:endParaRPr lang="nl-BE" sz="1600" b="1" dirty="0"/>
                    </a:p>
                  </a:txBody>
                  <a:tcPr/>
                </a:tc>
                <a:tc>
                  <a:txBody>
                    <a:bodyPr/>
                    <a:lstStyle/>
                    <a:p>
                      <a:r>
                        <a:rPr lang="nl-BE" sz="1600" b="1" dirty="0" smtClean="0"/>
                        <a:t>Sweden</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EDF</a:t>
                      </a:r>
                      <a:endParaRPr lang="nl-BE" sz="1600" b="1" dirty="0"/>
                    </a:p>
                  </a:txBody>
                  <a:tcPr/>
                </a:tc>
                <a:tc>
                  <a:txBody>
                    <a:bodyPr/>
                    <a:lstStyle/>
                    <a:p>
                      <a:r>
                        <a:rPr lang="nl-BE" sz="1600" b="1" dirty="0" smtClean="0"/>
                        <a:t>France</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EVN</a:t>
                      </a:r>
                      <a:endParaRPr lang="nl-BE" sz="1600" b="1" dirty="0"/>
                    </a:p>
                  </a:txBody>
                  <a:tcPr/>
                </a:tc>
                <a:tc>
                  <a:txBody>
                    <a:bodyPr/>
                    <a:lstStyle/>
                    <a:p>
                      <a:r>
                        <a:rPr lang="nl-BE" sz="1600" b="1" dirty="0" smtClean="0"/>
                        <a:t>Austria</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Statkraft</a:t>
                      </a:r>
                      <a:endParaRPr lang="nl-BE" sz="1600" b="1" dirty="0"/>
                    </a:p>
                  </a:txBody>
                  <a:tcPr/>
                </a:tc>
                <a:tc>
                  <a:txBody>
                    <a:bodyPr/>
                    <a:lstStyle/>
                    <a:p>
                      <a:r>
                        <a:rPr lang="nl-BE" sz="1600" b="1" dirty="0" smtClean="0"/>
                        <a:t>Norway</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CEZ</a:t>
                      </a:r>
                      <a:endParaRPr lang="nl-BE" sz="1600" b="1" dirty="0"/>
                    </a:p>
                  </a:txBody>
                  <a:tcPr/>
                </a:tc>
                <a:tc>
                  <a:txBody>
                    <a:bodyPr/>
                    <a:lstStyle/>
                    <a:p>
                      <a:r>
                        <a:rPr lang="nl-BE" sz="1600" b="1" dirty="0" smtClean="0"/>
                        <a:t>Czech Republic</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Delta</a:t>
                      </a:r>
                      <a:endParaRPr lang="nl-BE" sz="1600" b="1" dirty="0"/>
                    </a:p>
                  </a:txBody>
                  <a:tcPr/>
                </a:tc>
                <a:tc>
                  <a:txBody>
                    <a:bodyPr/>
                    <a:lstStyle/>
                    <a:p>
                      <a:r>
                        <a:rPr lang="nl-BE" sz="1600" b="1" dirty="0" smtClean="0"/>
                        <a:t>Netherlands</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Fortum</a:t>
                      </a:r>
                      <a:endParaRPr lang="nl-BE" sz="1600" b="1" dirty="0"/>
                    </a:p>
                  </a:txBody>
                  <a:tcPr/>
                </a:tc>
                <a:tc>
                  <a:txBody>
                    <a:bodyPr/>
                    <a:lstStyle/>
                    <a:p>
                      <a:r>
                        <a:rPr lang="nl-BE" sz="1600" b="1" dirty="0" smtClean="0"/>
                        <a:t>Finland</a:t>
                      </a:r>
                      <a:endParaRPr lang="nl-BE" sz="1600" b="1" dirty="0"/>
                    </a:p>
                  </a:txBody>
                  <a:tcPr/>
                </a:tc>
                <a:tc>
                  <a:txBody>
                    <a:bodyPr/>
                    <a:lstStyle/>
                    <a:p>
                      <a:r>
                        <a:rPr lang="nl-BE" sz="1600" dirty="0" smtClean="0"/>
                        <a:t>EWC</a:t>
                      </a:r>
                      <a:endParaRPr lang="nl-BE" sz="1600" dirty="0"/>
                    </a:p>
                  </a:txBody>
                  <a:tcPr/>
                </a:tc>
              </a:tr>
              <a:tr h="347229">
                <a:tc>
                  <a:txBody>
                    <a:bodyPr/>
                    <a:lstStyle/>
                    <a:p>
                      <a:r>
                        <a:rPr lang="nl-BE" sz="1600" b="1" dirty="0" smtClean="0"/>
                        <a:t>Elia</a:t>
                      </a:r>
                      <a:endParaRPr lang="nl-BE" sz="1600" b="1" dirty="0"/>
                    </a:p>
                  </a:txBody>
                  <a:tcPr/>
                </a:tc>
                <a:tc>
                  <a:txBody>
                    <a:bodyPr/>
                    <a:lstStyle/>
                    <a:p>
                      <a:r>
                        <a:rPr lang="nl-BE" sz="1600" b="1" dirty="0" smtClean="0"/>
                        <a:t>Belgium</a:t>
                      </a:r>
                      <a:endParaRPr lang="nl-BE" sz="1600" b="1" dirty="0"/>
                    </a:p>
                  </a:txBody>
                  <a:tcPr/>
                </a:tc>
                <a:tc>
                  <a:txBody>
                    <a:bodyPr/>
                    <a:lstStyle/>
                    <a:p>
                      <a:r>
                        <a:rPr lang="nl-BE" sz="1600" dirty="0" smtClean="0"/>
                        <a:t>exploration</a:t>
                      </a:r>
                      <a:endParaRPr lang="nl-BE" sz="1600" dirty="0"/>
                    </a:p>
                  </a:txBody>
                  <a:tcPr/>
                </a:tc>
              </a:tr>
              <a:tr h="347229">
                <a:tc>
                  <a:txBody>
                    <a:bodyPr/>
                    <a:lstStyle/>
                    <a:p>
                      <a:r>
                        <a:rPr lang="nl-BE" sz="1600" b="1" dirty="0" smtClean="0"/>
                        <a:t>Verbund</a:t>
                      </a:r>
                      <a:endParaRPr lang="nl-BE" sz="1600" b="1" dirty="0"/>
                    </a:p>
                  </a:txBody>
                  <a:tcPr/>
                </a:tc>
                <a:tc>
                  <a:txBody>
                    <a:bodyPr/>
                    <a:lstStyle/>
                    <a:p>
                      <a:r>
                        <a:rPr lang="nl-BE" sz="1600" b="1" dirty="0" smtClean="0"/>
                        <a:t>Austria</a:t>
                      </a:r>
                      <a:endParaRPr lang="nl-BE" sz="1600" b="1" dirty="0"/>
                    </a:p>
                  </a:txBody>
                  <a:tcPr/>
                </a:tc>
                <a:tc>
                  <a:txBody>
                    <a:bodyPr/>
                    <a:lstStyle/>
                    <a:p>
                      <a:r>
                        <a:rPr lang="nl-BE" sz="1600" dirty="0" smtClean="0"/>
                        <a:t>exploration </a:t>
                      </a:r>
                      <a:endParaRPr lang="nl-BE" sz="1600" dirty="0"/>
                    </a:p>
                  </a:txBody>
                  <a:tcPr/>
                </a:tc>
              </a:tr>
              <a:tr h="347229">
                <a:tc>
                  <a:txBody>
                    <a:bodyPr/>
                    <a:lstStyle/>
                    <a:p>
                      <a:r>
                        <a:rPr lang="nl-BE" sz="1600" b="1" dirty="0" smtClean="0"/>
                        <a:t>Iberdrola</a:t>
                      </a:r>
                      <a:endParaRPr lang="nl-BE" sz="1600" b="1" dirty="0"/>
                    </a:p>
                  </a:txBody>
                  <a:tcPr/>
                </a:tc>
                <a:tc>
                  <a:txBody>
                    <a:bodyPr/>
                    <a:lstStyle/>
                    <a:p>
                      <a:r>
                        <a:rPr lang="nl-BE" sz="1600" b="1" dirty="0" smtClean="0"/>
                        <a:t>Spain</a:t>
                      </a:r>
                      <a:endParaRPr lang="nl-BE" sz="1600" b="1" dirty="0"/>
                    </a:p>
                  </a:txBody>
                  <a:tcPr/>
                </a:tc>
                <a:tc>
                  <a:txBody>
                    <a:bodyPr/>
                    <a:lstStyle/>
                    <a:p>
                      <a:r>
                        <a:rPr lang="nl-BE" sz="1600" dirty="0" smtClean="0"/>
                        <a:t>discussion</a:t>
                      </a:r>
                      <a:endParaRPr lang="nl-BE" sz="1600" dirty="0"/>
                    </a:p>
                  </a:txBody>
                  <a:tcPr/>
                </a:tc>
              </a:tr>
              <a:tr h="347229">
                <a:tc>
                  <a:txBody>
                    <a:bodyPr/>
                    <a:lstStyle/>
                    <a:p>
                      <a:r>
                        <a:rPr lang="nl-BE" sz="1600" b="1" dirty="0" smtClean="0"/>
                        <a:t>Dong</a:t>
                      </a:r>
                      <a:endParaRPr lang="nl-BE" sz="1600" b="1" dirty="0"/>
                    </a:p>
                  </a:txBody>
                  <a:tcPr/>
                </a:tc>
                <a:tc>
                  <a:txBody>
                    <a:bodyPr/>
                    <a:lstStyle/>
                    <a:p>
                      <a:r>
                        <a:rPr lang="nl-BE" sz="1600" b="1" dirty="0" smtClean="0"/>
                        <a:t>Denmark</a:t>
                      </a:r>
                      <a:endParaRPr lang="nl-BE" sz="1600" b="1" dirty="0"/>
                    </a:p>
                  </a:txBody>
                  <a:tcPr/>
                </a:tc>
                <a:tc>
                  <a:txBody>
                    <a:bodyPr/>
                    <a:lstStyle/>
                    <a:p>
                      <a:r>
                        <a:rPr lang="nl-BE" sz="1600" dirty="0" smtClean="0"/>
                        <a:t>exploration </a:t>
                      </a:r>
                      <a:endParaRPr lang="nl-BE" sz="1600" dirty="0"/>
                    </a:p>
                  </a:txBody>
                  <a:tcPr/>
                </a:tc>
              </a:tr>
              <a:tr h="347229">
                <a:tc>
                  <a:txBody>
                    <a:bodyPr/>
                    <a:lstStyle/>
                    <a:p>
                      <a:r>
                        <a:rPr lang="sv-SE" sz="1600" b="1" dirty="0" smtClean="0"/>
                        <a:t>Tennet</a:t>
                      </a:r>
                      <a:endParaRPr lang="nl-BE" sz="1600" b="1" dirty="0"/>
                    </a:p>
                  </a:txBody>
                  <a:tcPr/>
                </a:tc>
                <a:tc>
                  <a:txBody>
                    <a:bodyPr/>
                    <a:lstStyle/>
                    <a:p>
                      <a:r>
                        <a:rPr lang="nl-BE" sz="1600" b="1" dirty="0" smtClean="0"/>
                        <a:t>Netherlands</a:t>
                      </a:r>
                      <a:endParaRPr lang="nl-BE" sz="1600" b="1" dirty="0"/>
                    </a:p>
                  </a:txBody>
                  <a:tcPr/>
                </a:tc>
                <a:tc>
                  <a:txBody>
                    <a:bodyPr/>
                    <a:lstStyle/>
                    <a:p>
                      <a:r>
                        <a:rPr lang="nl-BE" sz="1600" dirty="0" smtClean="0"/>
                        <a:t>exploration</a:t>
                      </a:r>
                      <a:endParaRPr lang="nl-BE" sz="1600"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808C426C-4C9E-4F87-9FB0-91427F8E3273}" type="slidenum">
              <a:rPr lang="en-GB" smtClean="0"/>
              <a:pPr/>
              <a:t>24</a:t>
            </a:fld>
            <a:endParaRPr lang="en-GB" smtClean="0"/>
          </a:p>
        </p:txBody>
      </p:sp>
      <p:sp>
        <p:nvSpPr>
          <p:cNvPr id="21507" name="Rectangle 2"/>
          <p:cNvSpPr>
            <a:spLocks noGrp="1" noChangeArrowheads="1"/>
          </p:cNvSpPr>
          <p:nvPr>
            <p:ph type="title"/>
          </p:nvPr>
        </p:nvSpPr>
        <p:spPr>
          <a:xfrm>
            <a:off x="1042988" y="188913"/>
            <a:ext cx="7416800" cy="765175"/>
          </a:xfrm>
        </p:spPr>
        <p:txBody>
          <a:bodyPr/>
          <a:lstStyle/>
          <a:p>
            <a:pPr algn="ctr" eaLnBrk="1" hangingPunct="1"/>
            <a:r>
              <a:rPr lang="nl-BE" sz="2800" smtClean="0"/>
              <a:t>the legal framework</a:t>
            </a:r>
            <a:endParaRPr lang="en-GB" sz="2800" smtClean="0"/>
          </a:p>
        </p:txBody>
      </p:sp>
      <p:sp>
        <p:nvSpPr>
          <p:cNvPr id="78851" name="Rectangle 3"/>
          <p:cNvSpPr>
            <a:spLocks noGrp="1" noChangeArrowheads="1"/>
          </p:cNvSpPr>
          <p:nvPr>
            <p:ph type="body" idx="1"/>
          </p:nvPr>
        </p:nvSpPr>
        <p:spPr>
          <a:xfrm>
            <a:off x="684213" y="981075"/>
            <a:ext cx="8208962" cy="5184775"/>
          </a:xfrm>
        </p:spPr>
        <p:txBody>
          <a:bodyPr/>
          <a:lstStyle/>
          <a:p>
            <a:pPr eaLnBrk="1" hangingPunct="1">
              <a:spcBef>
                <a:spcPct val="0"/>
              </a:spcBef>
              <a:spcAft>
                <a:spcPct val="0"/>
              </a:spcAft>
            </a:pPr>
            <a:r>
              <a:rPr lang="en-GB" dirty="0" smtClean="0"/>
              <a:t>definitions</a:t>
            </a:r>
          </a:p>
          <a:p>
            <a:pPr eaLnBrk="1" hangingPunct="1">
              <a:spcBef>
                <a:spcPct val="0"/>
              </a:spcBef>
              <a:spcAft>
                <a:spcPct val="0"/>
              </a:spcAft>
              <a:buFont typeface="Wingdings 3" pitchFamily="18" charset="2"/>
              <a:buNone/>
            </a:pPr>
            <a:r>
              <a:rPr lang="en-GB" sz="1800" b="0" dirty="0" smtClean="0"/>
              <a:t/>
            </a:r>
            <a:br>
              <a:rPr lang="en-GB" sz="1800" b="0" dirty="0" smtClean="0"/>
            </a:br>
            <a:endParaRPr lang="en-GB" b="0" dirty="0" smtClean="0"/>
          </a:p>
          <a:p>
            <a:pPr eaLnBrk="1" hangingPunct="1">
              <a:spcBef>
                <a:spcPct val="0"/>
              </a:spcBef>
              <a:spcAft>
                <a:spcPct val="0"/>
              </a:spcAft>
              <a:buFont typeface="Wingdings 3" pitchFamily="18" charset="2"/>
              <a:buNone/>
            </a:pPr>
            <a:endParaRPr lang="en-GB" sz="2800" b="0" dirty="0" smtClean="0"/>
          </a:p>
          <a:p>
            <a:pPr eaLnBrk="1" hangingPunct="1">
              <a:spcBef>
                <a:spcPct val="0"/>
              </a:spcBef>
              <a:spcAft>
                <a:spcPct val="0"/>
              </a:spcAft>
              <a:buFont typeface="Wingdings 3" pitchFamily="18" charset="2"/>
              <a:buNone/>
            </a:pPr>
            <a:endParaRPr lang="en-GB" sz="2800" b="0" dirty="0" smtClean="0"/>
          </a:p>
          <a:p>
            <a:pPr eaLnBrk="1" hangingPunct="1">
              <a:spcBef>
                <a:spcPct val="0"/>
              </a:spcBef>
              <a:spcAft>
                <a:spcPct val="0"/>
              </a:spcAft>
            </a:pPr>
            <a:endParaRPr lang="en-GB" b="0" dirty="0" smtClean="0"/>
          </a:p>
        </p:txBody>
      </p:sp>
      <p:sp>
        <p:nvSpPr>
          <p:cNvPr id="21510" name="AutoShape 5"/>
          <p:cNvSpPr>
            <a:spLocks noChangeArrowheads="1"/>
          </p:cNvSpPr>
          <p:nvPr/>
        </p:nvSpPr>
        <p:spPr bwMode="auto">
          <a:xfrm>
            <a:off x="971550" y="1628801"/>
            <a:ext cx="7848922" cy="4537050"/>
          </a:xfrm>
          <a:prstGeom prst="roundRect">
            <a:avLst>
              <a:gd name="adj" fmla="val 16667"/>
            </a:avLst>
          </a:prstGeom>
          <a:solidFill>
            <a:srgbClr val="FFCC99"/>
          </a:solidFill>
          <a:ln w="9525">
            <a:solidFill>
              <a:schemeClr val="tx1"/>
            </a:solidFill>
            <a:round/>
            <a:headEnd/>
            <a:tailEnd/>
          </a:ln>
        </p:spPr>
        <p:txBody>
          <a:bodyPr wrap="none" anchor="ctr"/>
          <a:lstStyle/>
          <a:p>
            <a:endParaRPr lang="en-US"/>
          </a:p>
        </p:txBody>
      </p:sp>
      <p:sp>
        <p:nvSpPr>
          <p:cNvPr id="21511" name="Text Box 6"/>
          <p:cNvSpPr txBox="1">
            <a:spLocks noChangeArrowheads="1"/>
          </p:cNvSpPr>
          <p:nvPr/>
        </p:nvSpPr>
        <p:spPr bwMode="auto">
          <a:xfrm>
            <a:off x="1214438" y="1700809"/>
            <a:ext cx="7561262" cy="3539430"/>
          </a:xfrm>
          <a:prstGeom prst="rect">
            <a:avLst/>
          </a:prstGeom>
          <a:noFill/>
          <a:ln w="9525">
            <a:noFill/>
            <a:miter lim="800000"/>
            <a:headEnd/>
            <a:tailEnd/>
          </a:ln>
        </p:spPr>
        <p:txBody>
          <a:bodyPr wrap="square" lIns="0" rIns="0">
            <a:spAutoFit/>
          </a:bodyPr>
          <a:lstStyle/>
          <a:p>
            <a:pPr>
              <a:spcBef>
                <a:spcPct val="50000"/>
              </a:spcBef>
              <a:buFont typeface="Arial" charset="0"/>
              <a:buChar char="◄"/>
            </a:pPr>
            <a:r>
              <a:rPr lang="nl-BE" sz="1600" dirty="0"/>
              <a:t>“information”</a:t>
            </a:r>
          </a:p>
          <a:p>
            <a:pPr lvl="1">
              <a:spcBef>
                <a:spcPct val="50000"/>
              </a:spcBef>
              <a:buFont typeface="Wingdings 3" pitchFamily="18" charset="2"/>
              <a:buChar char=""/>
            </a:pPr>
            <a:r>
              <a:rPr lang="nl-BE" sz="1600" dirty="0"/>
              <a:t>transmission of data</a:t>
            </a:r>
          </a:p>
          <a:p>
            <a:pPr lvl="1">
              <a:buFont typeface="Wingdings 3" pitchFamily="18" charset="2"/>
              <a:buChar char=""/>
            </a:pPr>
            <a:r>
              <a:rPr lang="nl-BE" sz="1600" dirty="0"/>
              <a:t>get acquainted with the subject matter and examine it</a:t>
            </a:r>
          </a:p>
          <a:p>
            <a:pPr lvl="1">
              <a:buFont typeface="Wingdings 3" pitchFamily="18" charset="2"/>
              <a:buChar char=""/>
            </a:pPr>
            <a:r>
              <a:rPr lang="nl-BE" sz="1600" dirty="0"/>
              <a:t>at such time, in such fashion and and which such content as are appropriate</a:t>
            </a:r>
          </a:p>
          <a:p>
            <a:pPr lvl="1">
              <a:buFont typeface="Wingdings 3" pitchFamily="18" charset="2"/>
              <a:buChar char=""/>
            </a:pPr>
            <a:r>
              <a:rPr lang="nl-BE" sz="1600" dirty="0"/>
              <a:t>undertake an in-depth assessment of the possible impact</a:t>
            </a:r>
          </a:p>
          <a:p>
            <a:pPr lvl="1">
              <a:buFont typeface="Wingdings 3" pitchFamily="18" charset="2"/>
              <a:buChar char=""/>
            </a:pPr>
            <a:r>
              <a:rPr lang="nl-BE" sz="1600" dirty="0"/>
              <a:t>prepare for consultations</a:t>
            </a:r>
          </a:p>
          <a:p>
            <a:pPr lvl="1">
              <a:buFont typeface="Wingdings 3" pitchFamily="18" charset="2"/>
              <a:buChar char=""/>
            </a:pPr>
            <a:endParaRPr lang="nl-BE" sz="1600" dirty="0"/>
          </a:p>
          <a:p>
            <a:pPr>
              <a:buFont typeface="Arial" charset="0"/>
              <a:buChar char="◄"/>
            </a:pPr>
            <a:r>
              <a:rPr lang="nl-BE" sz="1600" dirty="0"/>
              <a:t>“consultation”</a:t>
            </a:r>
          </a:p>
          <a:p>
            <a:pPr lvl="1">
              <a:spcBef>
                <a:spcPct val="50000"/>
              </a:spcBef>
              <a:buFont typeface="Wingdings 3" pitchFamily="18" charset="2"/>
              <a:buChar char=""/>
            </a:pPr>
            <a:r>
              <a:rPr lang="nl-BE" sz="1600" dirty="0"/>
              <a:t>at such time, in such fashion and with such content as to enable</a:t>
            </a:r>
          </a:p>
          <a:p>
            <a:pPr lvl="1">
              <a:buFont typeface="Wingdings 3" pitchFamily="18" charset="2"/>
              <a:buChar char=""/>
            </a:pPr>
            <a:r>
              <a:rPr lang="nl-BE" sz="1600" dirty="0"/>
              <a:t>to express an opinion about the proposed measures</a:t>
            </a:r>
          </a:p>
          <a:p>
            <a:pPr lvl="1">
              <a:buFont typeface="Wingdings 3" pitchFamily="18" charset="2"/>
              <a:buChar char=""/>
            </a:pPr>
            <a:r>
              <a:rPr lang="nl-BE" sz="1600" dirty="0"/>
              <a:t>which may be taken into account</a:t>
            </a:r>
          </a:p>
          <a:p>
            <a:pPr lvl="1">
              <a:buFont typeface="Wingdings 3" pitchFamily="18" charset="2"/>
              <a:buChar char=""/>
            </a:pPr>
            <a:r>
              <a:rPr lang="nl-BE" sz="1600" dirty="0"/>
              <a:t>without prejudice to the responsibilities of the management</a:t>
            </a:r>
          </a:p>
        </p:txBody>
      </p:sp>
      <p:sp>
        <p:nvSpPr>
          <p:cNvPr id="9" name="Snip Single Corner Rectangle 8"/>
          <p:cNvSpPr/>
          <p:nvPr/>
        </p:nvSpPr>
        <p:spPr>
          <a:xfrm>
            <a:off x="285750" y="6286500"/>
            <a:ext cx="2857500" cy="57150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nl-NL" dirty="0">
                <a:solidFill>
                  <a:schemeClr val="tx1"/>
                </a:solidFill>
              </a:rPr>
              <a:t>Two Meetings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 calcmode="lin" valueType="num">
                                      <p:cBhvr additive="base">
                                        <p:cTn id="7" dur="10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78851">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0"/>
                                  </p:stCondLst>
                                  <p:childTnLst>
                                    <p:set>
                                      <p:cBhvr>
                                        <p:cTn id="11" dur="1" fill="hold">
                                          <p:stCondLst>
                                            <p:cond delay="0"/>
                                          </p:stCondLst>
                                        </p:cTn>
                                        <p:tgtEl>
                                          <p:spTgt spid="78851">
                                            <p:txEl>
                                              <p:pRg st="1" end="1"/>
                                            </p:txEl>
                                          </p:spTgt>
                                        </p:tgtEl>
                                        <p:attrNameLst>
                                          <p:attrName>style.visibility</p:attrName>
                                        </p:attrNameLst>
                                      </p:cBhvr>
                                      <p:to>
                                        <p:strVal val="visible"/>
                                      </p:to>
                                    </p:set>
                                    <p:anim calcmode="lin" valueType="num">
                                      <p:cBhvr additive="base">
                                        <p:cTn id="12" dur="10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7885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nl-BE" dirty="0"/>
          </a:p>
        </p:txBody>
      </p:sp>
      <p:sp>
        <p:nvSpPr>
          <p:cNvPr id="3" name="Content Placeholder 2"/>
          <p:cNvSpPr>
            <a:spLocks noGrp="1"/>
          </p:cNvSpPr>
          <p:nvPr>
            <p:ph idx="1"/>
          </p:nvPr>
        </p:nvSpPr>
        <p:spPr/>
        <p:txBody>
          <a:bodyPr/>
          <a:lstStyle/>
          <a:p>
            <a:r>
              <a:rPr lang="nl-BE" dirty="0" smtClean="0"/>
              <a:t>New Development: Transnational Company agreements</a:t>
            </a:r>
          </a:p>
          <a:p>
            <a:r>
              <a:rPr lang="nl-BE" dirty="0" smtClean="0"/>
              <a:t>Rules in EPSU on mandates/ decisions</a:t>
            </a:r>
          </a:p>
          <a:p>
            <a:r>
              <a:rPr lang="nl-BE" dirty="0" smtClean="0"/>
              <a:t>Examples: CSR in Gdf; ongoing in GdfSuez on equality</a:t>
            </a:r>
            <a:endParaRPr lang="nl-BE" dirty="0"/>
          </a:p>
        </p:txBody>
      </p:sp>
      <p:sp>
        <p:nvSpPr>
          <p:cNvPr id="4" name="Slide Number Placeholder 3"/>
          <p:cNvSpPr>
            <a:spLocks noGrp="1"/>
          </p:cNvSpPr>
          <p:nvPr>
            <p:ph type="sldNum" sz="quarter" idx="12"/>
          </p:nvPr>
        </p:nvSpPr>
        <p:spPr/>
        <p:txBody>
          <a:bodyPr/>
          <a:lstStyle/>
          <a:p>
            <a:fld id="{CC916B84-1068-4178-91BF-5F5AA0DBBCFD}" type="slidenum">
              <a:rPr lang="en-GB" smtClean="0"/>
              <a:pPr/>
              <a:t>25</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3"/>
          <p:cNvSpPr>
            <a:spLocks noGrp="1" noChangeArrowheads="1"/>
          </p:cNvSpPr>
          <p:nvPr>
            <p:ph type="sldNum" sz="quarter" idx="4"/>
          </p:nvPr>
        </p:nvSpPr>
        <p:spPr/>
        <p:txBody>
          <a:bodyPr/>
          <a:lstStyle/>
          <a:p>
            <a:fld id="{7059B9E6-E9FB-4AC4-B243-DCF84BBC36D9}" type="slidenum">
              <a:rPr lang="en-GB"/>
              <a:pPr/>
              <a:t>3</a:t>
            </a:fld>
            <a:endParaRPr lang="en-GB"/>
          </a:p>
        </p:txBody>
      </p:sp>
      <p:sp>
        <p:nvSpPr>
          <p:cNvPr id="29698" name="Rectangle 2"/>
          <p:cNvSpPr>
            <a:spLocks noGrp="1" noChangeArrowheads="1"/>
          </p:cNvSpPr>
          <p:nvPr>
            <p:ph type="ctrTitle"/>
          </p:nvPr>
        </p:nvSpPr>
        <p:spPr>
          <a:xfrm>
            <a:off x="611188" y="333375"/>
            <a:ext cx="7694612" cy="503238"/>
          </a:xfrm>
          <a:solidFill>
            <a:srgbClr val="0099FF"/>
          </a:solidFill>
          <a:scene3d>
            <a:camera prst="legacyPerspectiveBottom"/>
            <a:lightRig rig="legacyFlat3" dir="t"/>
          </a:scene3d>
          <a:sp3d extrusionH="887400" prstMaterial="legacyMatte">
            <a:bevelT w="13500" h="13500" prst="angle"/>
            <a:bevelB w="13500" h="13500" prst="angle"/>
            <a:extrusionClr>
              <a:srgbClr val="0099FF"/>
            </a:extrusionClr>
          </a:sp3d>
        </p:spPr>
        <p:txBody>
          <a:bodyPr>
            <a:flatTx/>
          </a:bodyPr>
          <a:lstStyle/>
          <a:p>
            <a:r>
              <a:rPr lang="en-US" sz="3200" b="1" dirty="0">
                <a:solidFill>
                  <a:schemeClr val="folHlink"/>
                </a:solidFill>
              </a:rPr>
              <a:t>A </a:t>
            </a:r>
            <a:r>
              <a:rPr lang="en-GB" sz="3200" b="1" dirty="0">
                <a:solidFill>
                  <a:schemeClr val="folHlink"/>
                </a:solidFill>
              </a:rPr>
              <a:t>Strong institutional recognition</a:t>
            </a:r>
            <a:endParaRPr lang="en-US" sz="3200" b="1" dirty="0">
              <a:solidFill>
                <a:schemeClr val="folHlink"/>
              </a:solidFill>
            </a:endParaRPr>
          </a:p>
        </p:txBody>
      </p:sp>
      <p:sp>
        <p:nvSpPr>
          <p:cNvPr id="29699" name="Rectangle 3"/>
          <p:cNvSpPr>
            <a:spLocks noChangeArrowheads="1"/>
          </p:cNvSpPr>
          <p:nvPr/>
        </p:nvSpPr>
        <p:spPr bwMode="auto">
          <a:xfrm>
            <a:off x="395288" y="2060575"/>
            <a:ext cx="3960812" cy="4032250"/>
          </a:xfrm>
          <a:prstGeom prst="rect">
            <a:avLst/>
          </a:prstGeom>
          <a:gradFill rotWithShape="1">
            <a:gsLst>
              <a:gs pos="0">
                <a:srgbClr val="FFFFCC"/>
              </a:gs>
              <a:gs pos="100000">
                <a:srgbClr val="FFFFCC">
                  <a:gamma/>
                  <a:tint val="44314"/>
                  <a:invGamma/>
                </a:srgbClr>
              </a:gs>
            </a:gsLst>
            <a:lin ang="5400000" scaled="1"/>
          </a:gradFill>
          <a:ln w="9525">
            <a:solidFill>
              <a:schemeClr val="tx1"/>
            </a:solidFill>
            <a:miter lim="800000"/>
            <a:headEnd/>
            <a:tailEnd/>
          </a:ln>
          <a:effectLst/>
        </p:spPr>
        <p:txBody>
          <a:bodyPr wrap="none" anchor="ctr"/>
          <a:lstStyle/>
          <a:p>
            <a:pPr algn="ctr" eaLnBrk="0" hangingPunct="0"/>
            <a:r>
              <a:rPr lang="en-GB" sz="2400" b="1" u="sng" dirty="0">
                <a:solidFill>
                  <a:srgbClr val="FF3300"/>
                </a:solidFill>
                <a:latin typeface="Arial Unicode MS" pitchFamily="34" charset="-128"/>
              </a:rPr>
              <a:t>ART </a:t>
            </a:r>
            <a:r>
              <a:rPr lang="en-GB" sz="2400" b="1" u="sng" dirty="0" smtClean="0">
                <a:solidFill>
                  <a:srgbClr val="FF3300"/>
                </a:solidFill>
                <a:latin typeface="Arial Unicode MS" pitchFamily="34" charset="-128"/>
              </a:rPr>
              <a:t>154 </a:t>
            </a:r>
            <a:r>
              <a:rPr lang="en-GB" sz="2400" b="1" u="sng" dirty="0">
                <a:solidFill>
                  <a:srgbClr val="FF3300"/>
                </a:solidFill>
                <a:latin typeface="Arial Unicode MS" pitchFamily="34" charset="-128"/>
              </a:rPr>
              <a:t>of the Treaty</a:t>
            </a:r>
          </a:p>
          <a:p>
            <a:pPr algn="ctr" eaLnBrk="0" hangingPunct="0"/>
            <a:endParaRPr lang="en-GB" sz="2000" b="1" dirty="0">
              <a:solidFill>
                <a:srgbClr val="FF3300"/>
              </a:solidFill>
              <a:latin typeface="Arial Unicode MS" pitchFamily="34" charset="-128"/>
            </a:endParaRPr>
          </a:p>
          <a:p>
            <a:pPr algn="ctr" eaLnBrk="0" hangingPunct="0"/>
            <a:r>
              <a:rPr lang="en-GB" sz="1400" b="1" dirty="0">
                <a:solidFill>
                  <a:schemeClr val="bg2"/>
                </a:solidFill>
                <a:latin typeface="Arial Unicode MS" pitchFamily="34" charset="-128"/>
              </a:rPr>
              <a:t>The Commission has a responsibility </a:t>
            </a:r>
          </a:p>
          <a:p>
            <a:pPr algn="ctr" eaLnBrk="0" hangingPunct="0"/>
            <a:r>
              <a:rPr lang="en-GB" sz="1400" b="1" dirty="0">
                <a:solidFill>
                  <a:schemeClr val="bg2"/>
                </a:solidFill>
                <a:latin typeface="Arial Unicode MS" pitchFamily="34" charset="-128"/>
              </a:rPr>
              <a:t>to promote consultation of the social partners</a:t>
            </a:r>
          </a:p>
          <a:p>
            <a:pPr algn="ctr" eaLnBrk="0" hangingPunct="0"/>
            <a:r>
              <a:rPr lang="en-GB" sz="1400" b="1" dirty="0">
                <a:solidFill>
                  <a:schemeClr val="bg2"/>
                </a:solidFill>
                <a:latin typeface="Arial Unicode MS" pitchFamily="34" charset="-128"/>
              </a:rPr>
              <a:t> at community level and to take every </a:t>
            </a:r>
          </a:p>
          <a:p>
            <a:pPr algn="ctr" eaLnBrk="0" hangingPunct="0"/>
            <a:r>
              <a:rPr lang="en-GB" sz="1400" b="1" dirty="0">
                <a:solidFill>
                  <a:schemeClr val="bg2"/>
                </a:solidFill>
                <a:latin typeface="Arial Unicode MS" pitchFamily="34" charset="-128"/>
              </a:rPr>
              <a:t>useful measure to facilitate their dialogue, </a:t>
            </a:r>
          </a:p>
          <a:p>
            <a:pPr algn="ctr" eaLnBrk="0" hangingPunct="0"/>
            <a:endParaRPr lang="en-GB" sz="1400" b="1" dirty="0">
              <a:solidFill>
                <a:schemeClr val="bg2"/>
              </a:solidFill>
              <a:latin typeface="Arial Unicode MS" pitchFamily="34" charset="-128"/>
            </a:endParaRPr>
          </a:p>
          <a:p>
            <a:pPr algn="ctr" eaLnBrk="0" hangingPunct="0"/>
            <a:endParaRPr lang="en-GB" sz="1400" b="1" dirty="0">
              <a:solidFill>
                <a:schemeClr val="bg2"/>
              </a:solidFill>
              <a:latin typeface="Arial Unicode MS" pitchFamily="34" charset="-128"/>
            </a:endParaRPr>
          </a:p>
          <a:p>
            <a:pPr algn="ctr" eaLnBrk="0" hangingPunct="0"/>
            <a:r>
              <a:rPr lang="en-GB" b="1" dirty="0">
                <a:solidFill>
                  <a:schemeClr val="bg2"/>
                </a:solidFill>
                <a:latin typeface="Arial Unicode MS" pitchFamily="34" charset="-128"/>
              </a:rPr>
              <a:t>[Consultations]</a:t>
            </a:r>
          </a:p>
        </p:txBody>
      </p:sp>
      <p:sp>
        <p:nvSpPr>
          <p:cNvPr id="29700" name="Rectangle 4"/>
          <p:cNvSpPr>
            <a:spLocks noChangeArrowheads="1"/>
          </p:cNvSpPr>
          <p:nvPr/>
        </p:nvSpPr>
        <p:spPr bwMode="auto">
          <a:xfrm>
            <a:off x="4643438" y="2071678"/>
            <a:ext cx="3960813" cy="4032250"/>
          </a:xfrm>
          <a:prstGeom prst="rect">
            <a:avLst/>
          </a:prstGeom>
          <a:gradFill rotWithShape="1">
            <a:gsLst>
              <a:gs pos="0">
                <a:srgbClr val="FFFFCC"/>
              </a:gs>
              <a:gs pos="100000">
                <a:srgbClr val="FFFFCC">
                  <a:gamma/>
                  <a:tint val="44314"/>
                  <a:invGamma/>
                </a:srgbClr>
              </a:gs>
            </a:gsLst>
            <a:lin ang="5400000" scaled="1"/>
          </a:gradFill>
          <a:ln w="9525">
            <a:solidFill>
              <a:schemeClr val="tx1"/>
            </a:solidFill>
            <a:miter lim="800000"/>
            <a:headEnd/>
            <a:tailEnd/>
          </a:ln>
          <a:effectLst/>
        </p:spPr>
        <p:txBody>
          <a:bodyPr wrap="none" anchor="ctr"/>
          <a:lstStyle/>
          <a:p>
            <a:pPr algn="ctr" eaLnBrk="0" hangingPunct="0"/>
            <a:r>
              <a:rPr lang="en-GB" sz="2400" b="1" u="sng" dirty="0">
                <a:solidFill>
                  <a:srgbClr val="FF3300"/>
                </a:solidFill>
                <a:latin typeface="Arial Unicode MS" pitchFamily="34" charset="-128"/>
              </a:rPr>
              <a:t>ART </a:t>
            </a:r>
            <a:r>
              <a:rPr lang="en-GB" sz="2400" b="1" u="sng" dirty="0" smtClean="0">
                <a:solidFill>
                  <a:srgbClr val="FF3300"/>
                </a:solidFill>
                <a:latin typeface="Arial Unicode MS" pitchFamily="34" charset="-128"/>
              </a:rPr>
              <a:t>155 </a:t>
            </a:r>
            <a:r>
              <a:rPr lang="en-GB" sz="2400" b="1" u="sng" dirty="0">
                <a:solidFill>
                  <a:srgbClr val="FF3300"/>
                </a:solidFill>
                <a:latin typeface="Arial Unicode MS" pitchFamily="34" charset="-128"/>
              </a:rPr>
              <a:t>of the Treaty</a:t>
            </a:r>
          </a:p>
          <a:p>
            <a:pPr algn="ctr" eaLnBrk="0" hangingPunct="0"/>
            <a:endParaRPr lang="en-GB" sz="2000" b="1" dirty="0">
              <a:solidFill>
                <a:srgbClr val="FF3300"/>
              </a:solidFill>
              <a:latin typeface="Arial Unicode MS" pitchFamily="34" charset="-128"/>
            </a:endParaRPr>
          </a:p>
          <a:p>
            <a:pPr algn="ctr" eaLnBrk="0" hangingPunct="0"/>
            <a:r>
              <a:rPr lang="en-GB" sz="1400" b="1" dirty="0">
                <a:solidFill>
                  <a:schemeClr val="bg2"/>
                </a:solidFill>
                <a:latin typeface="Arial Unicode MS" pitchFamily="34" charset="-128"/>
              </a:rPr>
              <a:t>Should management and labour so desire, </a:t>
            </a:r>
          </a:p>
          <a:p>
            <a:pPr algn="ctr" eaLnBrk="0" hangingPunct="0"/>
            <a:r>
              <a:rPr lang="en-GB" sz="1400" b="1" dirty="0">
                <a:solidFill>
                  <a:schemeClr val="bg2"/>
                </a:solidFill>
                <a:latin typeface="Arial Unicode MS" pitchFamily="34" charset="-128"/>
              </a:rPr>
              <a:t>the dialogue may</a:t>
            </a:r>
          </a:p>
          <a:p>
            <a:pPr algn="ctr" eaLnBrk="0" hangingPunct="0"/>
            <a:r>
              <a:rPr lang="en-GB" sz="1400" b="1" dirty="0">
                <a:solidFill>
                  <a:schemeClr val="bg2"/>
                </a:solidFill>
                <a:latin typeface="Arial Unicode MS" pitchFamily="34" charset="-128"/>
              </a:rPr>
              <a:t>lead to contractual relations, </a:t>
            </a:r>
          </a:p>
          <a:p>
            <a:pPr algn="ctr" eaLnBrk="0" hangingPunct="0"/>
            <a:r>
              <a:rPr lang="en-GB" sz="1400" b="1" dirty="0">
                <a:solidFill>
                  <a:schemeClr val="bg2"/>
                </a:solidFill>
                <a:latin typeface="Arial Unicode MS" pitchFamily="34" charset="-128"/>
              </a:rPr>
              <a:t>including agreements</a:t>
            </a:r>
          </a:p>
          <a:p>
            <a:pPr algn="ctr" eaLnBrk="0" hangingPunct="0"/>
            <a:endParaRPr lang="en-GB" sz="1400" b="1" dirty="0">
              <a:solidFill>
                <a:schemeClr val="bg2"/>
              </a:solidFill>
              <a:latin typeface="Arial Unicode MS" pitchFamily="34" charset="-128"/>
            </a:endParaRPr>
          </a:p>
          <a:p>
            <a:pPr algn="ctr" eaLnBrk="0" hangingPunct="0"/>
            <a:endParaRPr lang="en-GB" sz="1400" b="1" dirty="0">
              <a:solidFill>
                <a:schemeClr val="bg2"/>
              </a:solidFill>
              <a:latin typeface="Arial Unicode MS" pitchFamily="34" charset="-128"/>
            </a:endParaRPr>
          </a:p>
          <a:p>
            <a:pPr algn="ctr" eaLnBrk="0" hangingPunct="0"/>
            <a:r>
              <a:rPr lang="en-GB" b="1" dirty="0">
                <a:solidFill>
                  <a:schemeClr val="bg2"/>
                </a:solidFill>
                <a:latin typeface="Arial Unicode MS" pitchFamily="34" charset="-128"/>
              </a:rPr>
              <a:t>[Negotiations]</a:t>
            </a:r>
          </a:p>
        </p:txBody>
      </p:sp>
      <p:pic>
        <p:nvPicPr>
          <p:cNvPr id="29703" name="Picture 7" descr="icon_for_20years_video_20">
            <a:hlinkClick r:id="rId3"/>
          </p:cNvPr>
          <p:cNvPicPr>
            <a:picLocks noChangeAspect="1" noChangeArrowheads="1"/>
          </p:cNvPicPr>
          <p:nvPr/>
        </p:nvPicPr>
        <p:blipFill>
          <a:blip r:embed="rId4" cstate="print"/>
          <a:srcRect/>
          <a:stretch>
            <a:fillRect/>
          </a:stretch>
        </p:blipFill>
        <p:spPr bwMode="auto">
          <a:xfrm rot="-1061678">
            <a:off x="539750" y="1125538"/>
            <a:ext cx="1871663" cy="773112"/>
          </a:xfrm>
          <a:prstGeom prst="rect">
            <a:avLst/>
          </a:prstGeom>
          <a:noFill/>
        </p:spPr>
      </p:pic>
      <p:sp>
        <p:nvSpPr>
          <p:cNvPr id="9" name="Folded Corner 8"/>
          <p:cNvSpPr/>
          <p:nvPr/>
        </p:nvSpPr>
        <p:spPr bwMode="auto">
          <a:xfrm>
            <a:off x="2123728" y="1268760"/>
            <a:ext cx="2571768" cy="1428760"/>
          </a:xfrm>
          <a:prstGeom prst="foldedCorner">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nl-NL"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New Treaty – </a:t>
            </a:r>
          </a:p>
          <a:p>
            <a:pPr marL="0" marR="0" indent="0" algn="l" defTabSz="914400" rtl="0" eaLnBrk="1" fontAlgn="base" latinLnBrk="0" hangingPunct="1">
              <a:lnSpc>
                <a:spcPct val="100000"/>
              </a:lnSpc>
              <a:spcBef>
                <a:spcPct val="0"/>
              </a:spcBef>
              <a:spcAft>
                <a:spcPct val="0"/>
              </a:spcAft>
              <a:buClrTx/>
              <a:buSzTx/>
              <a:buFontTx/>
              <a:buNone/>
              <a:tabLst/>
            </a:pPr>
            <a:r>
              <a:rPr lang="nl-NL"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article 152</a:t>
            </a:r>
            <a:endParaRPr kumimoji="0" lang="en-US" sz="1800" b="0" i="0" u="none" strike="noStrike" cap="none" normalizeH="0" baseline="0" dirty="0" smtClean="0">
              <a:ln>
                <a:noFill/>
              </a:ln>
              <a:solidFill>
                <a:schemeClr val="tx1"/>
              </a:solidFill>
              <a:effectLst/>
              <a:latin typeface="Verdana"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ide Number Placeholder 5"/>
          <p:cNvSpPr>
            <a:spLocks noGrp="1"/>
          </p:cNvSpPr>
          <p:nvPr>
            <p:ph type="sldNum" sz="quarter" idx="12"/>
          </p:nvPr>
        </p:nvSpPr>
        <p:spPr/>
        <p:txBody>
          <a:bodyPr/>
          <a:lstStyle/>
          <a:p>
            <a:fld id="{C1D9D025-154C-4898-A1C8-AB4CF2C20F07}" type="slidenum">
              <a:rPr lang="en-GB"/>
              <a:pPr/>
              <a:t>4</a:t>
            </a:fld>
            <a:endParaRPr lang="en-GB"/>
          </a:p>
        </p:txBody>
      </p:sp>
      <p:sp>
        <p:nvSpPr>
          <p:cNvPr id="65538" name="Rectangle 2"/>
          <p:cNvSpPr>
            <a:spLocks noGrp="1" noChangeArrowheads="1"/>
          </p:cNvSpPr>
          <p:nvPr>
            <p:ph type="title"/>
          </p:nvPr>
        </p:nvSpPr>
        <p:spPr>
          <a:xfrm>
            <a:off x="547688" y="188913"/>
            <a:ext cx="7907337" cy="576262"/>
          </a:xfrm>
        </p:spPr>
        <p:txBody>
          <a:bodyPr/>
          <a:lstStyle/>
          <a:p>
            <a:pPr defTabSz="762000"/>
            <a:r>
              <a:rPr lang="fr-BE" sz="2800" b="1">
                <a:solidFill>
                  <a:schemeClr val="folHlink"/>
                </a:solidFill>
              </a:rPr>
              <a:t>Mechanisms of the social subsidiarity </a:t>
            </a:r>
            <a:endParaRPr lang="en-GB" sz="2800" b="1">
              <a:solidFill>
                <a:schemeClr val="folHlink"/>
              </a:solidFill>
            </a:endParaRPr>
          </a:p>
        </p:txBody>
      </p:sp>
      <p:sp>
        <p:nvSpPr>
          <p:cNvPr id="65539" name="Rectangle 3"/>
          <p:cNvSpPr>
            <a:spLocks noChangeArrowheads="1"/>
          </p:cNvSpPr>
          <p:nvPr/>
        </p:nvSpPr>
        <p:spPr bwMode="auto">
          <a:xfrm>
            <a:off x="3581400" y="1557338"/>
            <a:ext cx="1804988" cy="2557462"/>
          </a:xfrm>
          <a:prstGeom prst="rect">
            <a:avLst/>
          </a:prstGeom>
          <a:solidFill>
            <a:srgbClr val="00CC99"/>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00CC99"/>
            </a:extrusionClr>
          </a:sp3d>
        </p:spPr>
        <p:txBody>
          <a:bodyPr wrap="none" anchor="ctr">
            <a:flatTx/>
          </a:bodyPr>
          <a:lstStyle/>
          <a:p>
            <a:pPr algn="ctr" defTabSz="762000" eaLnBrk="0" hangingPunct="0"/>
            <a:endParaRPr lang="fr-FR" sz="1400" b="1">
              <a:latin typeface="Arial" charset="0"/>
            </a:endParaRPr>
          </a:p>
        </p:txBody>
      </p:sp>
      <p:sp>
        <p:nvSpPr>
          <p:cNvPr id="65540" name="Rectangle 4"/>
          <p:cNvSpPr>
            <a:spLocks noChangeArrowheads="1"/>
          </p:cNvSpPr>
          <p:nvPr/>
        </p:nvSpPr>
        <p:spPr bwMode="auto">
          <a:xfrm>
            <a:off x="762000" y="3581400"/>
            <a:ext cx="1295400" cy="1828800"/>
          </a:xfrm>
          <a:prstGeom prst="rect">
            <a:avLst/>
          </a:prstGeom>
          <a:solidFill>
            <a:srgbClr val="00CCFF"/>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00CCFF"/>
            </a:extrusionClr>
          </a:sp3d>
        </p:spPr>
        <p:txBody>
          <a:bodyPr wrap="none" anchor="ctr">
            <a:flatTx/>
          </a:bodyPr>
          <a:lstStyle/>
          <a:p>
            <a:pPr algn="ctr" eaLnBrk="0" hangingPunct="0"/>
            <a:r>
              <a:rPr lang="en-US" sz="2000">
                <a:latin typeface="Arial" charset="0"/>
              </a:rPr>
              <a:t>Legislative</a:t>
            </a:r>
          </a:p>
          <a:p>
            <a:pPr algn="ctr" eaLnBrk="0" hangingPunct="0"/>
            <a:r>
              <a:rPr lang="en-US" sz="2000">
                <a:latin typeface="Arial" charset="0"/>
              </a:rPr>
              <a:t>process</a:t>
            </a:r>
            <a:endParaRPr lang="en-US" sz="2400">
              <a:latin typeface="Arial" charset="0"/>
            </a:endParaRPr>
          </a:p>
        </p:txBody>
      </p:sp>
      <p:sp>
        <p:nvSpPr>
          <p:cNvPr id="65541" name="Text Box 5"/>
          <p:cNvSpPr txBox="1">
            <a:spLocks noChangeArrowheads="1"/>
          </p:cNvSpPr>
          <p:nvPr/>
        </p:nvSpPr>
        <p:spPr bwMode="auto">
          <a:xfrm>
            <a:off x="900113" y="1052513"/>
            <a:ext cx="2447925" cy="822325"/>
          </a:xfrm>
          <a:prstGeom prst="rect">
            <a:avLst/>
          </a:prstGeom>
          <a:noFill/>
          <a:ln w="12700">
            <a:noFill/>
            <a:miter lim="800000"/>
            <a:headEnd type="none" w="sm" len="sm"/>
            <a:tailEnd type="none" w="sm" len="sm"/>
          </a:ln>
          <a:effectLst/>
        </p:spPr>
        <p:txBody>
          <a:bodyPr>
            <a:spAutoFit/>
          </a:bodyPr>
          <a:lstStyle/>
          <a:p>
            <a:pPr defTabSz="762000" eaLnBrk="0" hangingPunct="0">
              <a:spcBef>
                <a:spcPct val="50000"/>
              </a:spcBef>
            </a:pPr>
            <a:r>
              <a:rPr lang="en-US" sz="2400" b="1" i="1">
                <a:latin typeface="Arial" charset="0"/>
              </a:rPr>
              <a:t>Council (+/-     Parliament)</a:t>
            </a:r>
          </a:p>
        </p:txBody>
      </p:sp>
      <p:sp>
        <p:nvSpPr>
          <p:cNvPr id="65542" name="Text Box 6"/>
          <p:cNvSpPr txBox="1">
            <a:spLocks noChangeArrowheads="1"/>
          </p:cNvSpPr>
          <p:nvPr/>
        </p:nvSpPr>
        <p:spPr bwMode="auto">
          <a:xfrm>
            <a:off x="3348038" y="1066800"/>
            <a:ext cx="2232025" cy="457200"/>
          </a:xfrm>
          <a:prstGeom prst="rect">
            <a:avLst/>
          </a:prstGeom>
          <a:noFill/>
          <a:ln w="12700">
            <a:noFill/>
            <a:miter lim="800000"/>
            <a:headEnd type="none" w="sm" len="sm"/>
            <a:tailEnd type="none" w="sm" len="sm"/>
          </a:ln>
          <a:effectLst/>
        </p:spPr>
        <p:txBody>
          <a:bodyPr>
            <a:spAutoFit/>
          </a:bodyPr>
          <a:lstStyle/>
          <a:p>
            <a:pPr algn="ctr" defTabSz="762000" eaLnBrk="0" hangingPunct="0">
              <a:spcBef>
                <a:spcPct val="50000"/>
              </a:spcBef>
            </a:pPr>
            <a:r>
              <a:rPr lang="en-US" sz="2400" b="1" i="1">
                <a:latin typeface="Arial" charset="0"/>
              </a:rPr>
              <a:t>Commission</a:t>
            </a:r>
          </a:p>
        </p:txBody>
      </p:sp>
      <p:sp>
        <p:nvSpPr>
          <p:cNvPr id="65543" name="Text Box 7"/>
          <p:cNvSpPr txBox="1">
            <a:spLocks noChangeArrowheads="1"/>
          </p:cNvSpPr>
          <p:nvPr/>
        </p:nvSpPr>
        <p:spPr bwMode="auto">
          <a:xfrm>
            <a:off x="5651500" y="1052513"/>
            <a:ext cx="2676525" cy="457200"/>
          </a:xfrm>
          <a:prstGeom prst="rect">
            <a:avLst/>
          </a:prstGeom>
          <a:noFill/>
          <a:ln w="12700">
            <a:noFill/>
            <a:miter lim="800000"/>
            <a:headEnd type="none" w="sm" len="sm"/>
            <a:tailEnd type="none" w="sm" len="sm"/>
          </a:ln>
          <a:effectLst/>
        </p:spPr>
        <p:txBody>
          <a:bodyPr>
            <a:spAutoFit/>
          </a:bodyPr>
          <a:lstStyle/>
          <a:p>
            <a:pPr algn="r" defTabSz="762000" eaLnBrk="0" hangingPunct="0">
              <a:spcBef>
                <a:spcPct val="50000"/>
              </a:spcBef>
            </a:pPr>
            <a:r>
              <a:rPr lang="en-US" sz="2400" b="1" i="1">
                <a:latin typeface="Arial" charset="0"/>
              </a:rPr>
              <a:t>Social Partners</a:t>
            </a:r>
          </a:p>
        </p:txBody>
      </p:sp>
      <p:sp>
        <p:nvSpPr>
          <p:cNvPr id="65544" name="Rectangle 8"/>
          <p:cNvSpPr>
            <a:spLocks noChangeArrowheads="1"/>
          </p:cNvSpPr>
          <p:nvPr/>
        </p:nvSpPr>
        <p:spPr bwMode="auto">
          <a:xfrm>
            <a:off x="5651500" y="3789363"/>
            <a:ext cx="1238250" cy="1152525"/>
          </a:xfrm>
          <a:prstGeom prst="rect">
            <a:avLst/>
          </a:prstGeom>
          <a:solidFill>
            <a:srgbClr val="0099FF"/>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0099FF"/>
            </a:extrusionClr>
          </a:sp3d>
        </p:spPr>
        <p:txBody>
          <a:bodyPr wrap="none" anchor="ctr">
            <a:flatTx/>
          </a:bodyPr>
          <a:lstStyle/>
          <a:p>
            <a:pPr algn="ctr" eaLnBrk="0" hangingPunct="0"/>
            <a:r>
              <a:rPr lang="en-US" sz="1400">
                <a:latin typeface="Arial" charset="0"/>
              </a:rPr>
              <a:t>Agreement </a:t>
            </a:r>
          </a:p>
          <a:p>
            <a:pPr algn="ctr" eaLnBrk="0" hangingPunct="0"/>
            <a:r>
              <a:rPr lang="en-US" sz="1400">
                <a:latin typeface="Arial" charset="0"/>
              </a:rPr>
              <a:t>implemented </a:t>
            </a:r>
          </a:p>
          <a:p>
            <a:pPr algn="ctr" eaLnBrk="0" hangingPunct="0"/>
            <a:r>
              <a:rPr lang="en-US" sz="1400">
                <a:latin typeface="Arial" charset="0"/>
              </a:rPr>
              <a:t>by a Decision</a:t>
            </a:r>
            <a:endParaRPr lang="en-US" sz="2400">
              <a:latin typeface="Arial" charset="0"/>
            </a:endParaRPr>
          </a:p>
        </p:txBody>
      </p:sp>
      <p:sp>
        <p:nvSpPr>
          <p:cNvPr id="65545" name="Text Box 9"/>
          <p:cNvSpPr txBox="1">
            <a:spLocks noChangeArrowheads="1"/>
          </p:cNvSpPr>
          <p:nvPr/>
        </p:nvSpPr>
        <p:spPr bwMode="auto">
          <a:xfrm>
            <a:off x="6858000" y="4953000"/>
            <a:ext cx="2001838" cy="304800"/>
          </a:xfrm>
          <a:prstGeom prst="rect">
            <a:avLst/>
          </a:prstGeom>
          <a:noFill/>
          <a:ln w="12700">
            <a:noFill/>
            <a:miter lim="800000"/>
            <a:headEnd type="none" w="sm" len="sm"/>
            <a:tailEnd type="none" w="sm" len="sm"/>
          </a:ln>
          <a:effectLst/>
        </p:spPr>
        <p:txBody>
          <a:bodyPr>
            <a:spAutoFit/>
          </a:bodyPr>
          <a:lstStyle/>
          <a:p>
            <a:pPr defTabSz="762000" eaLnBrk="0" hangingPunct="0">
              <a:spcBef>
                <a:spcPct val="50000"/>
              </a:spcBef>
            </a:pPr>
            <a:endParaRPr lang="fr-FR" sz="1400" b="1">
              <a:latin typeface="Arial" charset="0"/>
            </a:endParaRPr>
          </a:p>
        </p:txBody>
      </p:sp>
      <p:sp>
        <p:nvSpPr>
          <p:cNvPr id="65546" name="Rectangle 10"/>
          <p:cNvSpPr>
            <a:spLocks noChangeArrowheads="1"/>
          </p:cNvSpPr>
          <p:nvPr/>
        </p:nvSpPr>
        <p:spPr bwMode="auto">
          <a:xfrm>
            <a:off x="687388" y="5948363"/>
            <a:ext cx="2817812" cy="307975"/>
          </a:xfrm>
          <a:prstGeom prst="rect">
            <a:avLst/>
          </a:prstGeom>
          <a:solidFill>
            <a:srgbClr val="00CCFF"/>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00CCFF"/>
            </a:extrusionClr>
          </a:sp3d>
        </p:spPr>
        <p:txBody>
          <a:bodyPr wrap="none" anchor="ctr">
            <a:flatTx/>
          </a:bodyPr>
          <a:lstStyle/>
          <a:p>
            <a:pPr algn="ctr" defTabSz="762000" eaLnBrk="0" hangingPunct="0"/>
            <a:r>
              <a:rPr lang="en-US" sz="1400" b="1">
                <a:latin typeface="Arial" charset="0"/>
              </a:rPr>
              <a:t>LEGISLATION</a:t>
            </a:r>
          </a:p>
        </p:txBody>
      </p:sp>
      <p:sp>
        <p:nvSpPr>
          <p:cNvPr id="65547" name="Rectangle 11"/>
          <p:cNvSpPr>
            <a:spLocks noChangeArrowheads="1"/>
          </p:cNvSpPr>
          <p:nvPr/>
        </p:nvSpPr>
        <p:spPr bwMode="auto">
          <a:xfrm>
            <a:off x="5651500" y="5805488"/>
            <a:ext cx="2736850" cy="455612"/>
          </a:xfrm>
          <a:prstGeom prst="rect">
            <a:avLst/>
          </a:prstGeom>
          <a:solidFill>
            <a:srgbClr val="CCFFCC"/>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CCFFCC"/>
            </a:extrusionClr>
          </a:sp3d>
        </p:spPr>
        <p:txBody>
          <a:bodyPr wrap="none" anchor="ctr">
            <a:flatTx/>
          </a:bodyPr>
          <a:lstStyle/>
          <a:p>
            <a:pPr algn="ctr" defTabSz="762000" eaLnBrk="0" hangingPunct="0"/>
            <a:r>
              <a:rPr lang="en-US" sz="1400" b="1">
                <a:latin typeface="Arial" charset="0"/>
              </a:rPr>
              <a:t>NATIONAL PROCEDURES </a:t>
            </a:r>
          </a:p>
          <a:p>
            <a:pPr algn="ctr" defTabSz="762000" eaLnBrk="0" hangingPunct="0"/>
            <a:r>
              <a:rPr lang="en-US" sz="1400" b="1">
                <a:latin typeface="Arial" charset="0"/>
              </a:rPr>
              <a:t>&amp; PRACTICES</a:t>
            </a:r>
          </a:p>
        </p:txBody>
      </p:sp>
      <p:sp>
        <p:nvSpPr>
          <p:cNvPr id="65548" name="Rectangle 12"/>
          <p:cNvSpPr>
            <a:spLocks noChangeArrowheads="1"/>
          </p:cNvSpPr>
          <p:nvPr/>
        </p:nvSpPr>
        <p:spPr bwMode="auto">
          <a:xfrm>
            <a:off x="5651500" y="2060575"/>
            <a:ext cx="1238250" cy="1223963"/>
          </a:xfrm>
          <a:prstGeom prst="rect">
            <a:avLst/>
          </a:prstGeom>
          <a:solidFill>
            <a:srgbClr val="00CCFF"/>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00CCFF"/>
            </a:extrusionClr>
          </a:sp3d>
        </p:spPr>
        <p:txBody>
          <a:bodyPr wrap="none" anchor="ctr">
            <a:flatTx/>
          </a:bodyPr>
          <a:lstStyle/>
          <a:p>
            <a:pPr algn="ctr" eaLnBrk="0" hangingPunct="0"/>
            <a:r>
              <a:rPr lang="en-US" sz="1600">
                <a:latin typeface="Arial" charset="0"/>
              </a:rPr>
              <a:t>No </a:t>
            </a:r>
          </a:p>
          <a:p>
            <a:pPr algn="ctr" eaLnBrk="0" hangingPunct="0"/>
            <a:r>
              <a:rPr lang="en-US" sz="1600">
                <a:latin typeface="Arial" charset="0"/>
              </a:rPr>
              <a:t>negotiation </a:t>
            </a:r>
          </a:p>
          <a:p>
            <a:pPr algn="ctr" eaLnBrk="0" hangingPunct="0"/>
            <a:r>
              <a:rPr lang="en-US" sz="1600">
                <a:latin typeface="Arial" charset="0"/>
              </a:rPr>
              <a:t>or failure</a:t>
            </a:r>
            <a:endParaRPr lang="en-US" sz="2400">
              <a:latin typeface="Arial" charset="0"/>
            </a:endParaRPr>
          </a:p>
        </p:txBody>
      </p:sp>
      <p:sp>
        <p:nvSpPr>
          <p:cNvPr id="65549" name="Rectangle 13"/>
          <p:cNvSpPr>
            <a:spLocks noChangeArrowheads="1"/>
          </p:cNvSpPr>
          <p:nvPr/>
        </p:nvSpPr>
        <p:spPr bwMode="auto">
          <a:xfrm>
            <a:off x="7019925" y="3789363"/>
            <a:ext cx="1328738" cy="1727200"/>
          </a:xfrm>
          <a:prstGeom prst="rect">
            <a:avLst/>
          </a:prstGeom>
          <a:solidFill>
            <a:srgbClr val="CCFFCC"/>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CCFFCC"/>
            </a:extrusionClr>
          </a:sp3d>
        </p:spPr>
        <p:txBody>
          <a:bodyPr wrap="none" anchor="ctr">
            <a:flatTx/>
          </a:bodyPr>
          <a:lstStyle/>
          <a:p>
            <a:pPr algn="ctr" eaLnBrk="0" hangingPunct="0"/>
            <a:r>
              <a:rPr lang="en-US" sz="1400">
                <a:latin typeface="Arial" charset="0"/>
              </a:rPr>
              <a:t>Autonomous</a:t>
            </a:r>
          </a:p>
          <a:p>
            <a:pPr algn="ctr" eaLnBrk="0" hangingPunct="0"/>
            <a:r>
              <a:rPr lang="en-US" sz="1400">
                <a:latin typeface="Arial" charset="0"/>
              </a:rPr>
              <a:t>Agreement </a:t>
            </a:r>
          </a:p>
          <a:p>
            <a:pPr algn="ctr" eaLnBrk="0" hangingPunct="0"/>
            <a:r>
              <a:rPr lang="en-US" sz="1400">
                <a:latin typeface="Arial" charset="0"/>
              </a:rPr>
              <a:t>– to be </a:t>
            </a:r>
          </a:p>
          <a:p>
            <a:pPr algn="ctr" eaLnBrk="0" hangingPunct="0"/>
            <a:r>
              <a:rPr lang="en-US" sz="1400">
                <a:latin typeface="Arial" charset="0"/>
              </a:rPr>
              <a:t>implemented </a:t>
            </a:r>
          </a:p>
          <a:p>
            <a:pPr algn="ctr" eaLnBrk="0" hangingPunct="0"/>
            <a:r>
              <a:rPr lang="en-US" sz="1400">
                <a:latin typeface="Arial" charset="0"/>
              </a:rPr>
              <a:t>by social </a:t>
            </a:r>
          </a:p>
          <a:p>
            <a:pPr algn="ctr" eaLnBrk="0" hangingPunct="0"/>
            <a:r>
              <a:rPr lang="en-US" sz="1400">
                <a:latin typeface="Arial" charset="0"/>
              </a:rPr>
              <a:t>partners</a:t>
            </a:r>
            <a:endParaRPr lang="en-US" sz="1200">
              <a:latin typeface="Arial" charset="0"/>
            </a:endParaRPr>
          </a:p>
        </p:txBody>
      </p:sp>
      <p:sp>
        <p:nvSpPr>
          <p:cNvPr id="65550" name="Rectangle 14"/>
          <p:cNvSpPr>
            <a:spLocks noChangeArrowheads="1"/>
          </p:cNvSpPr>
          <p:nvPr/>
        </p:nvSpPr>
        <p:spPr bwMode="auto">
          <a:xfrm>
            <a:off x="2133600" y="3581400"/>
            <a:ext cx="1295400" cy="1863725"/>
          </a:xfrm>
          <a:prstGeom prst="rect">
            <a:avLst/>
          </a:prstGeom>
          <a:solidFill>
            <a:srgbClr val="0099FF"/>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0099FF"/>
            </a:extrusionClr>
          </a:sp3d>
        </p:spPr>
        <p:txBody>
          <a:bodyPr wrap="none" anchor="ctr">
            <a:flatTx/>
          </a:bodyPr>
          <a:lstStyle/>
          <a:p>
            <a:pPr algn="ctr" eaLnBrk="0" hangingPunct="0"/>
            <a:r>
              <a:rPr lang="en-US" sz="2000">
                <a:latin typeface="Arial" charset="0"/>
              </a:rPr>
              <a:t>Extension</a:t>
            </a:r>
          </a:p>
          <a:p>
            <a:pPr algn="ctr" eaLnBrk="0" hangingPunct="0"/>
            <a:r>
              <a:rPr lang="en-US" sz="2000">
                <a:latin typeface="Arial" charset="0"/>
              </a:rPr>
              <a:t>procedure</a:t>
            </a:r>
            <a:endParaRPr lang="en-US" sz="2400">
              <a:latin typeface="Arial" charset="0"/>
            </a:endParaRPr>
          </a:p>
        </p:txBody>
      </p:sp>
      <p:sp>
        <p:nvSpPr>
          <p:cNvPr id="65551" name="Line 15"/>
          <p:cNvSpPr>
            <a:spLocks noChangeShapeType="1"/>
          </p:cNvSpPr>
          <p:nvPr/>
        </p:nvSpPr>
        <p:spPr bwMode="auto">
          <a:xfrm flipH="1" flipV="1">
            <a:off x="1524000" y="3048000"/>
            <a:ext cx="2760663" cy="20638"/>
          </a:xfrm>
          <a:prstGeom prst="line">
            <a:avLst/>
          </a:prstGeom>
          <a:noFill/>
          <a:ln w="38100">
            <a:solidFill>
              <a:schemeClr val="accent2"/>
            </a:solidFill>
            <a:round/>
            <a:headEnd/>
            <a:tailEnd/>
          </a:ln>
          <a:effectLst/>
        </p:spPr>
        <p:txBody>
          <a:bodyPr wrap="none" anchor="ctr"/>
          <a:lstStyle/>
          <a:p>
            <a:endParaRPr lang="nl-BE"/>
          </a:p>
        </p:txBody>
      </p:sp>
      <p:sp>
        <p:nvSpPr>
          <p:cNvPr id="65552" name="Line 16"/>
          <p:cNvSpPr>
            <a:spLocks noChangeShapeType="1"/>
          </p:cNvSpPr>
          <p:nvPr/>
        </p:nvSpPr>
        <p:spPr bwMode="auto">
          <a:xfrm>
            <a:off x="1524000" y="3048000"/>
            <a:ext cx="0" cy="533400"/>
          </a:xfrm>
          <a:prstGeom prst="line">
            <a:avLst/>
          </a:prstGeom>
          <a:noFill/>
          <a:ln w="38100">
            <a:solidFill>
              <a:schemeClr val="accent2"/>
            </a:solidFill>
            <a:round/>
            <a:headEnd/>
            <a:tailEnd type="triangle" w="med" len="med"/>
          </a:ln>
          <a:effectLst/>
        </p:spPr>
        <p:txBody>
          <a:bodyPr wrap="none" anchor="ctr"/>
          <a:lstStyle/>
          <a:p>
            <a:endParaRPr lang="nl-BE"/>
          </a:p>
        </p:txBody>
      </p:sp>
      <p:sp>
        <p:nvSpPr>
          <p:cNvPr id="65553" name="Line 17"/>
          <p:cNvSpPr>
            <a:spLocks noChangeShapeType="1"/>
          </p:cNvSpPr>
          <p:nvPr/>
        </p:nvSpPr>
        <p:spPr bwMode="auto">
          <a:xfrm flipH="1">
            <a:off x="3429000" y="3810000"/>
            <a:ext cx="2209800" cy="0"/>
          </a:xfrm>
          <a:prstGeom prst="line">
            <a:avLst/>
          </a:prstGeom>
          <a:noFill/>
          <a:ln w="38100">
            <a:solidFill>
              <a:schemeClr val="tx1"/>
            </a:solidFill>
            <a:prstDash val="dash"/>
            <a:round/>
            <a:headEnd/>
            <a:tailEnd type="triangle" w="med" len="med"/>
          </a:ln>
          <a:effectLst/>
        </p:spPr>
        <p:txBody>
          <a:bodyPr wrap="none" anchor="ctr"/>
          <a:lstStyle/>
          <a:p>
            <a:endParaRPr lang="nl-BE"/>
          </a:p>
        </p:txBody>
      </p:sp>
      <p:sp>
        <p:nvSpPr>
          <p:cNvPr id="65554" name="Line 18"/>
          <p:cNvSpPr>
            <a:spLocks noChangeShapeType="1"/>
          </p:cNvSpPr>
          <p:nvPr/>
        </p:nvSpPr>
        <p:spPr bwMode="auto">
          <a:xfrm flipV="1">
            <a:off x="4711700" y="1916113"/>
            <a:ext cx="2452688" cy="17462"/>
          </a:xfrm>
          <a:prstGeom prst="line">
            <a:avLst/>
          </a:prstGeom>
          <a:noFill/>
          <a:ln w="38100">
            <a:solidFill>
              <a:srgbClr val="FF3300"/>
            </a:solidFill>
            <a:round/>
            <a:headEnd/>
            <a:tailEnd type="triangle" w="med" len="med"/>
          </a:ln>
          <a:effectLst/>
        </p:spPr>
        <p:txBody>
          <a:bodyPr wrap="none" anchor="ctr"/>
          <a:lstStyle/>
          <a:p>
            <a:endParaRPr lang="nl-BE"/>
          </a:p>
        </p:txBody>
      </p:sp>
      <p:sp>
        <p:nvSpPr>
          <p:cNvPr id="65555" name="Text Box 19"/>
          <p:cNvSpPr txBox="1">
            <a:spLocks noChangeArrowheads="1"/>
          </p:cNvSpPr>
          <p:nvPr/>
        </p:nvSpPr>
        <p:spPr bwMode="auto">
          <a:xfrm>
            <a:off x="4627563" y="1628775"/>
            <a:ext cx="1600200" cy="304800"/>
          </a:xfrm>
          <a:prstGeom prst="rect">
            <a:avLst/>
          </a:prstGeom>
          <a:noFill/>
          <a:ln w="9525">
            <a:noFill/>
            <a:miter lim="800000"/>
            <a:headEnd/>
            <a:tailEnd/>
          </a:ln>
          <a:effectLst/>
        </p:spPr>
        <p:txBody>
          <a:bodyPr>
            <a:spAutoFit/>
          </a:bodyPr>
          <a:lstStyle/>
          <a:p>
            <a:pPr eaLnBrk="0" hangingPunct="0">
              <a:spcBef>
                <a:spcPct val="50000"/>
              </a:spcBef>
            </a:pPr>
            <a:r>
              <a:rPr lang="en-US" sz="1400" b="1">
                <a:latin typeface="Arial" charset="0"/>
              </a:rPr>
              <a:t>Consultation</a:t>
            </a:r>
            <a:endParaRPr lang="en-US" sz="1400">
              <a:latin typeface="Arial" charset="0"/>
            </a:endParaRPr>
          </a:p>
        </p:txBody>
      </p:sp>
      <p:sp>
        <p:nvSpPr>
          <p:cNvPr id="65556" name="Line 20"/>
          <p:cNvSpPr>
            <a:spLocks noChangeShapeType="1"/>
          </p:cNvSpPr>
          <p:nvPr/>
        </p:nvSpPr>
        <p:spPr bwMode="auto">
          <a:xfrm flipH="1" flipV="1">
            <a:off x="4648200" y="3048000"/>
            <a:ext cx="1219200" cy="20638"/>
          </a:xfrm>
          <a:prstGeom prst="line">
            <a:avLst/>
          </a:prstGeom>
          <a:noFill/>
          <a:ln w="38100">
            <a:solidFill>
              <a:srgbClr val="E8FE48"/>
            </a:solidFill>
            <a:round/>
            <a:headEnd/>
            <a:tailEnd type="triangle" w="med" len="med"/>
          </a:ln>
          <a:effectLst/>
        </p:spPr>
        <p:txBody>
          <a:bodyPr wrap="none" anchor="ctr"/>
          <a:lstStyle/>
          <a:p>
            <a:endParaRPr lang="nl-BE"/>
          </a:p>
        </p:txBody>
      </p:sp>
      <p:sp>
        <p:nvSpPr>
          <p:cNvPr id="65557" name="Text Box 21"/>
          <p:cNvSpPr txBox="1">
            <a:spLocks noChangeArrowheads="1"/>
          </p:cNvSpPr>
          <p:nvPr/>
        </p:nvSpPr>
        <p:spPr bwMode="auto">
          <a:xfrm>
            <a:off x="4495800" y="2667000"/>
            <a:ext cx="1066800" cy="304800"/>
          </a:xfrm>
          <a:prstGeom prst="rect">
            <a:avLst/>
          </a:prstGeom>
          <a:noFill/>
          <a:ln w="9525">
            <a:noFill/>
            <a:miter lim="800000"/>
            <a:headEnd/>
            <a:tailEnd/>
          </a:ln>
          <a:effectLst/>
        </p:spPr>
        <p:txBody>
          <a:bodyPr>
            <a:spAutoFit/>
          </a:bodyPr>
          <a:lstStyle/>
          <a:p>
            <a:pPr eaLnBrk="0" hangingPunct="0">
              <a:spcBef>
                <a:spcPct val="50000"/>
              </a:spcBef>
            </a:pPr>
            <a:r>
              <a:rPr lang="en-US" sz="1400" b="1">
                <a:latin typeface="Arial" charset="0"/>
              </a:rPr>
              <a:t>Opinions</a:t>
            </a:r>
            <a:endParaRPr lang="en-US" sz="2400">
              <a:latin typeface="Arial" charset="0"/>
            </a:endParaRPr>
          </a:p>
        </p:txBody>
      </p:sp>
      <p:sp>
        <p:nvSpPr>
          <p:cNvPr id="65558" name="Line 22"/>
          <p:cNvSpPr>
            <a:spLocks noChangeShapeType="1"/>
          </p:cNvSpPr>
          <p:nvPr/>
        </p:nvSpPr>
        <p:spPr bwMode="auto">
          <a:xfrm flipH="1">
            <a:off x="6877050" y="3068638"/>
            <a:ext cx="719138" cy="792162"/>
          </a:xfrm>
          <a:prstGeom prst="line">
            <a:avLst/>
          </a:prstGeom>
          <a:noFill/>
          <a:ln w="38100">
            <a:solidFill>
              <a:srgbClr val="E8FE48"/>
            </a:solidFill>
            <a:round/>
            <a:headEnd/>
            <a:tailEnd type="triangle" w="med" len="med"/>
          </a:ln>
          <a:effectLst/>
        </p:spPr>
        <p:txBody>
          <a:bodyPr/>
          <a:lstStyle/>
          <a:p>
            <a:endParaRPr lang="nl-BE"/>
          </a:p>
        </p:txBody>
      </p:sp>
      <p:sp>
        <p:nvSpPr>
          <p:cNvPr id="65559" name="Rectangle 23"/>
          <p:cNvSpPr>
            <a:spLocks noChangeArrowheads="1"/>
          </p:cNvSpPr>
          <p:nvPr/>
        </p:nvSpPr>
        <p:spPr bwMode="auto">
          <a:xfrm>
            <a:off x="7019925" y="2060575"/>
            <a:ext cx="1238250" cy="1223963"/>
          </a:xfrm>
          <a:prstGeom prst="rect">
            <a:avLst/>
          </a:prstGeom>
          <a:solidFill>
            <a:srgbClr val="00CCFF"/>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00CCFF"/>
            </a:extrusionClr>
          </a:sp3d>
        </p:spPr>
        <p:txBody>
          <a:bodyPr wrap="none" anchor="ctr">
            <a:flatTx/>
          </a:bodyPr>
          <a:lstStyle/>
          <a:p>
            <a:pPr algn="ctr" eaLnBrk="0" hangingPunct="0"/>
            <a:r>
              <a:rPr lang="en-US" sz="1600">
                <a:latin typeface="Arial" charset="0"/>
              </a:rPr>
              <a:t>Negotiation</a:t>
            </a:r>
            <a:endParaRPr lang="en-US" sz="2400">
              <a:latin typeface="Arial" charset="0"/>
            </a:endParaRPr>
          </a:p>
        </p:txBody>
      </p:sp>
      <p:sp>
        <p:nvSpPr>
          <p:cNvPr id="65560" name="Line 24"/>
          <p:cNvSpPr>
            <a:spLocks noChangeShapeType="1"/>
          </p:cNvSpPr>
          <p:nvPr/>
        </p:nvSpPr>
        <p:spPr bwMode="auto">
          <a:xfrm flipH="1">
            <a:off x="7667625" y="3429000"/>
            <a:ext cx="0" cy="431800"/>
          </a:xfrm>
          <a:prstGeom prst="line">
            <a:avLst/>
          </a:prstGeom>
          <a:noFill/>
          <a:ln w="38100">
            <a:solidFill>
              <a:srgbClr val="E8FE48"/>
            </a:solidFill>
            <a:round/>
            <a:headEnd/>
            <a:tailEnd type="triangle" w="med" len="med"/>
          </a:ln>
          <a:effectLst/>
        </p:spPr>
        <p:txBody>
          <a:bodyPr/>
          <a:lstStyle/>
          <a:p>
            <a:endParaRPr lang="nl-BE"/>
          </a:p>
        </p:txBody>
      </p:sp>
      <p:sp>
        <p:nvSpPr>
          <p:cNvPr id="65564" name="Line 28"/>
          <p:cNvSpPr>
            <a:spLocks noChangeShapeType="1"/>
          </p:cNvSpPr>
          <p:nvPr/>
        </p:nvSpPr>
        <p:spPr bwMode="auto">
          <a:xfrm>
            <a:off x="5508625" y="1268413"/>
            <a:ext cx="0" cy="5256212"/>
          </a:xfrm>
          <a:prstGeom prst="line">
            <a:avLst/>
          </a:prstGeom>
          <a:noFill/>
          <a:ln w="12700">
            <a:solidFill>
              <a:schemeClr val="tx1"/>
            </a:solidFill>
            <a:round/>
            <a:headEnd/>
            <a:tailEnd/>
          </a:ln>
          <a:effectLst/>
        </p:spPr>
        <p:txBody>
          <a:bodyPr wrap="none" anchor="ctr"/>
          <a:lstStyle/>
          <a:p>
            <a:endParaRPr lang="nl-BE"/>
          </a:p>
        </p:txBody>
      </p:sp>
      <p:sp>
        <p:nvSpPr>
          <p:cNvPr id="28" name="Right Arrow 27"/>
          <p:cNvSpPr/>
          <p:nvPr/>
        </p:nvSpPr>
        <p:spPr bwMode="auto">
          <a:xfrm rot="11037888">
            <a:off x="8440350" y="2453222"/>
            <a:ext cx="722588" cy="522794"/>
          </a:xfrm>
          <a:prstGeom prst="rightArrow">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5"/>
          <p:cNvSpPr>
            <a:spLocks noGrp="1"/>
          </p:cNvSpPr>
          <p:nvPr>
            <p:ph type="sldNum" sz="quarter" idx="12"/>
          </p:nvPr>
        </p:nvSpPr>
        <p:spPr/>
        <p:txBody>
          <a:bodyPr/>
          <a:lstStyle/>
          <a:p>
            <a:fld id="{338BF4D9-A85C-46D8-ACC3-D6DB2D5391F8}" type="slidenum">
              <a:rPr lang="en-GB"/>
              <a:pPr/>
              <a:t>5</a:t>
            </a:fld>
            <a:endParaRPr lang="en-GB"/>
          </a:p>
        </p:txBody>
      </p:sp>
      <p:sp>
        <p:nvSpPr>
          <p:cNvPr id="110595" name="Rectangle 3"/>
          <p:cNvSpPr>
            <a:spLocks noChangeArrowheads="1"/>
          </p:cNvSpPr>
          <p:nvPr/>
        </p:nvSpPr>
        <p:spPr bwMode="auto">
          <a:xfrm>
            <a:off x="914400" y="2209800"/>
            <a:ext cx="4594225" cy="1506538"/>
          </a:xfrm>
          <a:prstGeom prst="rect">
            <a:avLst/>
          </a:prstGeom>
          <a:solidFill>
            <a:srgbClr val="33CCCC"/>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33CCCC"/>
            </a:extrusionClr>
          </a:sp3d>
        </p:spPr>
        <p:txBody>
          <a:bodyPr wrap="none" anchor="ctr">
            <a:flatTx/>
          </a:bodyPr>
          <a:lstStyle/>
          <a:p>
            <a:pPr algn="ctr" defTabSz="762000" eaLnBrk="0" hangingPunct="0"/>
            <a:r>
              <a:rPr lang="en-US" sz="1400" b="1">
                <a:latin typeface="Arial" charset="0"/>
              </a:rPr>
              <a:t>General cross-industry organisation</a:t>
            </a:r>
          </a:p>
          <a:p>
            <a:pPr algn="ctr" defTabSz="762000" eaLnBrk="0" hangingPunct="0"/>
            <a:r>
              <a:rPr lang="en-US" sz="1400" b="1">
                <a:latin typeface="Arial" charset="0"/>
              </a:rPr>
              <a:t>&amp;</a:t>
            </a:r>
          </a:p>
          <a:p>
            <a:pPr algn="ctr" defTabSz="762000" eaLnBrk="0" hangingPunct="0"/>
            <a:r>
              <a:rPr lang="en-US" sz="1400" b="1">
                <a:latin typeface="Arial" charset="0"/>
              </a:rPr>
              <a:t>Cross-industry organisations representing </a:t>
            </a:r>
          </a:p>
          <a:p>
            <a:pPr algn="ctr" defTabSz="762000" eaLnBrk="0" hangingPunct="0"/>
            <a:r>
              <a:rPr lang="en-US" sz="1400" b="1">
                <a:latin typeface="Arial" charset="0"/>
              </a:rPr>
              <a:t>certain categories of workers or undertakings </a:t>
            </a:r>
          </a:p>
          <a:p>
            <a:pPr algn="ctr" defTabSz="762000" eaLnBrk="0" hangingPunct="0"/>
            <a:endParaRPr lang="en-US" sz="1400" b="1">
              <a:latin typeface="Arial" charset="0"/>
            </a:endParaRPr>
          </a:p>
          <a:p>
            <a:pPr algn="ctr" defTabSz="762000" eaLnBrk="0" hangingPunct="0"/>
            <a:r>
              <a:rPr lang="en-US" sz="1400" b="1">
                <a:latin typeface="Arial" charset="0"/>
              </a:rPr>
              <a:t>ETUC, BusinessEurope, CEEP, </a:t>
            </a:r>
          </a:p>
          <a:p>
            <a:pPr algn="ctr" defTabSz="762000" eaLnBrk="0" hangingPunct="0"/>
            <a:r>
              <a:rPr lang="en-US" sz="1400" b="1">
                <a:latin typeface="Arial" charset="0"/>
              </a:rPr>
              <a:t>UEAPME, CEC, Eurocadres</a:t>
            </a:r>
          </a:p>
        </p:txBody>
      </p:sp>
      <p:sp>
        <p:nvSpPr>
          <p:cNvPr id="110596" name="Rectangle 4"/>
          <p:cNvSpPr>
            <a:spLocks noChangeArrowheads="1"/>
          </p:cNvSpPr>
          <p:nvPr/>
        </p:nvSpPr>
        <p:spPr bwMode="auto">
          <a:xfrm>
            <a:off x="954088" y="4695825"/>
            <a:ext cx="4625975" cy="1541463"/>
          </a:xfrm>
          <a:prstGeom prst="rect">
            <a:avLst/>
          </a:prstGeom>
          <a:solidFill>
            <a:srgbClr val="CCF97B"/>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CCF97B"/>
            </a:extrusionClr>
          </a:sp3d>
        </p:spPr>
        <p:txBody>
          <a:bodyPr wrap="none" anchor="ctr">
            <a:flatTx/>
          </a:bodyPr>
          <a:lstStyle/>
          <a:p>
            <a:pPr algn="ctr" defTabSz="762000" eaLnBrk="0" hangingPunct="0"/>
            <a:r>
              <a:rPr lang="en-US" sz="1400" b="1" dirty="0" err="1">
                <a:latin typeface="Arial" charset="0"/>
              </a:rPr>
              <a:t>Sectoral</a:t>
            </a:r>
            <a:r>
              <a:rPr lang="en-US" sz="1400" b="1" dirty="0">
                <a:latin typeface="Arial" charset="0"/>
              </a:rPr>
              <a:t> </a:t>
            </a:r>
            <a:r>
              <a:rPr lang="en-US" sz="1400" b="1" dirty="0" err="1">
                <a:latin typeface="Arial" charset="0"/>
              </a:rPr>
              <a:t>organisations</a:t>
            </a:r>
            <a:r>
              <a:rPr lang="en-US" sz="1400" b="1" dirty="0">
                <a:latin typeface="Arial" charset="0"/>
              </a:rPr>
              <a:t> representing </a:t>
            </a:r>
            <a:r>
              <a:rPr lang="en-US" sz="1400" b="1" dirty="0" smtClean="0">
                <a:latin typeface="Arial" charset="0"/>
              </a:rPr>
              <a:t>employers</a:t>
            </a:r>
          </a:p>
          <a:p>
            <a:pPr algn="ctr" defTabSz="762000" eaLnBrk="0" hangingPunct="0"/>
            <a:r>
              <a:rPr lang="en-US" sz="1400" b="1" dirty="0" err="1" smtClean="0">
                <a:latin typeface="Arial" charset="0"/>
              </a:rPr>
              <a:t>Eurelectric</a:t>
            </a:r>
            <a:r>
              <a:rPr lang="en-US" sz="1400" b="1" dirty="0" smtClean="0">
                <a:latin typeface="Arial" charset="0"/>
              </a:rPr>
              <a:t>, </a:t>
            </a:r>
            <a:r>
              <a:rPr lang="en-US" sz="1400" b="1" dirty="0" err="1" smtClean="0">
                <a:latin typeface="Arial" charset="0"/>
              </a:rPr>
              <a:t>Eurogas</a:t>
            </a:r>
            <a:r>
              <a:rPr lang="en-US" sz="1400" b="1" dirty="0" smtClean="0">
                <a:latin typeface="Arial" charset="0"/>
              </a:rPr>
              <a:t>, POSTEUROP</a:t>
            </a:r>
            <a:r>
              <a:rPr lang="en-US" sz="1400" b="1" dirty="0">
                <a:latin typeface="Arial" charset="0"/>
              </a:rPr>
              <a:t>, </a:t>
            </a:r>
          </a:p>
          <a:p>
            <a:pPr algn="ctr" defTabSz="762000" eaLnBrk="0" hangingPunct="0"/>
            <a:r>
              <a:rPr lang="en-US" sz="1400" b="1" dirty="0">
                <a:latin typeface="Arial" charset="0"/>
              </a:rPr>
              <a:t>COPA, HOTREC, FBE, ...</a:t>
            </a:r>
          </a:p>
          <a:p>
            <a:pPr algn="ctr" defTabSz="762000" eaLnBrk="0" hangingPunct="0"/>
            <a:r>
              <a:rPr lang="en-US" sz="1400" b="1" dirty="0">
                <a:latin typeface="Arial" charset="0"/>
              </a:rPr>
              <a:t>&amp;</a:t>
            </a:r>
          </a:p>
          <a:p>
            <a:pPr algn="ctr" defTabSz="762000" eaLnBrk="0" hangingPunct="0"/>
            <a:r>
              <a:rPr lang="en-US" sz="1400" b="1" dirty="0">
                <a:latin typeface="Arial" charset="0"/>
              </a:rPr>
              <a:t>European trade union </a:t>
            </a:r>
            <a:r>
              <a:rPr lang="en-US" sz="1400" b="1" dirty="0" err="1">
                <a:latin typeface="Arial" charset="0"/>
              </a:rPr>
              <a:t>organisations</a:t>
            </a:r>
            <a:endParaRPr lang="en-US" sz="1400" b="1" dirty="0">
              <a:latin typeface="Arial" charset="0"/>
            </a:endParaRPr>
          </a:p>
          <a:p>
            <a:pPr algn="ctr" defTabSz="762000" eaLnBrk="0" hangingPunct="0"/>
            <a:r>
              <a:rPr lang="en-US" sz="1400" b="1" dirty="0">
                <a:latin typeface="Arial" charset="0"/>
              </a:rPr>
              <a:t>UNI-</a:t>
            </a:r>
            <a:r>
              <a:rPr lang="en-US" sz="1400" b="1" dirty="0" err="1">
                <a:latin typeface="Arial" charset="0"/>
              </a:rPr>
              <a:t>Europa</a:t>
            </a:r>
            <a:r>
              <a:rPr lang="en-US" sz="1400" b="1" dirty="0">
                <a:latin typeface="Arial" charset="0"/>
              </a:rPr>
              <a:t>, EPSU, EFFAT, EMF...</a:t>
            </a:r>
          </a:p>
          <a:p>
            <a:pPr algn="ctr" defTabSz="762000" eaLnBrk="0" hangingPunct="0"/>
            <a:endParaRPr lang="en-US" sz="1400" b="1" dirty="0">
              <a:latin typeface="Arial" charset="0"/>
            </a:endParaRPr>
          </a:p>
        </p:txBody>
      </p:sp>
      <p:sp>
        <p:nvSpPr>
          <p:cNvPr id="110597" name="Rectangle 5"/>
          <p:cNvSpPr>
            <a:spLocks noChangeArrowheads="1"/>
          </p:cNvSpPr>
          <p:nvPr/>
        </p:nvSpPr>
        <p:spPr bwMode="auto">
          <a:xfrm>
            <a:off x="949325" y="3933825"/>
            <a:ext cx="4613275" cy="574675"/>
          </a:xfrm>
          <a:prstGeom prst="rect">
            <a:avLst/>
          </a:prstGeom>
          <a:solidFill>
            <a:srgbClr val="9BE094"/>
          </a:solidFill>
          <a:ln w="12700">
            <a:miter lim="800000"/>
            <a:headEnd type="none" w="sm" len="sm"/>
            <a:tailEnd type="none" w="sm" len="sm"/>
          </a:ln>
          <a:effectLst/>
          <a:scene3d>
            <a:camera prst="legacyPerspectiveBottom"/>
            <a:lightRig rig="legacyFlat3" dir="t"/>
          </a:scene3d>
          <a:sp3d extrusionH="887400" prstMaterial="legacyMatte">
            <a:bevelT w="13500" h="13500" prst="angle"/>
            <a:bevelB w="13500" h="13500" prst="angle"/>
            <a:extrusionClr>
              <a:srgbClr val="9BE094"/>
            </a:extrusionClr>
          </a:sp3d>
        </p:spPr>
        <p:txBody>
          <a:bodyPr wrap="none" anchor="ctr">
            <a:flatTx/>
          </a:bodyPr>
          <a:lstStyle/>
          <a:p>
            <a:pPr algn="ctr" defTabSz="762000" eaLnBrk="0" hangingPunct="0"/>
            <a:r>
              <a:rPr lang="en-US" sz="1400" b="1">
                <a:latin typeface="Arial" charset="0"/>
              </a:rPr>
              <a:t>Specific organisations</a:t>
            </a:r>
          </a:p>
          <a:p>
            <a:pPr algn="ctr" defTabSz="762000" eaLnBrk="0" hangingPunct="0"/>
            <a:r>
              <a:rPr lang="en-US" sz="1400" b="1">
                <a:latin typeface="Arial" charset="0"/>
              </a:rPr>
              <a:t>Eurochambres</a:t>
            </a:r>
          </a:p>
        </p:txBody>
      </p:sp>
      <p:sp>
        <p:nvSpPr>
          <p:cNvPr id="110598" name="Rectangle 6"/>
          <p:cNvSpPr>
            <a:spLocks noChangeArrowheads="1"/>
          </p:cNvSpPr>
          <p:nvPr/>
        </p:nvSpPr>
        <p:spPr bwMode="auto">
          <a:xfrm>
            <a:off x="5791200" y="2209800"/>
            <a:ext cx="2819400" cy="4038600"/>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miter lim="800000"/>
            <a:headEnd/>
            <a:tailEnd/>
          </a:ln>
          <a:effectLst/>
          <a:scene3d>
            <a:camera prst="legacyPerspectiveBottom"/>
            <a:lightRig rig="legacyFlat3" dir="t"/>
          </a:scene3d>
          <a:sp3d extrusionH="887400" prstMaterial="legacyMatte">
            <a:bevelT w="13500" h="13500" prst="angle"/>
            <a:bevelB w="13500" h="13500" prst="angle"/>
            <a:extrusionClr>
              <a:schemeClr val="accent1"/>
            </a:extrusionClr>
          </a:sp3d>
        </p:spPr>
        <p:txBody>
          <a:bodyPr wrap="none" anchor="ctr">
            <a:flatTx/>
          </a:bodyPr>
          <a:lstStyle/>
          <a:p>
            <a:pPr algn="ctr" eaLnBrk="0" hangingPunct="0"/>
            <a:r>
              <a:rPr lang="en-US">
                <a:latin typeface="Times New Roman" pitchFamily="18" charset="0"/>
              </a:rPr>
              <a:t>European</a:t>
            </a:r>
          </a:p>
          <a:p>
            <a:pPr algn="ctr" eaLnBrk="0" hangingPunct="0"/>
            <a:endParaRPr lang="en-US">
              <a:latin typeface="Times New Roman" pitchFamily="18" charset="0"/>
            </a:endParaRPr>
          </a:p>
          <a:p>
            <a:pPr algn="ctr" eaLnBrk="0" hangingPunct="0"/>
            <a:r>
              <a:rPr lang="en-US">
                <a:latin typeface="Times New Roman" pitchFamily="18" charset="0"/>
              </a:rPr>
              <a:t>Capacity to act in a</a:t>
            </a:r>
          </a:p>
          <a:p>
            <a:pPr algn="ctr" eaLnBrk="0" hangingPunct="0"/>
            <a:r>
              <a:rPr lang="en-US">
                <a:latin typeface="Times New Roman" pitchFamily="18" charset="0"/>
              </a:rPr>
              <a:t>voluntary way</a:t>
            </a:r>
          </a:p>
          <a:p>
            <a:pPr algn="ctr" eaLnBrk="0" hangingPunct="0"/>
            <a:endParaRPr lang="en-US">
              <a:latin typeface="Times New Roman" pitchFamily="18" charset="0"/>
            </a:endParaRPr>
          </a:p>
          <a:p>
            <a:pPr algn="ctr" eaLnBrk="0" hangingPunct="0"/>
            <a:r>
              <a:rPr lang="en-US">
                <a:latin typeface="Times New Roman" pitchFamily="18" charset="0"/>
              </a:rPr>
              <a:t>Being composed by national</a:t>
            </a:r>
          </a:p>
          <a:p>
            <a:pPr algn="ctr" eaLnBrk="0" hangingPunct="0"/>
            <a:r>
              <a:rPr lang="en-US">
                <a:latin typeface="Times New Roman" pitchFamily="18" charset="0"/>
              </a:rPr>
              <a:t>organisations recognised</a:t>
            </a:r>
          </a:p>
          <a:p>
            <a:pPr algn="ctr" eaLnBrk="0" hangingPunct="0"/>
            <a:r>
              <a:rPr lang="en-US">
                <a:latin typeface="Times New Roman" pitchFamily="18" charset="0"/>
              </a:rPr>
              <a:t>as social partners</a:t>
            </a:r>
          </a:p>
          <a:p>
            <a:pPr algn="ctr" eaLnBrk="0" hangingPunct="0"/>
            <a:endParaRPr lang="en-US">
              <a:latin typeface="Times New Roman" pitchFamily="18" charset="0"/>
            </a:endParaRPr>
          </a:p>
          <a:p>
            <a:pPr algn="ctr" eaLnBrk="0" hangingPunct="0"/>
            <a:r>
              <a:rPr lang="en-US">
                <a:latin typeface="Times New Roman" pitchFamily="18" charset="0"/>
              </a:rPr>
              <a:t>Adequate structures </a:t>
            </a:r>
            <a:endParaRPr lang="en-US" sz="2400">
              <a:latin typeface="Times New Roman" pitchFamily="18" charset="0"/>
            </a:endParaRPr>
          </a:p>
        </p:txBody>
      </p:sp>
      <p:sp>
        <p:nvSpPr>
          <p:cNvPr id="110600" name="Rectangle 8"/>
          <p:cNvSpPr>
            <a:spLocks noGrp="1" noChangeArrowheads="1"/>
          </p:cNvSpPr>
          <p:nvPr>
            <p:ph type="title"/>
          </p:nvPr>
        </p:nvSpPr>
        <p:spPr>
          <a:xfrm>
            <a:off x="468313" y="-100013"/>
            <a:ext cx="8229600" cy="1052513"/>
          </a:xfrm>
        </p:spPr>
        <p:txBody>
          <a:bodyPr/>
          <a:lstStyle/>
          <a:p>
            <a:r>
              <a:rPr lang="en-GB" sz="4000">
                <a:solidFill>
                  <a:schemeClr val="folHlink"/>
                </a:solidFill>
              </a:rPr>
              <a:t>The European social partners</a:t>
            </a:r>
            <a:r>
              <a:rPr lang="en-GB" sz="4800"/>
              <a:t> </a:t>
            </a:r>
          </a:p>
        </p:txBody>
      </p:sp>
      <p:pic>
        <p:nvPicPr>
          <p:cNvPr id="110602" name="Picture 10"/>
          <p:cNvPicPr>
            <a:picLocks noChangeAspect="1" noChangeArrowheads="1"/>
          </p:cNvPicPr>
          <p:nvPr/>
        </p:nvPicPr>
        <p:blipFill>
          <a:blip r:embed="rId3" cstate="print"/>
          <a:srcRect/>
          <a:stretch>
            <a:fillRect/>
          </a:stretch>
        </p:blipFill>
        <p:spPr bwMode="auto">
          <a:xfrm>
            <a:off x="1000100" y="1142984"/>
            <a:ext cx="865188" cy="638175"/>
          </a:xfrm>
          <a:prstGeom prst="rect">
            <a:avLst/>
          </a:prstGeom>
          <a:noFill/>
          <a:ln w="12700" algn="ctr">
            <a:noFill/>
            <a:miter lim="800000"/>
            <a:headEnd/>
            <a:tailEnd/>
          </a:ln>
          <a:effectLst/>
        </p:spPr>
      </p:pic>
      <p:pic>
        <p:nvPicPr>
          <p:cNvPr id="110604" name="Picture 12" descr="Logo">
            <a:hlinkClick r:id="rId4"/>
          </p:cNvPr>
          <p:cNvPicPr>
            <a:picLocks noChangeAspect="1" noChangeArrowheads="1"/>
          </p:cNvPicPr>
          <p:nvPr/>
        </p:nvPicPr>
        <p:blipFill>
          <a:blip r:embed="rId5" cstate="print"/>
          <a:srcRect/>
          <a:stretch>
            <a:fillRect/>
          </a:stretch>
        </p:blipFill>
        <p:spPr bwMode="auto">
          <a:xfrm>
            <a:off x="6300788" y="1341438"/>
            <a:ext cx="1727200" cy="371475"/>
          </a:xfrm>
          <a:prstGeom prst="rect">
            <a:avLst/>
          </a:prstGeom>
          <a:noFill/>
        </p:spPr>
      </p:pic>
      <p:pic>
        <p:nvPicPr>
          <p:cNvPr id="110614" name="Picture 22" descr="ceep">
            <a:hlinkClick r:id="rId6"/>
          </p:cNvPr>
          <p:cNvPicPr>
            <a:picLocks noChangeAspect="1" noChangeArrowheads="1"/>
          </p:cNvPicPr>
          <p:nvPr/>
        </p:nvPicPr>
        <p:blipFill>
          <a:blip r:embed="rId7" cstate="print"/>
          <a:srcRect/>
          <a:stretch>
            <a:fillRect/>
          </a:stretch>
        </p:blipFill>
        <p:spPr bwMode="auto">
          <a:xfrm>
            <a:off x="5003800" y="1268413"/>
            <a:ext cx="1079500" cy="503237"/>
          </a:xfrm>
          <a:prstGeom prst="rect">
            <a:avLst/>
          </a:prstGeom>
          <a:noFill/>
        </p:spPr>
      </p:pic>
      <p:pic>
        <p:nvPicPr>
          <p:cNvPr id="110616" name="Picture 24" descr="home_logo"/>
          <p:cNvPicPr>
            <a:picLocks noChangeAspect="1" noChangeArrowheads="1"/>
          </p:cNvPicPr>
          <p:nvPr/>
        </p:nvPicPr>
        <p:blipFill>
          <a:blip r:embed="rId8" cstate="print"/>
          <a:srcRect/>
          <a:stretch>
            <a:fillRect/>
          </a:stretch>
        </p:blipFill>
        <p:spPr bwMode="auto">
          <a:xfrm>
            <a:off x="179388" y="1196975"/>
            <a:ext cx="647700" cy="647700"/>
          </a:xfrm>
          <a:prstGeom prst="rect">
            <a:avLst/>
          </a:prstGeom>
          <a:noFill/>
        </p:spPr>
      </p:pic>
      <p:pic>
        <p:nvPicPr>
          <p:cNvPr id="110618" name="Picture 26" descr="Logo"/>
          <p:cNvPicPr>
            <a:picLocks noChangeAspect="1" noChangeArrowheads="1"/>
          </p:cNvPicPr>
          <p:nvPr/>
        </p:nvPicPr>
        <p:blipFill>
          <a:blip r:embed="rId9" cstate="print"/>
          <a:srcRect/>
          <a:stretch>
            <a:fillRect/>
          </a:stretch>
        </p:blipFill>
        <p:spPr bwMode="auto">
          <a:xfrm>
            <a:off x="8172450" y="1196975"/>
            <a:ext cx="863600" cy="647700"/>
          </a:xfrm>
          <a:prstGeom prst="rect">
            <a:avLst/>
          </a:prstGeom>
          <a:noFill/>
        </p:spPr>
      </p:pic>
      <p:pic>
        <p:nvPicPr>
          <p:cNvPr id="117761" name="Picture 1" descr="Logocoul"/>
          <p:cNvPicPr>
            <a:picLocks noChangeAspect="1" noChangeArrowheads="1"/>
          </p:cNvPicPr>
          <p:nvPr/>
        </p:nvPicPr>
        <p:blipFill>
          <a:blip r:embed="rId10" cstate="print"/>
          <a:srcRect/>
          <a:stretch>
            <a:fillRect/>
          </a:stretch>
        </p:blipFill>
        <p:spPr bwMode="auto">
          <a:xfrm>
            <a:off x="3714744" y="1214422"/>
            <a:ext cx="1219210" cy="571504"/>
          </a:xfrm>
          <a:prstGeom prst="rect">
            <a:avLst/>
          </a:prstGeom>
          <a:noFill/>
          <a:ln w="9525">
            <a:noFill/>
            <a:miter lim="800000"/>
            <a:headEnd/>
            <a:tailEnd/>
          </a:ln>
        </p:spPr>
      </p:pic>
      <p:pic>
        <p:nvPicPr>
          <p:cNvPr id="117762" name="Picture 2" descr="image001"/>
          <p:cNvPicPr>
            <a:picLocks noChangeAspect="1" noChangeArrowheads="1"/>
          </p:cNvPicPr>
          <p:nvPr/>
        </p:nvPicPr>
        <p:blipFill>
          <a:blip r:embed="rId11" cstate="print"/>
          <a:srcRect/>
          <a:stretch>
            <a:fillRect/>
          </a:stretch>
        </p:blipFill>
        <p:spPr bwMode="auto">
          <a:xfrm>
            <a:off x="2000232" y="1357298"/>
            <a:ext cx="1657350" cy="333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Slide Number Placeholder 5"/>
          <p:cNvSpPr>
            <a:spLocks noGrp="1"/>
          </p:cNvSpPr>
          <p:nvPr>
            <p:ph type="sldNum" sz="quarter" idx="12"/>
          </p:nvPr>
        </p:nvSpPr>
        <p:spPr/>
        <p:txBody>
          <a:bodyPr/>
          <a:lstStyle/>
          <a:p>
            <a:fld id="{41107CFF-04A9-441C-9732-D6B76868D75A}" type="slidenum">
              <a:rPr lang="en-GB"/>
              <a:pPr/>
              <a:t>6</a:t>
            </a:fld>
            <a:endParaRPr lang="en-GB"/>
          </a:p>
        </p:txBody>
      </p:sp>
      <p:sp>
        <p:nvSpPr>
          <p:cNvPr id="98306" name="Rectangle 2"/>
          <p:cNvSpPr>
            <a:spLocks noGrp="1" noChangeArrowheads="1"/>
          </p:cNvSpPr>
          <p:nvPr>
            <p:ph type="title"/>
          </p:nvPr>
        </p:nvSpPr>
        <p:spPr>
          <a:xfrm>
            <a:off x="539750" y="115888"/>
            <a:ext cx="8064500" cy="720725"/>
          </a:xfrm>
          <a:noFill/>
          <a:ln/>
        </p:spPr>
        <p:txBody>
          <a:bodyPr anchorCtr="0"/>
          <a:lstStyle/>
          <a:p>
            <a:r>
              <a:rPr lang="fr-BE" sz="3600" b="1">
                <a:solidFill>
                  <a:schemeClr val="folHlink"/>
                </a:solidFill>
              </a:rPr>
              <a:t>How does it work?</a:t>
            </a:r>
            <a:endParaRPr lang="en-GB" sz="3600" b="1">
              <a:solidFill>
                <a:schemeClr val="folHlink"/>
              </a:solidFill>
            </a:endParaRPr>
          </a:p>
        </p:txBody>
      </p:sp>
      <p:sp>
        <p:nvSpPr>
          <p:cNvPr id="98307" name="Oval 3"/>
          <p:cNvSpPr>
            <a:spLocks noChangeArrowheads="1"/>
          </p:cNvSpPr>
          <p:nvPr/>
        </p:nvSpPr>
        <p:spPr bwMode="auto">
          <a:xfrm>
            <a:off x="1187450" y="1916113"/>
            <a:ext cx="2592388" cy="3960812"/>
          </a:xfrm>
          <a:prstGeom prst="ellipse">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p:spPr>
        <p:txBody>
          <a:bodyPr wrap="none" anchor="ctr"/>
          <a:lstStyle/>
          <a:p>
            <a:endParaRPr lang="nl-BE"/>
          </a:p>
        </p:txBody>
      </p:sp>
      <p:sp>
        <p:nvSpPr>
          <p:cNvPr id="98308" name="Oval 4"/>
          <p:cNvSpPr>
            <a:spLocks noChangeArrowheads="1"/>
          </p:cNvSpPr>
          <p:nvPr/>
        </p:nvSpPr>
        <p:spPr bwMode="auto">
          <a:xfrm>
            <a:off x="1835150" y="2708275"/>
            <a:ext cx="1296988" cy="2376488"/>
          </a:xfrm>
          <a:prstGeom prst="ellipse">
            <a:avLst/>
          </a:prstGeom>
          <a:solidFill>
            <a:schemeClr val="folHlink"/>
          </a:solidFill>
          <a:ln w="9525">
            <a:solidFill>
              <a:schemeClr val="tx1"/>
            </a:solidFill>
            <a:round/>
            <a:headEnd/>
            <a:tailEnd/>
          </a:ln>
          <a:effectLst/>
        </p:spPr>
        <p:txBody>
          <a:bodyPr wrap="none" anchor="ctr"/>
          <a:lstStyle/>
          <a:p>
            <a:pPr algn="ctr" eaLnBrk="0" hangingPunct="0"/>
            <a:r>
              <a:rPr lang="fr-BE" sz="2400">
                <a:solidFill>
                  <a:schemeClr val="bg1"/>
                </a:solidFill>
                <a:latin typeface="Times New Roman" pitchFamily="18" charset="0"/>
              </a:rPr>
              <a:t>Social</a:t>
            </a:r>
          </a:p>
          <a:p>
            <a:pPr algn="ctr" eaLnBrk="0" hangingPunct="0"/>
            <a:r>
              <a:rPr lang="fr-BE" sz="2400">
                <a:solidFill>
                  <a:schemeClr val="bg1"/>
                </a:solidFill>
                <a:latin typeface="Times New Roman" pitchFamily="18" charset="0"/>
              </a:rPr>
              <a:t>dialogue</a:t>
            </a:r>
          </a:p>
          <a:p>
            <a:pPr algn="ctr" eaLnBrk="0" hangingPunct="0"/>
            <a:r>
              <a:rPr lang="fr-BE" sz="2400">
                <a:solidFill>
                  <a:schemeClr val="bg1"/>
                </a:solidFill>
                <a:latin typeface="Times New Roman" pitchFamily="18" charset="0"/>
              </a:rPr>
              <a:t>table</a:t>
            </a:r>
            <a:endParaRPr lang="en-GB" sz="2400">
              <a:solidFill>
                <a:schemeClr val="bg1"/>
              </a:solidFill>
              <a:latin typeface="Times New Roman" pitchFamily="18" charset="0"/>
            </a:endParaRPr>
          </a:p>
        </p:txBody>
      </p:sp>
      <p:sp>
        <p:nvSpPr>
          <p:cNvPr id="98309" name="AutoShape 5"/>
          <p:cNvSpPr>
            <a:spLocks noChangeArrowheads="1"/>
          </p:cNvSpPr>
          <p:nvPr/>
        </p:nvSpPr>
        <p:spPr bwMode="auto">
          <a:xfrm>
            <a:off x="1476375" y="1916113"/>
            <a:ext cx="288925" cy="287337"/>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0" name="AutoShape 6"/>
          <p:cNvSpPr>
            <a:spLocks noChangeArrowheads="1"/>
          </p:cNvSpPr>
          <p:nvPr/>
        </p:nvSpPr>
        <p:spPr bwMode="auto">
          <a:xfrm>
            <a:off x="1908175" y="1628775"/>
            <a:ext cx="288925" cy="287338"/>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1" name="AutoShape 7"/>
          <p:cNvSpPr>
            <a:spLocks noChangeArrowheads="1"/>
          </p:cNvSpPr>
          <p:nvPr/>
        </p:nvSpPr>
        <p:spPr bwMode="auto">
          <a:xfrm>
            <a:off x="1187450" y="2276475"/>
            <a:ext cx="288925" cy="287338"/>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2" name="AutoShape 8"/>
          <p:cNvSpPr>
            <a:spLocks noChangeArrowheads="1"/>
          </p:cNvSpPr>
          <p:nvPr/>
        </p:nvSpPr>
        <p:spPr bwMode="auto">
          <a:xfrm>
            <a:off x="971550" y="2708275"/>
            <a:ext cx="288925" cy="287338"/>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3" name="AutoShape 9"/>
          <p:cNvSpPr>
            <a:spLocks noChangeArrowheads="1"/>
          </p:cNvSpPr>
          <p:nvPr/>
        </p:nvSpPr>
        <p:spPr bwMode="auto">
          <a:xfrm>
            <a:off x="827088" y="3213100"/>
            <a:ext cx="288925" cy="287338"/>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4" name="AutoShape 10"/>
          <p:cNvSpPr>
            <a:spLocks noChangeArrowheads="1"/>
          </p:cNvSpPr>
          <p:nvPr/>
        </p:nvSpPr>
        <p:spPr bwMode="auto">
          <a:xfrm>
            <a:off x="755650" y="3716338"/>
            <a:ext cx="288925" cy="287337"/>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5" name="AutoShape 11"/>
          <p:cNvSpPr>
            <a:spLocks noChangeArrowheads="1"/>
          </p:cNvSpPr>
          <p:nvPr/>
        </p:nvSpPr>
        <p:spPr bwMode="auto">
          <a:xfrm>
            <a:off x="755650" y="4149725"/>
            <a:ext cx="288925" cy="287338"/>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6" name="AutoShape 12"/>
          <p:cNvSpPr>
            <a:spLocks noChangeArrowheads="1"/>
          </p:cNvSpPr>
          <p:nvPr/>
        </p:nvSpPr>
        <p:spPr bwMode="auto">
          <a:xfrm>
            <a:off x="900113" y="4652963"/>
            <a:ext cx="288925" cy="287337"/>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7" name="AutoShape 13"/>
          <p:cNvSpPr>
            <a:spLocks noChangeArrowheads="1"/>
          </p:cNvSpPr>
          <p:nvPr/>
        </p:nvSpPr>
        <p:spPr bwMode="auto">
          <a:xfrm>
            <a:off x="1042988" y="5086350"/>
            <a:ext cx="288925" cy="287338"/>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8" name="AutoShape 14"/>
          <p:cNvSpPr>
            <a:spLocks noChangeArrowheads="1"/>
          </p:cNvSpPr>
          <p:nvPr/>
        </p:nvSpPr>
        <p:spPr bwMode="auto">
          <a:xfrm>
            <a:off x="1331913" y="5445125"/>
            <a:ext cx="288925" cy="287338"/>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19" name="AutoShape 15"/>
          <p:cNvSpPr>
            <a:spLocks noChangeArrowheads="1"/>
          </p:cNvSpPr>
          <p:nvPr/>
        </p:nvSpPr>
        <p:spPr bwMode="auto">
          <a:xfrm>
            <a:off x="1619250" y="5734050"/>
            <a:ext cx="288925" cy="287338"/>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20" name="AutoShape 16"/>
          <p:cNvSpPr>
            <a:spLocks noChangeArrowheads="1"/>
          </p:cNvSpPr>
          <p:nvPr/>
        </p:nvSpPr>
        <p:spPr bwMode="auto">
          <a:xfrm>
            <a:off x="2122488" y="5949950"/>
            <a:ext cx="288925" cy="287338"/>
          </a:xfrm>
          <a:prstGeom prst="smileyFace">
            <a:avLst>
              <a:gd name="adj" fmla="val 4653"/>
            </a:avLst>
          </a:prstGeom>
          <a:solidFill>
            <a:srgbClr val="33CCFF"/>
          </a:solidFill>
          <a:ln w="9525">
            <a:solidFill>
              <a:schemeClr val="tx1"/>
            </a:solidFill>
            <a:round/>
            <a:headEnd/>
            <a:tailEnd/>
          </a:ln>
          <a:effectLst/>
        </p:spPr>
        <p:txBody>
          <a:bodyPr wrap="none" anchor="ctr"/>
          <a:lstStyle/>
          <a:p>
            <a:endParaRPr lang="nl-BE"/>
          </a:p>
        </p:txBody>
      </p:sp>
      <p:sp>
        <p:nvSpPr>
          <p:cNvPr id="98321" name="AutoShape 17"/>
          <p:cNvSpPr>
            <a:spLocks noChangeArrowheads="1"/>
          </p:cNvSpPr>
          <p:nvPr/>
        </p:nvSpPr>
        <p:spPr bwMode="auto">
          <a:xfrm>
            <a:off x="3492500" y="5373688"/>
            <a:ext cx="288925" cy="287337"/>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22" name="AutoShape 18"/>
          <p:cNvSpPr>
            <a:spLocks noChangeArrowheads="1"/>
          </p:cNvSpPr>
          <p:nvPr/>
        </p:nvSpPr>
        <p:spPr bwMode="auto">
          <a:xfrm>
            <a:off x="3708400" y="4941888"/>
            <a:ext cx="288925" cy="287337"/>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23" name="AutoShape 19"/>
          <p:cNvSpPr>
            <a:spLocks noChangeArrowheads="1"/>
          </p:cNvSpPr>
          <p:nvPr/>
        </p:nvSpPr>
        <p:spPr bwMode="auto">
          <a:xfrm>
            <a:off x="3132138" y="5734050"/>
            <a:ext cx="288925" cy="287338"/>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24" name="AutoShape 20"/>
          <p:cNvSpPr>
            <a:spLocks noChangeArrowheads="1"/>
          </p:cNvSpPr>
          <p:nvPr/>
        </p:nvSpPr>
        <p:spPr bwMode="auto">
          <a:xfrm>
            <a:off x="2627313" y="5949950"/>
            <a:ext cx="288925" cy="287338"/>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25" name="AutoShape 21"/>
          <p:cNvSpPr>
            <a:spLocks noChangeArrowheads="1"/>
          </p:cNvSpPr>
          <p:nvPr/>
        </p:nvSpPr>
        <p:spPr bwMode="auto">
          <a:xfrm>
            <a:off x="3419475" y="2205038"/>
            <a:ext cx="288925" cy="287337"/>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26" name="AutoShape 22"/>
          <p:cNvSpPr>
            <a:spLocks noChangeArrowheads="1"/>
          </p:cNvSpPr>
          <p:nvPr/>
        </p:nvSpPr>
        <p:spPr bwMode="auto">
          <a:xfrm>
            <a:off x="3635375" y="2565400"/>
            <a:ext cx="288925" cy="287338"/>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27" name="AutoShape 23"/>
          <p:cNvSpPr>
            <a:spLocks noChangeArrowheads="1"/>
          </p:cNvSpPr>
          <p:nvPr/>
        </p:nvSpPr>
        <p:spPr bwMode="auto">
          <a:xfrm>
            <a:off x="3779838" y="2997200"/>
            <a:ext cx="288925" cy="287338"/>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28" name="AutoShape 24"/>
          <p:cNvSpPr>
            <a:spLocks noChangeArrowheads="1"/>
          </p:cNvSpPr>
          <p:nvPr/>
        </p:nvSpPr>
        <p:spPr bwMode="auto">
          <a:xfrm>
            <a:off x="3924300" y="3500438"/>
            <a:ext cx="288925" cy="287337"/>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29" name="AutoShape 25"/>
          <p:cNvSpPr>
            <a:spLocks noChangeArrowheads="1"/>
          </p:cNvSpPr>
          <p:nvPr/>
        </p:nvSpPr>
        <p:spPr bwMode="auto">
          <a:xfrm>
            <a:off x="3924300" y="3933825"/>
            <a:ext cx="288925" cy="287338"/>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30" name="AutoShape 26"/>
          <p:cNvSpPr>
            <a:spLocks noChangeArrowheads="1"/>
          </p:cNvSpPr>
          <p:nvPr/>
        </p:nvSpPr>
        <p:spPr bwMode="auto">
          <a:xfrm>
            <a:off x="3851275" y="4437063"/>
            <a:ext cx="288925" cy="287337"/>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31" name="AutoShape 27"/>
          <p:cNvSpPr>
            <a:spLocks noChangeArrowheads="1"/>
          </p:cNvSpPr>
          <p:nvPr/>
        </p:nvSpPr>
        <p:spPr bwMode="auto">
          <a:xfrm>
            <a:off x="2411413" y="1557338"/>
            <a:ext cx="288925" cy="287337"/>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32" name="AutoShape 28"/>
          <p:cNvSpPr>
            <a:spLocks noChangeArrowheads="1"/>
          </p:cNvSpPr>
          <p:nvPr/>
        </p:nvSpPr>
        <p:spPr bwMode="auto">
          <a:xfrm>
            <a:off x="2843213" y="1628775"/>
            <a:ext cx="288925" cy="287338"/>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33" name="AutoShape 29"/>
          <p:cNvSpPr>
            <a:spLocks noChangeArrowheads="1"/>
          </p:cNvSpPr>
          <p:nvPr/>
        </p:nvSpPr>
        <p:spPr bwMode="auto">
          <a:xfrm>
            <a:off x="3203575" y="1844675"/>
            <a:ext cx="288925" cy="287338"/>
          </a:xfrm>
          <a:prstGeom prst="smileyFace">
            <a:avLst>
              <a:gd name="adj" fmla="val 4653"/>
            </a:avLst>
          </a:prstGeom>
          <a:solidFill>
            <a:srgbClr val="FF7C80"/>
          </a:solidFill>
          <a:ln w="9525">
            <a:solidFill>
              <a:schemeClr val="tx1"/>
            </a:solidFill>
            <a:round/>
            <a:headEnd/>
            <a:tailEnd/>
          </a:ln>
          <a:effectLst/>
        </p:spPr>
        <p:txBody>
          <a:bodyPr wrap="none" anchor="ctr"/>
          <a:lstStyle/>
          <a:p>
            <a:endParaRPr lang="nl-BE"/>
          </a:p>
        </p:txBody>
      </p:sp>
      <p:sp>
        <p:nvSpPr>
          <p:cNvPr id="98334" name="Text Box 30"/>
          <p:cNvSpPr txBox="1">
            <a:spLocks noChangeArrowheads="1"/>
          </p:cNvSpPr>
          <p:nvPr/>
        </p:nvSpPr>
        <p:spPr bwMode="auto">
          <a:xfrm>
            <a:off x="4716463" y="1916113"/>
            <a:ext cx="4103687" cy="457200"/>
          </a:xfrm>
          <a:prstGeom prst="rect">
            <a:avLst/>
          </a:prstGeom>
          <a:noFill/>
          <a:ln w="9525">
            <a:noFill/>
            <a:miter lim="800000"/>
            <a:headEnd/>
            <a:tailEnd/>
          </a:ln>
          <a:effectLst/>
        </p:spPr>
        <p:txBody>
          <a:bodyPr>
            <a:spAutoFit/>
          </a:bodyPr>
          <a:lstStyle/>
          <a:p>
            <a:pPr marL="457200" indent="-457200" eaLnBrk="0" hangingPunct="0">
              <a:spcBef>
                <a:spcPct val="50000"/>
              </a:spcBef>
            </a:pPr>
            <a:endParaRPr lang="fr-FR" sz="2400" b="1">
              <a:latin typeface="Times New Roman" pitchFamily="18" charset="0"/>
            </a:endParaRPr>
          </a:p>
        </p:txBody>
      </p:sp>
      <p:sp>
        <p:nvSpPr>
          <p:cNvPr id="98335" name="Rectangle 31"/>
          <p:cNvSpPr>
            <a:spLocks noChangeArrowheads="1"/>
          </p:cNvSpPr>
          <p:nvPr/>
        </p:nvSpPr>
        <p:spPr bwMode="auto">
          <a:xfrm rot="2479038">
            <a:off x="684213" y="5949950"/>
            <a:ext cx="647700" cy="431800"/>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fr-BE" sz="2000">
                <a:latin typeface="Times New Roman" pitchFamily="18" charset="0"/>
              </a:rPr>
              <a:t>Com</a:t>
            </a:r>
            <a:endParaRPr lang="en-GB" sz="2000">
              <a:latin typeface="Times New Roman" pitchFamily="18" charset="0"/>
            </a:endParaRPr>
          </a:p>
        </p:txBody>
      </p:sp>
      <p:sp>
        <p:nvSpPr>
          <p:cNvPr id="98336" name="AutoShape 32"/>
          <p:cNvSpPr>
            <a:spLocks noChangeArrowheads="1"/>
          </p:cNvSpPr>
          <p:nvPr/>
        </p:nvSpPr>
        <p:spPr bwMode="auto">
          <a:xfrm>
            <a:off x="468313" y="6237288"/>
            <a:ext cx="288925" cy="287337"/>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nl-BE"/>
          </a:p>
        </p:txBody>
      </p:sp>
      <p:sp>
        <p:nvSpPr>
          <p:cNvPr id="98337" name="AutoShape 33"/>
          <p:cNvSpPr>
            <a:spLocks noChangeArrowheads="1"/>
          </p:cNvSpPr>
          <p:nvPr/>
        </p:nvSpPr>
        <p:spPr bwMode="auto">
          <a:xfrm>
            <a:off x="754063" y="6524625"/>
            <a:ext cx="288925" cy="287338"/>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nl-BE"/>
          </a:p>
        </p:txBody>
      </p:sp>
      <p:sp>
        <p:nvSpPr>
          <p:cNvPr id="98338" name="Rectangle 34"/>
          <p:cNvSpPr>
            <a:spLocks noChangeArrowheads="1"/>
          </p:cNvSpPr>
          <p:nvPr/>
        </p:nvSpPr>
        <p:spPr bwMode="auto">
          <a:xfrm>
            <a:off x="4572000" y="2133600"/>
            <a:ext cx="4572000" cy="4419600"/>
          </a:xfrm>
          <a:prstGeom prst="rect">
            <a:avLst/>
          </a:prstGeom>
          <a:noFill/>
          <a:ln w="9525">
            <a:noFill/>
            <a:miter lim="800000"/>
            <a:headEnd/>
            <a:tailEnd/>
          </a:ln>
          <a:effectLst/>
        </p:spPr>
        <p:txBody>
          <a:bodyPr>
            <a:spAutoFit/>
          </a:bodyPr>
          <a:lstStyle/>
          <a:p>
            <a:pPr eaLnBrk="0" hangingPunct="0">
              <a:buFontTx/>
              <a:buChar char="•"/>
            </a:pPr>
            <a:r>
              <a:rPr lang="en-US" sz="2400" b="1">
                <a:latin typeface="Arial" charset="0"/>
              </a:rPr>
              <a:t> </a:t>
            </a:r>
            <a:r>
              <a:rPr lang="en-US" sz="2000" b="1">
                <a:latin typeface="Arial" charset="0"/>
              </a:rPr>
              <a:t>Decide on the rules of      procedure of their dialogue </a:t>
            </a:r>
            <a:r>
              <a:rPr lang="en-US" sz="2000">
                <a:latin typeface="Arial" charset="0"/>
              </a:rPr>
              <a:t>(Objectives, Preparation, Presidency…)</a:t>
            </a:r>
          </a:p>
          <a:p>
            <a:pPr eaLnBrk="0" hangingPunct="0"/>
            <a:endParaRPr lang="en-US" sz="2000">
              <a:latin typeface="Arial" charset="0"/>
            </a:endParaRPr>
          </a:p>
          <a:p>
            <a:pPr eaLnBrk="0" hangingPunct="0">
              <a:buFontTx/>
              <a:buChar char="•"/>
            </a:pPr>
            <a:r>
              <a:rPr lang="en-US" sz="2000" b="1">
                <a:latin typeface="Arial" charset="0"/>
              </a:rPr>
              <a:t> Decide on the level and rhythm of their dialogue </a:t>
            </a:r>
            <a:r>
              <a:rPr lang="en-US" sz="2000">
                <a:latin typeface="Arial" charset="0"/>
              </a:rPr>
              <a:t>(Number and type of meetings)</a:t>
            </a:r>
          </a:p>
          <a:p>
            <a:pPr eaLnBrk="0" hangingPunct="0"/>
            <a:endParaRPr lang="en-US" sz="2000">
              <a:latin typeface="Arial" charset="0"/>
            </a:endParaRPr>
          </a:p>
          <a:p>
            <a:pPr eaLnBrk="0" hangingPunct="0">
              <a:buFontTx/>
              <a:buChar char="•"/>
            </a:pPr>
            <a:r>
              <a:rPr lang="en-US" sz="2000" b="1">
                <a:latin typeface="Arial" charset="0"/>
              </a:rPr>
              <a:t> Decide on the content of their dialogue </a:t>
            </a:r>
            <a:r>
              <a:rPr lang="en-US" sz="2000">
                <a:latin typeface="Arial" charset="0"/>
              </a:rPr>
              <a:t>(Agenda of the meetings)</a:t>
            </a:r>
          </a:p>
          <a:p>
            <a:pPr eaLnBrk="0" hangingPunct="0"/>
            <a:endParaRPr lang="en-US" sz="2000">
              <a:latin typeface="Arial" charset="0"/>
            </a:endParaRPr>
          </a:p>
          <a:p>
            <a:pPr eaLnBrk="0" hangingPunct="0">
              <a:buFontTx/>
              <a:buChar char="•"/>
            </a:pPr>
            <a:r>
              <a:rPr lang="en-US" sz="2000" b="1">
                <a:latin typeface="Arial" charset="0"/>
              </a:rPr>
              <a:t> Decide on the outcome of their dialogue</a:t>
            </a:r>
            <a:endParaRPr lang="en-GB" sz="2000" b="1">
              <a:latin typeface="Arial" charset="0"/>
            </a:endParaRPr>
          </a:p>
        </p:txBody>
      </p:sp>
      <p:sp>
        <p:nvSpPr>
          <p:cNvPr id="98339" name="Rectangle 35"/>
          <p:cNvSpPr>
            <a:spLocks noChangeArrowheads="1"/>
          </p:cNvSpPr>
          <p:nvPr/>
        </p:nvSpPr>
        <p:spPr bwMode="auto">
          <a:xfrm>
            <a:off x="3527425" y="1125538"/>
            <a:ext cx="5616575" cy="627062"/>
          </a:xfrm>
          <a:prstGeom prst="rect">
            <a:avLst/>
          </a:prstGeom>
          <a:noFill/>
          <a:ln w="9525">
            <a:noFill/>
            <a:miter lim="800000"/>
            <a:headEnd/>
            <a:tailEnd/>
          </a:ln>
          <a:effectLst/>
        </p:spPr>
        <p:txBody>
          <a:bodyPr anchor="ctr"/>
          <a:lstStyle/>
          <a:p>
            <a:pPr algn="ctr"/>
            <a:r>
              <a:rPr lang="fr-BE" sz="2800">
                <a:solidFill>
                  <a:srgbClr val="CD1603"/>
                </a:solidFill>
                <a:effectLst>
                  <a:outerShdw blurRad="38100" dist="38100" dir="2700000" algn="tl">
                    <a:srgbClr val="000000"/>
                  </a:outerShdw>
                </a:effectLst>
                <a:latin typeface="Arial" charset="0"/>
              </a:rPr>
              <a:t>The social partners</a:t>
            </a:r>
            <a:r>
              <a:rPr lang="fr-BE" sz="2800">
                <a:solidFill>
                  <a:schemeClr val="tx2"/>
                </a:solidFill>
                <a:effectLst>
                  <a:outerShdw blurRad="38100" dist="38100" dir="2700000" algn="tl">
                    <a:srgbClr val="000000"/>
                  </a:outerShdw>
                </a:effectLst>
                <a:latin typeface="Arial" charset="0"/>
              </a:rPr>
              <a:t/>
            </a:r>
            <a:br>
              <a:rPr lang="fr-BE" sz="2800">
                <a:solidFill>
                  <a:schemeClr val="tx2"/>
                </a:solidFill>
                <a:effectLst>
                  <a:outerShdw blurRad="38100" dist="38100" dir="2700000" algn="tl">
                    <a:srgbClr val="000000"/>
                  </a:outerShdw>
                </a:effectLst>
                <a:latin typeface="Arial" charset="0"/>
              </a:rPr>
            </a:br>
            <a:r>
              <a:rPr lang="fr-BE" sz="2800" b="1">
                <a:solidFill>
                  <a:srgbClr val="CD1603"/>
                </a:solidFill>
                <a:effectLst>
                  <a:outerShdw blurRad="38100" dist="38100" dir="2700000" algn="tl">
                    <a:srgbClr val="000000"/>
                  </a:outerShdw>
                </a:effectLst>
                <a:latin typeface="Arial" charset="0"/>
              </a:rPr>
              <a:t>"Autonomy and responsibility"</a:t>
            </a:r>
            <a:endParaRPr lang="en-GB" sz="2800" b="1">
              <a:solidFill>
                <a:srgbClr val="CD1603"/>
              </a:solidFill>
              <a:effectLst>
                <a:outerShdw blurRad="38100" dist="38100" dir="2700000" algn="tl">
                  <a:srgbClr val="000000"/>
                </a:outerShdw>
              </a:effectLst>
              <a:latin typeface="Arial" charset="0"/>
            </a:endParaRPr>
          </a:p>
        </p:txBody>
      </p:sp>
      <p:pic>
        <p:nvPicPr>
          <p:cNvPr id="98341" name="Picture 37" descr="lf"/>
          <p:cNvPicPr>
            <a:picLocks noChangeAspect="1" noChangeArrowheads="1"/>
          </p:cNvPicPr>
          <p:nvPr/>
        </p:nvPicPr>
        <p:blipFill>
          <a:blip r:embed="rId3" cstate="print"/>
          <a:srcRect/>
          <a:stretch>
            <a:fillRect/>
          </a:stretch>
        </p:blipFill>
        <p:spPr bwMode="auto">
          <a:xfrm>
            <a:off x="323850" y="692150"/>
            <a:ext cx="1428750" cy="107632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32F105F-D8A1-46A5-9C04-3794CD9B31F7}" type="slidenum">
              <a:rPr lang="en-GB"/>
              <a:pPr/>
              <a:t>7</a:t>
            </a:fld>
            <a:endParaRPr lang="en-GB"/>
          </a:p>
        </p:txBody>
      </p:sp>
      <p:sp>
        <p:nvSpPr>
          <p:cNvPr id="38914" name="Rectangle 2"/>
          <p:cNvSpPr>
            <a:spLocks noGrp="1" noChangeArrowheads="1"/>
          </p:cNvSpPr>
          <p:nvPr>
            <p:ph type="title"/>
          </p:nvPr>
        </p:nvSpPr>
        <p:spPr>
          <a:xfrm>
            <a:off x="457200" y="277813"/>
            <a:ext cx="8229600" cy="1063625"/>
          </a:xfrm>
        </p:spPr>
        <p:txBody>
          <a:bodyPr/>
          <a:lstStyle/>
          <a:p>
            <a:r>
              <a:rPr lang="fr-BE" sz="3200" b="1">
                <a:solidFill>
                  <a:schemeClr val="folHlink"/>
                </a:solidFill>
              </a:rPr>
              <a:t>The Charter of </a:t>
            </a:r>
            <a:r>
              <a:rPr lang="fr-BE" sz="3600" b="1">
                <a:solidFill>
                  <a:schemeClr val="folHlink"/>
                </a:solidFill>
              </a:rPr>
              <a:t>Fundamental</a:t>
            </a:r>
            <a:r>
              <a:rPr lang="fr-BE" sz="3200" b="1">
                <a:solidFill>
                  <a:schemeClr val="folHlink"/>
                </a:solidFill>
              </a:rPr>
              <a:t> Rights</a:t>
            </a:r>
            <a:r>
              <a:rPr lang="fr-BE" sz="2800" b="1">
                <a:solidFill>
                  <a:schemeClr val="folHlink"/>
                </a:solidFill>
              </a:rPr>
              <a:t> </a:t>
            </a:r>
            <a:r>
              <a:rPr lang="fr-BE">
                <a:solidFill>
                  <a:schemeClr val="folHlink"/>
                </a:solidFill>
              </a:rPr>
              <a:t> </a:t>
            </a:r>
            <a:endParaRPr lang="en-GB">
              <a:solidFill>
                <a:schemeClr val="folHlink"/>
              </a:solidFill>
            </a:endParaRPr>
          </a:p>
        </p:txBody>
      </p:sp>
      <p:sp>
        <p:nvSpPr>
          <p:cNvPr id="38915" name="Rectangle 3"/>
          <p:cNvSpPr>
            <a:spLocks noGrp="1" noChangeArrowheads="1"/>
          </p:cNvSpPr>
          <p:nvPr>
            <p:ph type="body" idx="1"/>
          </p:nvPr>
        </p:nvSpPr>
        <p:spPr>
          <a:xfrm>
            <a:off x="457200" y="1412875"/>
            <a:ext cx="8229600" cy="4718050"/>
          </a:xfrm>
        </p:spPr>
        <p:txBody>
          <a:bodyPr/>
          <a:lstStyle/>
          <a:p>
            <a:pPr>
              <a:lnSpc>
                <a:spcPct val="90000"/>
              </a:lnSpc>
            </a:pPr>
            <a:r>
              <a:rPr lang="en-GB" i="1" u="sng">
                <a:effectLst/>
              </a:rPr>
              <a:t>Article 12</a:t>
            </a:r>
            <a:r>
              <a:rPr lang="en-GB" i="1">
                <a:effectLst/>
              </a:rPr>
              <a:t> : </a:t>
            </a:r>
            <a:r>
              <a:rPr lang="en-GB">
                <a:effectLst/>
              </a:rPr>
              <a:t>Freedom of assembly and of association</a:t>
            </a:r>
          </a:p>
          <a:p>
            <a:pPr>
              <a:lnSpc>
                <a:spcPct val="90000"/>
              </a:lnSpc>
              <a:buFont typeface="Wingdings" pitchFamily="2" charset="2"/>
              <a:buNone/>
            </a:pPr>
            <a:endParaRPr lang="en-GB">
              <a:effectLst/>
            </a:endParaRPr>
          </a:p>
          <a:p>
            <a:pPr lvl="1">
              <a:lnSpc>
                <a:spcPct val="90000"/>
              </a:lnSpc>
              <a:buFontTx/>
              <a:buNone/>
            </a:pPr>
            <a:r>
              <a:rPr lang="en-GB">
                <a:effectLst/>
              </a:rPr>
              <a:t>“</a:t>
            </a:r>
            <a:r>
              <a:rPr lang="en-GB" i="1">
                <a:effectLst/>
              </a:rPr>
              <a:t>Everyone has the right to freedom of peaceful assembly and to freedom of association at all levels, in particular in political, trade union and civic matters, which implies </a:t>
            </a:r>
            <a:r>
              <a:rPr lang="en-GB" i="1" u="sng">
                <a:effectLst/>
              </a:rPr>
              <a:t>the right of everyone to form and to join trade unions for the protection of his or her interests</a:t>
            </a:r>
            <a:r>
              <a:rPr lang="en-GB">
                <a:effectLst/>
              </a:rPr>
              <a:t>.”</a:t>
            </a:r>
          </a:p>
          <a:p>
            <a:pPr>
              <a:lnSpc>
                <a:spcPct val="90000"/>
              </a:lnSpc>
            </a:pPr>
            <a:endParaRPr lang="en-GB">
              <a:effectLst/>
            </a:endParaRPr>
          </a:p>
          <a:p>
            <a:pPr>
              <a:lnSpc>
                <a:spcPct val="90000"/>
              </a:lnSpc>
            </a:pPr>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4E25B26-89E5-464A-AB8D-8FB15BCD9C7D}" type="slidenum">
              <a:rPr lang="en-GB"/>
              <a:pPr/>
              <a:t>8</a:t>
            </a:fld>
            <a:endParaRPr lang="en-GB"/>
          </a:p>
        </p:txBody>
      </p:sp>
      <p:sp>
        <p:nvSpPr>
          <p:cNvPr id="39938" name="Rectangle 2"/>
          <p:cNvSpPr>
            <a:spLocks noGrp="1" noChangeArrowheads="1"/>
          </p:cNvSpPr>
          <p:nvPr>
            <p:ph type="title"/>
          </p:nvPr>
        </p:nvSpPr>
        <p:spPr/>
        <p:txBody>
          <a:bodyPr/>
          <a:lstStyle/>
          <a:p>
            <a:r>
              <a:rPr lang="fr-BE" sz="3200" b="1">
                <a:solidFill>
                  <a:schemeClr val="folHlink"/>
                </a:solidFill>
              </a:rPr>
              <a:t>The Charter of Fundamental Rights</a:t>
            </a:r>
            <a:endParaRPr lang="en-GB" sz="3200" b="1">
              <a:solidFill>
                <a:schemeClr val="folHlink"/>
              </a:solidFill>
            </a:endParaRPr>
          </a:p>
        </p:txBody>
      </p:sp>
      <p:sp>
        <p:nvSpPr>
          <p:cNvPr id="39939" name="Rectangle 3"/>
          <p:cNvSpPr>
            <a:spLocks noGrp="1" noChangeArrowheads="1"/>
          </p:cNvSpPr>
          <p:nvPr>
            <p:ph type="body" idx="1"/>
          </p:nvPr>
        </p:nvSpPr>
        <p:spPr/>
        <p:txBody>
          <a:bodyPr/>
          <a:lstStyle/>
          <a:p>
            <a:r>
              <a:rPr lang="en-GB" sz="2800" i="1" u="sng">
                <a:effectLst/>
              </a:rPr>
              <a:t>Article 27</a:t>
            </a:r>
            <a:r>
              <a:rPr lang="en-GB" sz="2800" i="1">
                <a:effectLst/>
              </a:rPr>
              <a:t> : </a:t>
            </a:r>
            <a:r>
              <a:rPr lang="en-GB" sz="2800">
                <a:effectLst/>
              </a:rPr>
              <a:t>Workers' right to information and consultation within the undertaking</a:t>
            </a:r>
          </a:p>
          <a:p>
            <a:pPr>
              <a:buFont typeface="Wingdings" pitchFamily="2" charset="2"/>
              <a:buNone/>
            </a:pPr>
            <a:endParaRPr lang="en-GB" sz="2800">
              <a:effectLst/>
            </a:endParaRPr>
          </a:p>
          <a:p>
            <a:pPr>
              <a:buFont typeface="Wingdings" pitchFamily="2" charset="2"/>
              <a:buNone/>
            </a:pPr>
            <a:r>
              <a:rPr lang="en-GB" sz="2800" i="1">
                <a:effectLst/>
              </a:rPr>
              <a:t>“</a:t>
            </a:r>
            <a:r>
              <a:rPr lang="en-GB" sz="2800" i="1" u="sng">
                <a:effectLst/>
              </a:rPr>
              <a:t>Workers or their representatives must, at the appropriate levels, be guaranteed information and consultation</a:t>
            </a:r>
            <a:r>
              <a:rPr lang="en-GB" sz="2800" i="1">
                <a:effectLst/>
              </a:rPr>
              <a:t> in good time in the cases and under the conditions provided for by Union law and national laws and practices”.</a:t>
            </a:r>
          </a:p>
          <a:p>
            <a:endParaRPr lang="en-GB" sz="28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3D2A4B8-2650-4EA6-93CD-57DB49E8AA9D}" type="slidenum">
              <a:rPr lang="en-GB"/>
              <a:pPr/>
              <a:t>9</a:t>
            </a:fld>
            <a:endParaRPr lang="en-GB"/>
          </a:p>
        </p:txBody>
      </p:sp>
      <p:sp>
        <p:nvSpPr>
          <p:cNvPr id="40962" name="Rectangle 2"/>
          <p:cNvSpPr>
            <a:spLocks noGrp="1" noChangeArrowheads="1"/>
          </p:cNvSpPr>
          <p:nvPr>
            <p:ph type="title"/>
          </p:nvPr>
        </p:nvSpPr>
        <p:spPr/>
        <p:txBody>
          <a:bodyPr/>
          <a:lstStyle/>
          <a:p>
            <a:r>
              <a:rPr lang="fr-BE" sz="3200" b="1">
                <a:solidFill>
                  <a:schemeClr val="folHlink"/>
                </a:solidFill>
              </a:rPr>
              <a:t>The Charter of </a:t>
            </a:r>
            <a:r>
              <a:rPr lang="fr-BE" sz="3600" b="1">
                <a:solidFill>
                  <a:schemeClr val="folHlink"/>
                </a:solidFill>
              </a:rPr>
              <a:t>Fundamental</a:t>
            </a:r>
            <a:r>
              <a:rPr lang="fr-BE" sz="3200" b="1">
                <a:solidFill>
                  <a:schemeClr val="folHlink"/>
                </a:solidFill>
              </a:rPr>
              <a:t> Rights</a:t>
            </a:r>
            <a:r>
              <a:rPr lang="fr-BE" sz="2800" b="1">
                <a:solidFill>
                  <a:schemeClr val="folHlink"/>
                </a:solidFill>
              </a:rPr>
              <a:t> </a:t>
            </a:r>
            <a:endParaRPr lang="en-GB" sz="2800" b="1">
              <a:solidFill>
                <a:schemeClr val="folHlink"/>
              </a:solidFill>
            </a:endParaRPr>
          </a:p>
        </p:txBody>
      </p:sp>
      <p:sp>
        <p:nvSpPr>
          <p:cNvPr id="40963" name="Rectangle 3"/>
          <p:cNvSpPr>
            <a:spLocks noGrp="1" noChangeArrowheads="1"/>
          </p:cNvSpPr>
          <p:nvPr>
            <p:ph type="body" idx="1"/>
          </p:nvPr>
        </p:nvSpPr>
        <p:spPr/>
        <p:txBody>
          <a:bodyPr/>
          <a:lstStyle/>
          <a:p>
            <a:pPr>
              <a:lnSpc>
                <a:spcPct val="90000"/>
              </a:lnSpc>
            </a:pPr>
            <a:r>
              <a:rPr lang="en-GB" sz="2800" i="1" u="sng">
                <a:effectLst/>
              </a:rPr>
              <a:t>Article 28</a:t>
            </a:r>
            <a:r>
              <a:rPr lang="en-GB" sz="2800" i="1">
                <a:effectLst/>
              </a:rPr>
              <a:t> : </a:t>
            </a:r>
            <a:r>
              <a:rPr lang="en-GB" sz="2800">
                <a:effectLst/>
              </a:rPr>
              <a:t>Right of collective bargaining and action</a:t>
            </a:r>
          </a:p>
          <a:p>
            <a:pPr>
              <a:lnSpc>
                <a:spcPct val="90000"/>
              </a:lnSpc>
              <a:buFont typeface="Wingdings" pitchFamily="2" charset="2"/>
              <a:buNone/>
            </a:pPr>
            <a:endParaRPr lang="en-GB" sz="2800">
              <a:effectLst/>
            </a:endParaRPr>
          </a:p>
          <a:p>
            <a:pPr>
              <a:lnSpc>
                <a:spcPct val="90000"/>
              </a:lnSpc>
              <a:buFont typeface="Wingdings" pitchFamily="2" charset="2"/>
              <a:buNone/>
            </a:pPr>
            <a:r>
              <a:rPr lang="en-GB" sz="2800" i="1">
                <a:effectLst/>
              </a:rPr>
              <a:t>“Workers and employers, or their respective organisations, have, in accordance with Union law and national laws and practices, </a:t>
            </a:r>
            <a:r>
              <a:rPr lang="en-GB" sz="2800" i="1" u="sng">
                <a:effectLst/>
              </a:rPr>
              <a:t>the right to negotiate and conclude collective agreements at the appropriate levels</a:t>
            </a:r>
            <a:r>
              <a:rPr lang="en-GB" sz="2800" i="1">
                <a:effectLst/>
              </a:rPr>
              <a:t> and, in cases of conflicts of interest, to take collective action to defend their interests, including </a:t>
            </a:r>
            <a:r>
              <a:rPr lang="en-GB" sz="2800" i="1" u="sng">
                <a:effectLst/>
              </a:rPr>
              <a:t>strike</a:t>
            </a:r>
            <a:r>
              <a:rPr lang="en-GB" sz="2800" i="1">
                <a:effectLst/>
              </a:rPr>
              <a:t> action”</a:t>
            </a:r>
            <a:r>
              <a:rPr lang="en-GB" sz="2800">
                <a:effectLst/>
              </a:rPr>
              <a:t>.</a:t>
            </a:r>
          </a:p>
          <a:p>
            <a:pPr>
              <a:lnSpc>
                <a:spcPct val="90000"/>
              </a:lnSpc>
            </a:pPr>
            <a:endParaRPr lang="en-GB" sz="2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836</TotalTime>
  <Words>1412</Words>
  <Application>Microsoft Office PowerPoint</Application>
  <PresentationFormat>On-screen Show (4:3)</PresentationFormat>
  <Paragraphs>374</Paragraphs>
  <Slides>25</Slides>
  <Notes>15</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28" baseType="lpstr">
      <vt:lpstr>Globe</vt:lpstr>
      <vt:lpstr>Document</vt:lpstr>
      <vt:lpstr>Chart</vt:lpstr>
      <vt:lpstr>       Social Dialogue  European level  Budapest 21 February 2011      </vt:lpstr>
      <vt:lpstr>Several levels</vt:lpstr>
      <vt:lpstr>A Strong institutional recognition</vt:lpstr>
      <vt:lpstr>Mechanisms of the social subsidiarity </vt:lpstr>
      <vt:lpstr>The European social partners </vt:lpstr>
      <vt:lpstr>How does it work?</vt:lpstr>
      <vt:lpstr>The Charter of Fundamental Rights  </vt:lpstr>
      <vt:lpstr>The Charter of Fundamental Rights</vt:lpstr>
      <vt:lpstr>The Charter of Fundamental Rights </vt:lpstr>
      <vt:lpstr>Consultations (examples)</vt:lpstr>
      <vt:lpstr>7 Agreements implemented by  Council decision</vt:lpstr>
      <vt:lpstr> 5 Autonomous Agreements  </vt:lpstr>
      <vt:lpstr>Macro-economic level</vt:lpstr>
      <vt:lpstr>Sectoral level</vt:lpstr>
      <vt:lpstr>Slide 15</vt:lpstr>
      <vt:lpstr>Electricity: A sector in evolution</vt:lpstr>
      <vt:lpstr>Slide 17</vt:lpstr>
      <vt:lpstr>Social Dialogue &amp; Management of Change in the Electricity Sector</vt:lpstr>
      <vt:lpstr>Slide 19</vt:lpstr>
      <vt:lpstr>Company level</vt:lpstr>
      <vt:lpstr>Slide 21</vt:lpstr>
      <vt:lpstr>Employees (2009)</vt:lpstr>
      <vt:lpstr>Slide 23</vt:lpstr>
      <vt:lpstr>the legal framework</vt:lpstr>
      <vt:lpstr>Slide 25</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developments in the European social dialogue</dc:title>
  <dc:creator>zieglfr</dc:creator>
  <cp:lastModifiedBy>EPSU</cp:lastModifiedBy>
  <cp:revision>53</cp:revision>
  <dcterms:created xsi:type="dcterms:W3CDTF">2008-02-27T09:44:44Z</dcterms:created>
  <dcterms:modified xsi:type="dcterms:W3CDTF">2011-02-21T08:05:08Z</dcterms:modified>
</cp:coreProperties>
</file>