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4" r:id="rId2"/>
    <p:sldId id="352" r:id="rId3"/>
    <p:sldId id="348" r:id="rId4"/>
    <p:sldId id="395" r:id="rId5"/>
    <p:sldId id="379" r:id="rId6"/>
    <p:sldId id="380" r:id="rId7"/>
    <p:sldId id="383" r:id="rId8"/>
    <p:sldId id="384" r:id="rId9"/>
    <p:sldId id="385" r:id="rId10"/>
    <p:sldId id="396" r:id="rId11"/>
    <p:sldId id="386" r:id="rId12"/>
    <p:sldId id="387" r:id="rId13"/>
    <p:sldId id="388" r:id="rId14"/>
    <p:sldId id="394" r:id="rId15"/>
    <p:sldId id="397" r:id="rId16"/>
    <p:sldId id="358" r:id="rId17"/>
  </p:sldIdLst>
  <p:sldSz cx="9144000" cy="6858000" type="screen4x3"/>
  <p:notesSz cx="6797675" cy="992822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003300"/>
    <a:srgbClr val="8EC88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EVDSZ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7BA313-E122-40CF-A565-52F1F0B89906}" type="datetimeFigureOut">
              <a:rPr lang="hu-HU"/>
              <a:pPr>
                <a:defRPr/>
              </a:pPr>
              <a:t>2016.04.26.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A344A7F-7F62-4B46-9E41-C6829A50802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169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EVDSZ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22752E-6423-465F-B022-AF120D1C43BD}" type="datetimeFigureOut">
              <a:rPr lang="hu-HU"/>
              <a:pPr>
                <a:defRPr/>
              </a:pPr>
              <a:t>2016.04.26.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383" y="4716585"/>
            <a:ext cx="5436909" cy="44673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4369547-03A5-4EFF-8D4F-271F087A2A6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975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52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61240-5848-4B0B-A02D-B0902A7185F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F62F-A100-489B-970B-CC3DBB73E07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031AE-063E-4C47-A6FB-4BF363DFA4F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9203B-3EAD-4A75-8426-4EEC9BDD05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B97A-B9AF-43B3-95AA-732B21B3EBA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FEFFC-51CB-4856-B2BC-CF27F6CECC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9852-D2F2-4D9E-90E6-5F4FBAA1D93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16FCF-EB0E-4C6C-B148-F36312EBBB5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8938-6047-4BB9-8C53-8D35E676FB6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CABF7-5F39-4292-AB51-FE6560A2551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1714814-A51A-4604-A55B-264C9A5D58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5">
                <a:lumMod val="40000"/>
                <a:lumOff val="60000"/>
              </a:schemeClr>
            </a:gs>
            <a:gs pos="5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FE0D4"/>
                </a:solidFill>
                <a:latin typeface="Constantia" pitchFamily="18" charset="0"/>
              </a:defRPr>
            </a:lvl1pPr>
          </a:lstStyle>
          <a:p>
            <a:fld id="{4ECEF993-5365-4EB9-B535-B00D64B3A5E6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1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artalom helye 10"/>
          <p:cNvSpPr>
            <a:spLocks noGrp="1"/>
          </p:cNvSpPr>
          <p:nvPr>
            <p:ph idx="1"/>
          </p:nvPr>
        </p:nvSpPr>
        <p:spPr>
          <a:xfrm>
            <a:off x="457200" y="2444750"/>
            <a:ext cx="8229600" cy="4080594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hu-HU" sz="28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BESZÁMOLÓ</a:t>
            </a:r>
          </a:p>
          <a:p>
            <a:pPr marL="0" indent="0" algn="ctr">
              <a:buFont typeface="Wingdings 2" pitchFamily="18" charset="2"/>
              <a:buNone/>
            </a:pPr>
            <a:endParaRPr lang="hu-HU" sz="2800" dirty="0" smtClean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hu-HU" sz="18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 EVDSZ III. Taggyűlése számára az EVDSZ II. Taggyűlését követően végzett munkáról</a:t>
            </a:r>
          </a:p>
          <a:p>
            <a:pPr marL="0" indent="0" algn="ctr">
              <a:buFont typeface="Wingdings 2" pitchFamily="18" charset="2"/>
              <a:buNone/>
            </a:pPr>
            <a:endParaRPr lang="hu-HU" sz="2400" b="1" dirty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hu-HU" sz="2400" b="1" dirty="0" smtClean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hu-HU" sz="2400" b="1" dirty="0" smtClean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hu-HU" sz="14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Budapest, 2016 április </a:t>
            </a:r>
            <a:r>
              <a:rPr lang="hu-HU" sz="14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hu-HU" sz="14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</a:t>
            </a:r>
          </a:p>
        </p:txBody>
      </p:sp>
      <p:sp>
        <p:nvSpPr>
          <p:cNvPr id="512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ED2D99-99B0-4E74-B3F8-C0CE4AB264C9}" type="slidenum">
              <a:rPr lang="hu-HU"/>
              <a:pPr/>
              <a:t>1</a:t>
            </a:fld>
            <a:endParaRPr lang="hu-HU"/>
          </a:p>
        </p:txBody>
      </p:sp>
      <p:sp>
        <p:nvSpPr>
          <p:cNvPr id="6" name="Tartalom helye 10"/>
          <p:cNvSpPr txBox="1">
            <a:spLocks/>
          </p:cNvSpPr>
          <p:nvPr/>
        </p:nvSpPr>
        <p:spPr>
          <a:xfrm>
            <a:off x="251520" y="1052736"/>
            <a:ext cx="8316416" cy="58034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hu-HU" altLang="hu-HU" sz="1400" b="1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EVDSZ III. TAGGYŰLÉS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hu-HU" altLang="hu-HU" sz="1400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Budapest, 2016. április 26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hu-HU" altLang="hu-HU" sz="1400" b="1" dirty="0" smtClean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1633078"/>
            <a:ext cx="7236296" cy="45719"/>
          </a:xfrm>
          <a:prstGeom prst="rect">
            <a:avLst/>
          </a:prstGeom>
          <a:solidFill>
            <a:srgbClr val="008000"/>
          </a:solidFill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rgbClr val="8EC88E"/>
                </a:gs>
                <a:gs pos="100000">
                  <a:srgbClr val="0033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44525"/>
            <a:ext cx="1196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61" y="1096920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Országos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59729"/>
            <a:ext cx="8229600" cy="2160240"/>
          </a:xfrm>
        </p:spPr>
        <p:txBody>
          <a:bodyPr/>
          <a:lstStyle/>
          <a:p>
            <a:pPr>
              <a:buNone/>
            </a:pPr>
            <a:r>
              <a:rPr lang="hu-HU" sz="2200" b="1" dirty="0" smtClean="0"/>
              <a:t>   </a:t>
            </a:r>
          </a:p>
          <a:p>
            <a:pPr marL="0" indent="0" algn="just">
              <a:buNone/>
            </a:pPr>
            <a:endParaRPr lang="hu-HU" sz="2200" b="1" dirty="0" smtClean="0"/>
          </a:p>
          <a:p>
            <a:pPr algn="just"/>
            <a:r>
              <a:rPr lang="hu-HU" sz="2200" b="1" dirty="0" smtClean="0">
                <a:solidFill>
                  <a:prstClr val="black"/>
                </a:solidFill>
              </a:rPr>
              <a:t>A pedagógus társadalom akcióival szolidárisak vagyunk és részt veszünk az „Akciószövetség a gyermekeinkért” mozgalom működésében.</a:t>
            </a:r>
            <a:endParaRPr lang="hu-HU" sz="2200" b="1" dirty="0" smtClean="0"/>
          </a:p>
          <a:p>
            <a:pPr marL="0" indent="0" algn="just">
              <a:buNone/>
            </a:pPr>
            <a:endParaRPr lang="hu-HU" sz="2200" dirty="0" smtClean="0"/>
          </a:p>
          <a:p>
            <a:pPr algn="just">
              <a:buFontTx/>
              <a:buChar char="-"/>
            </a:pPr>
            <a:endParaRPr lang="hu-HU" sz="2200" dirty="0" smtClean="0"/>
          </a:p>
          <a:p>
            <a:pPr marL="0" indent="0">
              <a:buNone/>
            </a:pPr>
            <a:endParaRPr lang="hu-HU" sz="2200" b="1" dirty="0" smtClean="0"/>
          </a:p>
          <a:p>
            <a:pPr>
              <a:buNone/>
            </a:pPr>
            <a:r>
              <a:rPr lang="hu-HU" sz="2200" b="1" dirty="0"/>
              <a:t> </a:t>
            </a:r>
            <a:r>
              <a:rPr lang="hu-HU" sz="2200" b="1" dirty="0" smtClean="0"/>
              <a:t>    </a:t>
            </a:r>
            <a:endParaRPr lang="hu-HU" sz="22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sz="2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96" y="771500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tatic.vd.hu/db/0A/9C/20160420-elnoksegi-ules-d00005A9C8265703de5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88" y="3427051"/>
            <a:ext cx="4488031" cy="25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vd.hu/db/0A/A4/p1370661-d00005AA49a83380504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9" y="3427051"/>
            <a:ext cx="2043289" cy="15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.vd.hu/db/0A/9F/dscf5875-d00005A9F45bd79d879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9" y="4995067"/>
            <a:ext cx="2211301" cy="16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.vd.hu/db/0A/9E/p1370598-2-d00005A9E0876bdf8e2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73" y="3427051"/>
            <a:ext cx="2144522" cy="15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tatic.vd.hu/db/0A/A1/p1370594-d00005AA1a4c32fcec7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73" y="4962617"/>
            <a:ext cx="2144521" cy="1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static.vd.hu/db/0A/A0/20160330-081515-d00005AA0aa44b1b279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63" y="5091917"/>
            <a:ext cx="2804447" cy="15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8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800706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Ágazati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588" y="1333277"/>
            <a:ext cx="8443212" cy="5524723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  </a:t>
            </a:r>
          </a:p>
          <a:p>
            <a:pPr marL="0" indent="0" algn="just">
              <a:buNone/>
            </a:pPr>
            <a:r>
              <a:rPr lang="hu-HU" sz="2400" b="1" dirty="0" smtClean="0"/>
              <a:t>A </a:t>
            </a:r>
            <a:r>
              <a:rPr lang="hu-HU" sz="2400" b="1" dirty="0" err="1" smtClean="0"/>
              <a:t>VAPB-ben</a:t>
            </a:r>
            <a:endParaRPr lang="hu-HU" sz="2400" b="1" dirty="0" smtClean="0"/>
          </a:p>
          <a:p>
            <a:pPr marL="0" indent="0" algn="just">
              <a:buNone/>
            </a:pPr>
            <a:r>
              <a:rPr lang="hu-HU" sz="2400" b="1" dirty="0" smtClean="0"/>
              <a:t>    - megállapodásra jutottunk a 2016. évi tárgyalások</a:t>
            </a:r>
          </a:p>
          <a:p>
            <a:pPr marL="0" indent="0" algn="just">
              <a:buNone/>
            </a:pPr>
            <a:r>
              <a:rPr lang="hu-HU" sz="2400" b="1" dirty="0" smtClean="0"/>
              <a:t>       témaköreiről,</a:t>
            </a:r>
          </a:p>
          <a:p>
            <a:pPr marL="0" indent="0" algn="just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- vizsgáltuk a 2015. évi bérmegállapodás teljesülését</a:t>
            </a:r>
          </a:p>
          <a:p>
            <a:pPr marL="0" indent="0" algn="just">
              <a:buNone/>
            </a:pPr>
            <a:r>
              <a:rPr lang="hu-HU" sz="2400" b="1" dirty="0" smtClean="0"/>
              <a:t>      (sajnos nem minden munkáltatónál sikerült a</a:t>
            </a:r>
          </a:p>
          <a:p>
            <a:pPr marL="0" indent="0" algn="just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 bérszínvonal növekedési ajánlást érvényesíteni),</a:t>
            </a:r>
          </a:p>
          <a:p>
            <a:pPr marL="0" indent="0" algn="just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- folynak a 2016. évre szóló bértárgyalások, konfliktus</a:t>
            </a:r>
          </a:p>
          <a:p>
            <a:pPr marL="0" indent="0" algn="just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 helyzetet, majd sztrájkhelyzetet jelentettünk be,</a:t>
            </a:r>
          </a:p>
          <a:p>
            <a:pPr marL="0" indent="0" algn="just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 lefolytattuk a kötelező egyeztetési eljárást a</a:t>
            </a:r>
          </a:p>
          <a:p>
            <a:pPr marL="0" indent="0" algn="just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 munkáltatói oldallal. Beadtuk a még elégséges</a:t>
            </a:r>
          </a:p>
          <a:p>
            <a:pPr marL="0" indent="0" algn="just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 szolgáltatással kapcsolatos bírósági kérelmet.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97" y="781378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8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64616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Eredményeink az érdekegyeztetés </a:t>
            </a:r>
            <a:br>
              <a:rPr lang="hu-HU" sz="3600" b="1" dirty="0" smtClean="0">
                <a:solidFill>
                  <a:schemeClr val="tx1"/>
                </a:solidFill>
              </a:rPr>
            </a:br>
            <a:r>
              <a:rPr lang="hu-HU" sz="3600" b="1" dirty="0" smtClean="0">
                <a:solidFill>
                  <a:schemeClr val="tx1"/>
                </a:solidFill>
              </a:rPr>
              <a:t>ágazati szintjén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58437"/>
            <a:ext cx="8229600" cy="4392489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  </a:t>
            </a:r>
          </a:p>
          <a:p>
            <a:pPr algn="just"/>
            <a:r>
              <a:rPr lang="hu-HU" sz="2400" b="1" dirty="0" smtClean="0"/>
              <a:t>Az európai villamosenergia-ipari szociális párbeszéd képzéssel kapcsolatos irányelvének magyarországi adaptálására vonatkozó ajánlás aláírásra került. 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r>
              <a:rPr lang="hu-HU" sz="2400" b="1" dirty="0" smtClean="0"/>
              <a:t>Megindítottuk a próbapert a jogos igényünk érvényesítése érdekében (VKSZ juttatás), melyet első fokon elvesztettünk. A fellebbezést benyújtottuk az első fokú ítélet ellen. Ítélet még nem született.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77" y="692696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16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795910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Az EVDSZ működtetése 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733256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 </a:t>
            </a:r>
          </a:p>
          <a:p>
            <a:pPr algn="just"/>
            <a:r>
              <a:rPr lang="hu-HU" sz="2400" b="1" dirty="0" smtClean="0"/>
              <a:t>Elfogadtuk a 2016. évre vonatkozó EVDSZ munkatervet.</a:t>
            </a:r>
          </a:p>
          <a:p>
            <a:pPr algn="just"/>
            <a:r>
              <a:rPr lang="hu-HU" sz="2400" b="1" dirty="0" smtClean="0"/>
              <a:t>Biztosítottuk az </a:t>
            </a:r>
            <a:r>
              <a:rPr lang="hu-HU" sz="2400" b="1" dirty="0" err="1" smtClean="0"/>
              <a:t>EVDSZ-ben</a:t>
            </a:r>
            <a:r>
              <a:rPr lang="hu-HU" sz="2400" b="1" dirty="0" smtClean="0"/>
              <a:t> folyó munka anyagi hátterét, gazdálkodásunk – a költségtakarékosságnak is köszönhetően – stabil és a tervhez képest is többlet eredményt sikerült elérni. A költségvetés teljesüléséről külön napirendi pont keretében részletesen tárgyalunk.</a:t>
            </a:r>
          </a:p>
          <a:p>
            <a:pPr algn="just"/>
            <a:r>
              <a:rPr lang="hu-HU" sz="2400" b="1" dirty="0" smtClean="0"/>
              <a:t>Beindult a Felügyelő Bizottság működése.</a:t>
            </a:r>
          </a:p>
          <a:p>
            <a:pPr algn="just"/>
            <a:r>
              <a:rPr lang="hu-HU" sz="2400" b="1" dirty="0" smtClean="0"/>
              <a:t>Biztosítottuk az információ áramlást, a hatékony kommunikációt. Megjelentünk az írott és az elektronikus sajtóban (bér konfliktus).</a:t>
            </a:r>
          </a:p>
          <a:p>
            <a:pPr algn="just"/>
            <a:endParaRPr lang="hu-HU" sz="2400" b="1" dirty="0" smtClean="0"/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4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663" y="836141"/>
            <a:ext cx="7139137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Az EVDSZ működtetése 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4379" y="3093704"/>
            <a:ext cx="6923112" cy="1368152"/>
          </a:xfrm>
        </p:spPr>
        <p:txBody>
          <a:bodyPr/>
          <a:lstStyle/>
          <a:p>
            <a:r>
              <a:rPr lang="hu-HU" sz="2400" b="1" dirty="0" smtClean="0"/>
              <a:t>a GENERALI Biztosítóval kárfelelősség biztosítást és munkajogi képviseletre vonatkozó szerződést kötöttünk.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endParaRPr lang="hu-HU" sz="2400" b="1" dirty="0"/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fld id="{6899203B-3EAD-4A75-8426-4EEC9BDD052C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tatic.vd.hu/db/0A/87/generali-21330-d00005A87ee9e1a8da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59" y="3028971"/>
            <a:ext cx="1080120" cy="13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1074259" y="1804264"/>
            <a:ext cx="6923112" cy="9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smtClean="0"/>
              <a:t>  Szolgáltatói tevékenységünket jelentősen bővítettük, </a:t>
            </a:r>
          </a:p>
          <a:p>
            <a:pPr marL="0" indent="0">
              <a:buNone/>
            </a:pPr>
            <a:endParaRPr lang="hu-HU" sz="2400" b="1" dirty="0" smtClean="0"/>
          </a:p>
          <a:p>
            <a:pPr marL="0" indent="0" algn="just">
              <a:buFont typeface="Wingdings 2" pitchFamily="18" charset="2"/>
              <a:buNone/>
            </a:pPr>
            <a:endParaRPr lang="hu-HU" sz="2400" b="1" dirty="0" smtClean="0"/>
          </a:p>
          <a:p>
            <a:pPr marL="0" indent="0" algn="just">
              <a:buFont typeface="Wingdings 2" pitchFamily="18" charset="2"/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393700" lvl="1" indent="0">
              <a:buClrTx/>
              <a:buNone/>
            </a:pPr>
            <a:endParaRPr lang="hu-HU" dirty="0" smtClean="0"/>
          </a:p>
        </p:txBody>
      </p:sp>
      <p:sp>
        <p:nvSpPr>
          <p:cNvPr id="8" name="Tartalom helye 2"/>
          <p:cNvSpPr txBox="1">
            <a:spLocks/>
          </p:cNvSpPr>
          <p:nvPr/>
        </p:nvSpPr>
        <p:spPr bwMode="auto">
          <a:xfrm>
            <a:off x="1001688" y="4822096"/>
            <a:ext cx="6923112" cy="132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b="1" dirty="0" smtClean="0"/>
              <a:t>Továbbra is mind személyi, mind anyagi vonatkozásban támogatjuk az iparági sportmozgalmat. </a:t>
            </a:r>
          </a:p>
          <a:p>
            <a:pPr marL="0" indent="0" algn="just">
              <a:buFont typeface="Wingdings 2" pitchFamily="18" charset="2"/>
              <a:buNone/>
            </a:pPr>
            <a:endParaRPr lang="hu-HU" sz="2400" b="1" dirty="0" smtClean="0"/>
          </a:p>
          <a:p>
            <a:pPr marL="0" indent="0" algn="just">
              <a:buFont typeface="Wingdings 2" pitchFamily="18" charset="2"/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Font typeface="Wingdings 2" pitchFamily="18" charset="2"/>
              <a:buNone/>
            </a:pPr>
            <a:endParaRPr lang="hu-HU" sz="2400" b="1" dirty="0" smtClean="0"/>
          </a:p>
          <a:p>
            <a:pPr>
              <a:buFont typeface="Wingdings 2" pitchFamily="18" charset="2"/>
              <a:buNone/>
            </a:pPr>
            <a:r>
              <a:rPr lang="hu-HU" sz="2400" b="1" dirty="0" smtClean="0"/>
              <a:t> 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04" y="5767427"/>
            <a:ext cx="2124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1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663" y="836141"/>
            <a:ext cx="7139137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Az EVDSZ működtetése 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3388388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  </a:t>
            </a:r>
          </a:p>
          <a:p>
            <a:pPr algn="just"/>
            <a:r>
              <a:rPr lang="hu-HU" sz="2400" b="1" dirty="0" smtClean="0"/>
              <a:t>Ugyancsak részt veszünk:</a:t>
            </a:r>
          </a:p>
          <a:p>
            <a:pPr marL="0" indent="0" algn="just">
              <a:buNone/>
            </a:pPr>
            <a:r>
              <a:rPr lang="hu-HU" sz="2400" b="1" dirty="0" smtClean="0"/>
              <a:t> az önkéntes pénztárak  (Pannónia Nyugdíjpénztár, </a:t>
            </a:r>
            <a:r>
              <a:rPr lang="hu-HU" sz="2400" b="1" dirty="0"/>
              <a:t>P</a:t>
            </a:r>
            <a:r>
              <a:rPr lang="hu-HU" sz="2400" b="1" dirty="0" smtClean="0"/>
              <a:t>annónia Önsegélyező Pénztár Pannónia Egészségpénztár, VITAMIN Egészség- és Önsegélyező pénztár) </a:t>
            </a:r>
          </a:p>
          <a:p>
            <a:pPr marL="0" indent="0" algn="just">
              <a:buNone/>
            </a:pPr>
            <a:r>
              <a:rPr lang="hu-HU" sz="2400" b="1" dirty="0" smtClean="0"/>
              <a:t>és az alapítványok (Egymásért-Együtt Alapítvány, </a:t>
            </a:r>
            <a:r>
              <a:rPr lang="hu-HU" sz="2400" b="1" dirty="0" err="1" smtClean="0"/>
              <a:t>Vitsport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Alapítvány</a:t>
            </a:r>
            <a:r>
              <a:rPr lang="hu-HU" sz="2400" b="1" dirty="0" smtClean="0"/>
              <a:t>) működésében.</a:t>
            </a:r>
          </a:p>
          <a:p>
            <a:pPr algn="just"/>
            <a:endParaRPr lang="hu-HU" sz="2400" b="1" dirty="0" smtClean="0"/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fld id="{6899203B-3EAD-4A75-8426-4EEC9BDD052C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static.vd.hu/db/05/B2/egymasert-egyutt-21937-d000055B2414217381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38" y="4691141"/>
            <a:ext cx="1575198" cy="16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085184"/>
            <a:ext cx="1584176" cy="9806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63" y="4691141"/>
            <a:ext cx="1481518" cy="16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 anchor="t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/>
            </a:r>
            <a:br>
              <a:rPr lang="hu-HU" sz="3200" b="1" dirty="0" smtClean="0">
                <a:solidFill>
                  <a:schemeClr val="tx1"/>
                </a:solidFill>
              </a:rPr>
            </a:b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/>
              <a:t>   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3600" b="1" dirty="0" smtClean="0"/>
              <a:t>Köszönöm a megtisztelő figyelmet!</a:t>
            </a:r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</a:t>
            </a:r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                                       </a:t>
            </a:r>
            <a:r>
              <a:rPr lang="hu-HU" dirty="0" smtClean="0"/>
              <a:t>Ne feledjük!</a:t>
            </a:r>
          </a:p>
          <a:p>
            <a:pPr>
              <a:buNone/>
            </a:pPr>
            <a:endParaRPr lang="hu-HU" dirty="0"/>
          </a:p>
          <a:p>
            <a:pPr algn="ctr">
              <a:buNone/>
            </a:pPr>
            <a:r>
              <a:rPr lang="hu-HU" b="1" dirty="0" smtClean="0"/>
              <a:t>Együtt </a:t>
            </a:r>
            <a:r>
              <a:rPr lang="hu-HU" b="1" dirty="0"/>
              <a:t>e</a:t>
            </a:r>
            <a:r>
              <a:rPr lang="hu-HU" b="1" dirty="0" smtClean="0"/>
              <a:t>rősebbek </a:t>
            </a:r>
            <a:r>
              <a:rPr lang="hu-HU" b="1" dirty="0"/>
              <a:t>v</a:t>
            </a:r>
            <a:r>
              <a:rPr lang="hu-HU" b="1" dirty="0" smtClean="0"/>
              <a:t>agyunk!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1520" y="1561070"/>
            <a:ext cx="7236296" cy="45719"/>
          </a:xfrm>
          <a:prstGeom prst="rect">
            <a:avLst/>
          </a:prstGeom>
          <a:solidFill>
            <a:srgbClr val="008000"/>
          </a:solidFill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rgbClr val="8EC88E"/>
                </a:gs>
                <a:gs pos="100000">
                  <a:srgbClr val="0033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Tartalom helye 10"/>
          <p:cNvSpPr txBox="1">
            <a:spLocks/>
          </p:cNvSpPr>
          <p:nvPr/>
        </p:nvSpPr>
        <p:spPr>
          <a:xfrm>
            <a:off x="251520" y="980728"/>
            <a:ext cx="8316416" cy="58034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hu-HU" altLang="hu-HU" sz="1400" b="1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EVDSZ III. TAGGYŰLÉS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hu-HU" altLang="hu-HU" sz="1400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Budapest, 2016. április 26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hu-HU" altLang="hu-HU" sz="1400" b="1" dirty="0" smtClean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artalom helye 10"/>
          <p:cNvSpPr txBox="1">
            <a:spLocks/>
          </p:cNvSpPr>
          <p:nvPr/>
        </p:nvSpPr>
        <p:spPr bwMode="auto">
          <a:xfrm>
            <a:off x="467544" y="5738428"/>
            <a:ext cx="8229600" cy="7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hu-HU" altLang="hu-HU" sz="18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Szilágyi József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hu-HU" altLang="hu-HU" sz="18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EVDSZ </a:t>
            </a:r>
            <a:r>
              <a:rPr lang="hu-HU" altLang="hu-HU" sz="1800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Elnök</a:t>
            </a:r>
            <a:endParaRPr lang="hu-HU" altLang="hu-HU" sz="1800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90" y="660957"/>
            <a:ext cx="1196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4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758" y="2456917"/>
            <a:ext cx="8229600" cy="792088"/>
          </a:xfrm>
        </p:spPr>
        <p:txBody>
          <a:bodyPr anchor="t"/>
          <a:lstStyle/>
          <a:p>
            <a:pPr algn="ctr"/>
            <a:r>
              <a:rPr lang="hu-HU" sz="4400" b="1" dirty="0" smtClean="0">
                <a:solidFill>
                  <a:schemeClr val="tx1"/>
                </a:solidFill>
              </a:rPr>
              <a:t>A beszámoló célja: </a:t>
            </a:r>
            <a:endParaRPr lang="hu-HU" sz="44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2961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    </a:t>
            </a:r>
          </a:p>
          <a:p>
            <a:pPr algn="just"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</a:t>
            </a:r>
          </a:p>
          <a:p>
            <a:pPr algn="just">
              <a:buNone/>
            </a:pPr>
            <a:r>
              <a:rPr lang="hu-HU" sz="2400" b="1" dirty="0" smtClean="0"/>
              <a:t>    Bemutatni az EVDSZ által – a II taggyűlést követően - végzett tevékenységet és a jelenleg zajló folyamatokat az érdekegyeztetés különböző szintjein.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51520" y="1633078"/>
            <a:ext cx="7236296" cy="45719"/>
          </a:xfrm>
          <a:prstGeom prst="rect">
            <a:avLst/>
          </a:prstGeom>
          <a:solidFill>
            <a:srgbClr val="008000"/>
          </a:solidFill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rgbClr val="8EC88E"/>
                </a:gs>
                <a:gs pos="100000">
                  <a:srgbClr val="0033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Tartalom helye 10"/>
          <p:cNvSpPr txBox="1">
            <a:spLocks/>
          </p:cNvSpPr>
          <p:nvPr/>
        </p:nvSpPr>
        <p:spPr>
          <a:xfrm>
            <a:off x="251520" y="1052736"/>
            <a:ext cx="8316416" cy="58034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-18"/>
                <a:ea typeface="+mn-ea"/>
                <a:cs typeface="Arial" pitchFamily="34" charset="0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hu-HU" altLang="hu-HU" sz="1400" b="1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EVDSZ III. TAGGYŰLÉS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hu-HU" altLang="hu-HU" sz="1400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Budapest, 2016. április 26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hu-HU" altLang="hu-HU" sz="1400" b="1" dirty="0" smtClean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73" y="731591"/>
            <a:ext cx="1196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7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658" y="800706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Nemzetközi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524723"/>
          </a:xfrm>
        </p:spPr>
        <p:txBody>
          <a:bodyPr/>
          <a:lstStyle/>
          <a:p>
            <a:pPr>
              <a:buNone/>
            </a:pPr>
            <a:r>
              <a:rPr lang="hu-HU" sz="2200" b="1" dirty="0" smtClean="0"/>
              <a:t>    </a:t>
            </a:r>
          </a:p>
          <a:p>
            <a:pPr algn="just"/>
            <a:r>
              <a:rPr lang="hu-HU" sz="2200" b="1" dirty="0" smtClean="0"/>
              <a:t>Továbbra is biztosítjuk a nemzetközi szervezetekben való részvétel személyi és tárgyi feltételeit és finanszírozását.</a:t>
            </a:r>
          </a:p>
          <a:p>
            <a:pPr marL="0" indent="0" algn="just">
              <a:buNone/>
            </a:pPr>
            <a:endParaRPr lang="hu-HU" sz="1000" b="1" dirty="0" smtClean="0"/>
          </a:p>
          <a:p>
            <a:pPr algn="just"/>
            <a:r>
              <a:rPr lang="hu-HU" sz="2200" b="1" dirty="0" smtClean="0"/>
              <a:t>A II. Taggyűlés határozata alapján együttműködési megállapodás aláírására került sor az </a:t>
            </a:r>
            <a:r>
              <a:rPr lang="hu-HU" sz="2200" b="1" dirty="0" err="1"/>
              <a:t>I</a:t>
            </a:r>
            <a:r>
              <a:rPr lang="hu-HU" sz="2200" b="1" dirty="0" err="1" smtClean="0"/>
              <a:t>ndustriAll</a:t>
            </a:r>
            <a:r>
              <a:rPr lang="hu-HU" sz="2200" b="1" dirty="0" smtClean="0"/>
              <a:t> Europe-ban lévő magyar szakszervezetek között.</a:t>
            </a:r>
          </a:p>
          <a:p>
            <a:pPr marL="0" indent="0" algn="just">
              <a:buNone/>
            </a:pPr>
            <a:endParaRPr lang="hu-HU" sz="1000" b="1" dirty="0" smtClean="0"/>
          </a:p>
          <a:p>
            <a:pPr lvl="0" algn="just"/>
            <a:r>
              <a:rPr lang="hu-HU" sz="2200" b="1" dirty="0">
                <a:solidFill>
                  <a:prstClr val="black"/>
                </a:solidFill>
              </a:rPr>
              <a:t>Az </a:t>
            </a:r>
            <a:r>
              <a:rPr lang="hu-HU" sz="2200" b="1" dirty="0" err="1">
                <a:solidFill>
                  <a:prstClr val="black"/>
                </a:solidFill>
              </a:rPr>
              <a:t>IndustriAll</a:t>
            </a:r>
            <a:r>
              <a:rPr lang="hu-HU" sz="2200" b="1" dirty="0">
                <a:solidFill>
                  <a:prstClr val="black"/>
                </a:solidFill>
              </a:rPr>
              <a:t> Europe Keleti Régiója határozattervezetet nyújtott be a kongresszus számára</a:t>
            </a:r>
            <a:r>
              <a:rPr lang="hu-HU" sz="2200" b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>
              <a:buNone/>
            </a:pPr>
            <a:endParaRPr lang="hu-HU" sz="2200" b="1" dirty="0">
              <a:solidFill>
                <a:prstClr val="black"/>
              </a:solidFill>
            </a:endParaRPr>
          </a:p>
          <a:p>
            <a:pPr algn="just"/>
            <a:r>
              <a:rPr lang="hu-HU" sz="2200" b="1" dirty="0" smtClean="0"/>
              <a:t>A képviselőnk az EPSU delegáltjaként részt vett a párizsi klímakonferencián.</a:t>
            </a:r>
          </a:p>
          <a:p>
            <a:pPr marL="0" indent="0" algn="just">
              <a:buNone/>
            </a:pPr>
            <a:endParaRPr lang="hu-HU" sz="1000" b="1" dirty="0" smtClean="0"/>
          </a:p>
          <a:p>
            <a:pPr marL="0" indent="0" algn="just">
              <a:buNone/>
            </a:pPr>
            <a:endParaRPr lang="hu-HU" sz="2200" b="1" dirty="0" smtClean="0"/>
          </a:p>
          <a:p>
            <a:pPr algn="just"/>
            <a:endParaRPr lang="hu-HU" sz="2200" b="1" dirty="0" smtClean="0"/>
          </a:p>
          <a:p>
            <a:pPr algn="just"/>
            <a:endParaRPr lang="hu-HU" sz="2200" b="1" dirty="0" smtClean="0"/>
          </a:p>
          <a:p>
            <a:pPr algn="just">
              <a:buFontTx/>
              <a:buChar char="-"/>
            </a:pPr>
            <a:endParaRPr lang="hu-HU" sz="2200" dirty="0" smtClean="0"/>
          </a:p>
          <a:p>
            <a:pPr algn="just"/>
            <a:endParaRPr lang="hu-HU" sz="2200" dirty="0" smtClean="0"/>
          </a:p>
          <a:p>
            <a:pPr algn="just">
              <a:buFontTx/>
              <a:buChar char="-"/>
            </a:pPr>
            <a:endParaRPr lang="hu-HU" sz="2200" dirty="0" smtClean="0"/>
          </a:p>
          <a:p>
            <a:pPr marL="0" indent="0">
              <a:buNone/>
            </a:pPr>
            <a:endParaRPr lang="hu-HU" sz="2200" b="1" dirty="0" smtClean="0"/>
          </a:p>
          <a:p>
            <a:pPr>
              <a:buNone/>
            </a:pPr>
            <a:r>
              <a:rPr lang="hu-HU" sz="2200" b="1" dirty="0"/>
              <a:t> </a:t>
            </a:r>
            <a:r>
              <a:rPr lang="hu-HU" sz="2200" b="1" dirty="0" smtClean="0"/>
              <a:t>    </a:t>
            </a:r>
            <a:endParaRPr lang="hu-HU" sz="22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sz="2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37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658" y="800706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Nemzetközi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1656184"/>
          </a:xfrm>
        </p:spPr>
        <p:txBody>
          <a:bodyPr/>
          <a:lstStyle/>
          <a:p>
            <a:pPr>
              <a:buNone/>
            </a:pPr>
            <a:r>
              <a:rPr lang="hu-HU" sz="2200" b="1" dirty="0" smtClean="0"/>
              <a:t>    </a:t>
            </a:r>
          </a:p>
          <a:p>
            <a:pPr algn="just"/>
            <a:r>
              <a:rPr lang="hu-HU" sz="2200" b="1" dirty="0" smtClean="0"/>
              <a:t>A „</a:t>
            </a:r>
            <a:r>
              <a:rPr lang="hu-HU" sz="2200" b="1" dirty="0" err="1" smtClean="0"/>
              <a:t>younion</a:t>
            </a:r>
            <a:r>
              <a:rPr lang="hu-HU" sz="2200" b="1" dirty="0" smtClean="0"/>
              <a:t>” osztrák szakszervezet kongresszusán vettünk részt, majd delegációjukat fogadtuk Magyarországon.</a:t>
            </a:r>
          </a:p>
          <a:p>
            <a:pPr marL="0" indent="0" algn="just">
              <a:buNone/>
            </a:pPr>
            <a:endParaRPr lang="hu-HU" sz="2200" b="1" dirty="0" smtClean="0"/>
          </a:p>
          <a:p>
            <a:pPr marL="0" indent="0" algn="just">
              <a:buNone/>
            </a:pPr>
            <a:endParaRPr lang="hu-HU" sz="2200" b="1" dirty="0" smtClean="0"/>
          </a:p>
          <a:p>
            <a:pPr algn="just"/>
            <a:endParaRPr lang="hu-HU" sz="2200" b="1" dirty="0" smtClean="0"/>
          </a:p>
          <a:p>
            <a:pPr algn="just">
              <a:buFontTx/>
              <a:buChar char="-"/>
            </a:pPr>
            <a:endParaRPr lang="hu-HU" sz="2200" dirty="0" smtClean="0"/>
          </a:p>
          <a:p>
            <a:pPr algn="just"/>
            <a:endParaRPr lang="hu-HU" sz="2200" dirty="0" smtClean="0"/>
          </a:p>
          <a:p>
            <a:pPr algn="just">
              <a:buFontTx/>
              <a:buChar char="-"/>
            </a:pPr>
            <a:endParaRPr lang="hu-HU" sz="2200" dirty="0" smtClean="0"/>
          </a:p>
          <a:p>
            <a:pPr marL="0" indent="0">
              <a:buNone/>
            </a:pPr>
            <a:endParaRPr lang="hu-HU" sz="2200" b="1" dirty="0" smtClean="0"/>
          </a:p>
          <a:p>
            <a:pPr>
              <a:buNone/>
            </a:pPr>
            <a:r>
              <a:rPr lang="hu-HU" sz="2200" b="1" dirty="0"/>
              <a:t> </a:t>
            </a:r>
            <a:r>
              <a:rPr lang="hu-HU" sz="2200" b="1" dirty="0" smtClean="0"/>
              <a:t>    </a:t>
            </a:r>
            <a:endParaRPr lang="hu-HU" sz="22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sz="2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2" y="3209006"/>
            <a:ext cx="7070796" cy="35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629" y="840166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Nemzetközi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3428" y="1484785"/>
            <a:ext cx="8229600" cy="5655776"/>
          </a:xfrm>
        </p:spPr>
        <p:txBody>
          <a:bodyPr/>
          <a:lstStyle/>
          <a:p>
            <a:pPr>
              <a:buNone/>
            </a:pPr>
            <a:endParaRPr lang="hu-HU" sz="2200" b="1" dirty="0" smtClean="0"/>
          </a:p>
          <a:p>
            <a:pPr algn="just"/>
            <a:r>
              <a:rPr lang="hu-HU" sz="2200" b="1" dirty="0" smtClean="0">
                <a:solidFill>
                  <a:prstClr val="black"/>
                </a:solidFill>
              </a:rPr>
              <a:t>Egyeztetést folytattunk a CGT Magyarországra látogató delegációjával az </a:t>
            </a:r>
            <a:r>
              <a:rPr lang="hu-HU" sz="2200" b="1" dirty="0">
                <a:solidFill>
                  <a:prstClr val="black"/>
                </a:solidFill>
              </a:rPr>
              <a:t>EU Bizottsághoz az atomerőművek szociális környezetének vizsgálatát célzó konferencia </a:t>
            </a:r>
            <a:r>
              <a:rPr lang="hu-HU" sz="2200" b="1" dirty="0" smtClean="0">
                <a:solidFill>
                  <a:prstClr val="black"/>
                </a:solidFill>
              </a:rPr>
              <a:t>megrendezésére benyújtott és elutasított pályázat további lehetőségeiről. </a:t>
            </a:r>
          </a:p>
          <a:p>
            <a:pPr algn="just"/>
            <a:r>
              <a:rPr lang="hu-HU" sz="2200" b="1" dirty="0" smtClean="0"/>
              <a:t>Képviselőnk részt vett az EU és </a:t>
            </a:r>
            <a:r>
              <a:rPr lang="hu-HU" sz="2200" b="1" dirty="0"/>
              <a:t>K</a:t>
            </a:r>
            <a:r>
              <a:rPr lang="hu-HU" sz="2200" b="1" dirty="0" smtClean="0"/>
              <a:t>anada (CETA), valamint az EU és az USA (TTIP) közötti szabadkereskedelmi megállapodások kormányzattal történő egyeztetésében a LIGA szakszervezetek delegáltjaként.</a:t>
            </a:r>
          </a:p>
          <a:p>
            <a:pPr algn="just"/>
            <a:r>
              <a:rPr lang="hu-HU" sz="2200" b="1" dirty="0" smtClean="0"/>
              <a:t>Képviselőnk – ugyancsak a LIGA delegáltjaként - részt vett a „visegrádi négyek” budapesti szakszervezeti konferenciáján, majd a </a:t>
            </a:r>
            <a:r>
              <a:rPr lang="hu-HU" sz="2200" b="1" dirty="0" err="1" smtClean="0"/>
              <a:t>tripartid</a:t>
            </a:r>
            <a:r>
              <a:rPr lang="hu-HU" sz="2200" b="1" dirty="0" smtClean="0"/>
              <a:t> prágai konferencián.</a:t>
            </a:r>
          </a:p>
          <a:p>
            <a:pPr algn="just"/>
            <a:endParaRPr lang="hu-HU" sz="2200" b="1" dirty="0" smtClean="0"/>
          </a:p>
          <a:p>
            <a:pPr algn="just"/>
            <a:endParaRPr lang="hu-HU" sz="2200" b="1" dirty="0" smtClean="0"/>
          </a:p>
          <a:p>
            <a:pPr algn="just"/>
            <a:endParaRPr lang="hu-HU" sz="2200" b="1" dirty="0" smtClean="0"/>
          </a:p>
          <a:p>
            <a:pPr algn="just">
              <a:buFontTx/>
              <a:buChar char="-"/>
            </a:pPr>
            <a:endParaRPr lang="hu-HU" sz="2200" dirty="0" smtClean="0"/>
          </a:p>
          <a:p>
            <a:pPr algn="just"/>
            <a:endParaRPr lang="hu-HU" sz="2200" dirty="0" smtClean="0"/>
          </a:p>
          <a:p>
            <a:pPr algn="just">
              <a:buFontTx/>
              <a:buChar char="-"/>
            </a:pPr>
            <a:endParaRPr lang="hu-HU" sz="2200" dirty="0" smtClean="0"/>
          </a:p>
          <a:p>
            <a:pPr marL="0" indent="0">
              <a:buNone/>
            </a:pPr>
            <a:endParaRPr lang="hu-HU" sz="2200" b="1" dirty="0" smtClean="0"/>
          </a:p>
          <a:p>
            <a:pPr>
              <a:buNone/>
            </a:pPr>
            <a:r>
              <a:rPr lang="hu-HU" sz="2200" b="1" dirty="0"/>
              <a:t> </a:t>
            </a:r>
            <a:r>
              <a:rPr lang="hu-HU" sz="2200" b="1" dirty="0" smtClean="0"/>
              <a:t>    </a:t>
            </a:r>
            <a:endParaRPr lang="hu-HU" sz="22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sz="2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5826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24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0791" y="1025870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Országos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524723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   </a:t>
            </a:r>
          </a:p>
          <a:p>
            <a:pPr algn="just"/>
            <a:r>
              <a:rPr lang="hu-HU" sz="2400" b="1" dirty="0" smtClean="0"/>
              <a:t>Markánsan képviseltük a kormányzat tevékenységét elítélő álláspontunkat az Ágazati Párbeszéd Bizottságok Tanácsának munkavállalói oldalán. </a:t>
            </a:r>
          </a:p>
          <a:p>
            <a:pPr algn="just"/>
            <a:r>
              <a:rPr lang="hu-HU" sz="2400" b="1" dirty="0" smtClean="0"/>
              <a:t>A VAPB regisztrációjához szükséges kérelmet és adatszolgáltatást benyújtottuk.</a:t>
            </a:r>
          </a:p>
          <a:p>
            <a:pPr algn="just"/>
            <a:r>
              <a:rPr lang="hu-HU" sz="2400" b="1" dirty="0" smtClean="0"/>
              <a:t>A múlt évben nem sikerül elérnünk - a minisztérium eljárásrendje és halogató taktikája miatt - hogy a tavalyi évre biztosított költségvetési forrásokat felhasználjuk.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92" y="692696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018116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 Országos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5624"/>
            <a:ext cx="8229600" cy="4568725"/>
          </a:xfrm>
        </p:spPr>
        <p:txBody>
          <a:bodyPr/>
          <a:lstStyle/>
          <a:p>
            <a:pPr algn="just"/>
            <a:r>
              <a:rPr lang="hu-HU" sz="2000" b="1" dirty="0" smtClean="0"/>
              <a:t>A </a:t>
            </a:r>
            <a:r>
              <a:rPr lang="hu-HU" sz="2000" b="1" dirty="0"/>
              <a:t>Liga Szakszervezetekben az EVDSZ továbbra is társelnököt ad, minden bizottságában képviselteti magát (az ez évben választott FB elnöki pozícióját is az EVDSZ jelöltje látja el). Szervezetünk továbbra is a LIGA Szakszervezetek megbecsült tagja.  </a:t>
            </a:r>
          </a:p>
          <a:p>
            <a:pPr marL="0" indent="0" algn="just">
              <a:buNone/>
            </a:pPr>
            <a:endParaRPr lang="hu-HU" sz="2000" b="1" dirty="0"/>
          </a:p>
          <a:p>
            <a:pPr algn="just"/>
            <a:r>
              <a:rPr lang="hu-HU" sz="2000" b="1" dirty="0"/>
              <a:t>Az előző pontban foglaltakra is tekintettel a LIGA elnökének lemondása után kialakult helyzet sok energiát köt le az </a:t>
            </a:r>
            <a:r>
              <a:rPr lang="hu-HU" sz="2000" b="1" dirty="0" err="1"/>
              <a:t>EVDSZ-nél</a:t>
            </a:r>
            <a:r>
              <a:rPr lang="hu-HU" sz="2000" b="1" dirty="0"/>
              <a:t>, hiszen aktívan közreműködünk a LIGA Szakszervezet megújításában</a:t>
            </a:r>
            <a:r>
              <a:rPr lang="hu-HU" sz="2000" b="1" dirty="0" smtClean="0"/>
              <a:t>.</a:t>
            </a:r>
          </a:p>
          <a:p>
            <a:pPr marL="0" indent="0" algn="just">
              <a:buNone/>
            </a:pPr>
            <a:endParaRPr lang="hu-HU" sz="2000" b="1" dirty="0" smtClean="0"/>
          </a:p>
          <a:p>
            <a:pPr algn="just"/>
            <a:r>
              <a:rPr lang="hu-HU" sz="2000" b="1" dirty="0"/>
              <a:t> A Liga Szakszervezeteken belül továbbra is kezdeményezően léptünk fel az Mt. és a Sztrájk Tv. módosításának, a korhatár előtti ellátások rugalmasabbá tételének kikényszerítése érdekében. </a:t>
            </a:r>
          </a:p>
          <a:p>
            <a:pPr algn="just"/>
            <a:endParaRPr lang="hu-HU" sz="2000" b="1" dirty="0" smtClean="0"/>
          </a:p>
          <a:p>
            <a:pPr marL="0" indent="0" algn="just">
              <a:buNone/>
            </a:pPr>
            <a:endParaRPr lang="hu-HU" sz="2000" b="1" dirty="0" smtClean="0"/>
          </a:p>
          <a:p>
            <a:pPr marL="0" indent="0" algn="just">
              <a:buNone/>
            </a:pPr>
            <a:endParaRPr lang="hu-HU" sz="2000" b="1" dirty="0" smtClean="0"/>
          </a:p>
          <a:p>
            <a:pPr algn="just"/>
            <a:endParaRPr lang="hu-HU" sz="2000" b="1" dirty="0" smtClean="0"/>
          </a:p>
          <a:p>
            <a:pPr algn="just"/>
            <a:endParaRPr lang="hu-HU" sz="2000" b="1" dirty="0" smtClean="0"/>
          </a:p>
          <a:p>
            <a:pPr algn="just"/>
            <a:endParaRPr lang="hu-HU" sz="2000" b="1" dirty="0" smtClean="0"/>
          </a:p>
          <a:p>
            <a:pPr algn="just">
              <a:buFontTx/>
              <a:buChar char="-"/>
            </a:pPr>
            <a:endParaRPr lang="hu-HU" sz="2000" dirty="0" smtClean="0"/>
          </a:p>
          <a:p>
            <a:pPr algn="just"/>
            <a:endParaRPr lang="hu-HU" sz="2000" dirty="0" smtClean="0"/>
          </a:p>
          <a:p>
            <a:pPr algn="just">
              <a:buFontTx/>
              <a:buChar char="-"/>
            </a:pPr>
            <a:endParaRPr lang="hu-HU" sz="2000" dirty="0" smtClean="0"/>
          </a:p>
          <a:p>
            <a:pPr marL="0" indent="0"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sz="2000" b="1" dirty="0"/>
              <a:t> </a:t>
            </a:r>
            <a:r>
              <a:rPr lang="hu-HU" sz="2000" b="1" dirty="0" smtClean="0"/>
              <a:t>    </a:t>
            </a:r>
            <a:endParaRPr lang="hu-HU" sz="20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sz="2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92696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7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18116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Országos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046" y="5747686"/>
            <a:ext cx="8229600" cy="938872"/>
          </a:xfrm>
        </p:spPr>
        <p:txBody>
          <a:bodyPr/>
          <a:lstStyle/>
          <a:p>
            <a:r>
              <a:rPr lang="hu-HU" sz="2400" b="1" dirty="0" smtClean="0"/>
              <a:t>  A </a:t>
            </a:r>
            <a:r>
              <a:rPr lang="hu-HU" sz="2400" b="1" dirty="0"/>
              <a:t>tárgyalások eddig nem vezettek eredményre!</a:t>
            </a:r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marL="0" indent="0" algn="just">
              <a:buNone/>
            </a:pPr>
            <a:endParaRPr lang="hu-HU" sz="2400" b="1" dirty="0" smtClean="0"/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17" y="692696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tatic.vd.hu/db/09/DD/berajanlas-2016-d000059DD81ed5beed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46" y="2303707"/>
            <a:ext cx="3994625" cy="27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557399" y="1367861"/>
            <a:ext cx="4160021" cy="43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hu-HU" sz="2400" b="1" dirty="0" smtClean="0"/>
              <a:t>  </a:t>
            </a:r>
          </a:p>
          <a:p>
            <a:pPr algn="just"/>
            <a:r>
              <a:rPr lang="hu-HU" sz="2400" b="1" dirty="0" smtClean="0"/>
              <a:t>Megállapodás született a kormányzattal:</a:t>
            </a:r>
          </a:p>
          <a:p>
            <a:pPr algn="just">
              <a:buFontTx/>
              <a:buChar char="-"/>
            </a:pPr>
            <a:r>
              <a:rPr lang="hu-HU" sz="2400" b="1" dirty="0" smtClean="0"/>
              <a:t>a 2016. évi országos bér-ajánlásról,</a:t>
            </a:r>
          </a:p>
          <a:p>
            <a:pPr algn="just">
              <a:buFontTx/>
              <a:buChar char="-"/>
            </a:pPr>
            <a:r>
              <a:rPr lang="hu-HU" sz="2400" b="1" dirty="0" smtClean="0"/>
              <a:t> a minimálbérről, </a:t>
            </a:r>
          </a:p>
          <a:p>
            <a:pPr algn="just">
              <a:buFontTx/>
              <a:buChar char="-"/>
            </a:pPr>
            <a:r>
              <a:rPr lang="hu-HU" sz="2400" b="1" dirty="0" smtClean="0"/>
              <a:t>a garantált </a:t>
            </a:r>
            <a:r>
              <a:rPr lang="hu-HU" sz="2400" b="1" dirty="0" err="1" smtClean="0"/>
              <a:t>bérminimum-ról</a:t>
            </a:r>
            <a:r>
              <a:rPr lang="hu-HU" sz="2400" b="1" dirty="0" smtClean="0"/>
              <a:t> </a:t>
            </a:r>
          </a:p>
          <a:p>
            <a:pPr marL="0" indent="0" algn="just">
              <a:buNone/>
            </a:pPr>
            <a:r>
              <a:rPr lang="hu-HU" sz="2400" b="1" dirty="0" smtClean="0"/>
              <a:t>és az előzőekben jelzett témákról való tárgyalásról.</a:t>
            </a:r>
          </a:p>
          <a:p>
            <a:pPr algn="just"/>
            <a:endParaRPr lang="hu-HU" sz="2400" b="1" dirty="0" smtClean="0"/>
          </a:p>
          <a:p>
            <a:pPr marL="0" indent="0" algn="just">
              <a:buFont typeface="Wingdings 2" pitchFamily="18" charset="2"/>
              <a:buNone/>
            </a:pPr>
            <a:endParaRPr lang="hu-HU" sz="2400" b="1" dirty="0" smtClean="0"/>
          </a:p>
          <a:p>
            <a:pPr marL="0" indent="0" algn="just">
              <a:buFont typeface="Wingdings 2" pitchFamily="18" charset="2"/>
              <a:buNone/>
            </a:pPr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/>
            <a:endParaRPr lang="hu-HU" sz="2400" b="1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algn="just"/>
            <a:endParaRPr lang="hu-HU" sz="2400" dirty="0" smtClean="0"/>
          </a:p>
          <a:p>
            <a:pPr algn="just">
              <a:buFontTx/>
              <a:buChar char="-"/>
            </a:pPr>
            <a:endParaRPr lang="hu-HU" sz="2400" dirty="0" smtClean="0"/>
          </a:p>
          <a:p>
            <a:pPr marL="0" indent="0">
              <a:buFont typeface="Wingdings 2" pitchFamily="18" charset="2"/>
              <a:buNone/>
            </a:pPr>
            <a:endParaRPr lang="hu-HU" sz="2400" b="1" dirty="0" smtClean="0"/>
          </a:p>
          <a:p>
            <a:pPr>
              <a:buFont typeface="Wingdings 2" pitchFamily="18" charset="2"/>
              <a:buNone/>
            </a:pPr>
            <a:r>
              <a:rPr lang="hu-HU" sz="2400" b="1" dirty="0" smtClean="0"/>
              <a:t>     </a:t>
            </a:r>
            <a:endParaRPr lang="hu-HU" sz="2400" dirty="0" smtClean="0"/>
          </a:p>
          <a:p>
            <a:pPr lvl="1">
              <a:buClrTx/>
              <a:buFont typeface="Wingdings" pitchFamily="2" charset="2"/>
              <a:buChar char="v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5840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61" y="1096920"/>
            <a:ext cx="8229600" cy="792088"/>
          </a:xfrm>
        </p:spPr>
        <p:txBody>
          <a:bodyPr anchor="t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Országos szint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845" y="2178594"/>
            <a:ext cx="8229600" cy="2088232"/>
          </a:xfrm>
        </p:spPr>
        <p:txBody>
          <a:bodyPr/>
          <a:lstStyle/>
          <a:p>
            <a:pPr algn="just">
              <a:buNone/>
            </a:pPr>
            <a:r>
              <a:rPr lang="hu-HU" sz="2200" b="1" dirty="0" smtClean="0"/>
              <a:t>   Eredményként könyvelhető el, hogy a BDSZ, a VDSZ és a VKDSZ közös kezdeményezésére minden</a:t>
            </a:r>
            <a:r>
              <a:rPr lang="hu-HU" sz="2200" b="1" dirty="0" smtClean="0">
                <a:solidFill>
                  <a:prstClr val="black"/>
                </a:solidFill>
              </a:rPr>
              <a:t> konföderáció pozitívan reagált. A LIGA szakszervezeteken belüli fejlemények azonban ezen kezdeményezés időszerűségét kitolták.</a:t>
            </a:r>
            <a:endParaRPr lang="hu-HU" sz="2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03B-3EAD-4A75-8426-4EEC9BDD052C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96" y="771500"/>
            <a:ext cx="959408" cy="14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tatic.vd.hu/db/09/1F/egyuttmukodesi-megallapodas-d0000591F8e27dbf225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66826"/>
            <a:ext cx="50482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26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Egyéni 4. sém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4A838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813</Words>
  <Application>Microsoft Office PowerPoint</Application>
  <PresentationFormat>Diavetítés a képernyőre (4:3 oldalarány)</PresentationFormat>
  <Paragraphs>256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Verdana</vt:lpstr>
      <vt:lpstr>Wingdings</vt:lpstr>
      <vt:lpstr>Wingdings 2</vt:lpstr>
      <vt:lpstr>Áramlás</vt:lpstr>
      <vt:lpstr>PowerPoint bemutató</vt:lpstr>
      <vt:lpstr>A beszámoló célja: </vt:lpstr>
      <vt:lpstr>Nemzetközi szint</vt:lpstr>
      <vt:lpstr>Nemzetközi szint</vt:lpstr>
      <vt:lpstr>Nemzetközi szint</vt:lpstr>
      <vt:lpstr>Országos szint</vt:lpstr>
      <vt:lpstr> Országos szint</vt:lpstr>
      <vt:lpstr>Országos szint</vt:lpstr>
      <vt:lpstr>Országos szint</vt:lpstr>
      <vt:lpstr>Országos szint</vt:lpstr>
      <vt:lpstr>Ágazati szint</vt:lpstr>
      <vt:lpstr>Eredményeink az érdekegyeztetés  ágazati szintjén</vt:lpstr>
      <vt:lpstr>Az EVDSZ működtetése </vt:lpstr>
      <vt:lpstr>Az EVDSZ működtetése </vt:lpstr>
      <vt:lpstr>Az EVDSZ működtetése </vt:lpstr>
      <vt:lpstr>  </vt:lpstr>
    </vt:vector>
  </TitlesOfParts>
  <Company>MVM Cégcsoport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Kibővített Szövetségi Vezetőségi ülés VER.DI-EVDSZ Találkozó</dc:title>
  <dc:creator>dr.Szilágyi József</dc:creator>
  <cp:lastModifiedBy>Tóth Andrea</cp:lastModifiedBy>
  <cp:revision>259</cp:revision>
  <cp:lastPrinted>2016-04-25T17:04:58Z</cp:lastPrinted>
  <dcterms:created xsi:type="dcterms:W3CDTF">2010-05-28T07:46:17Z</dcterms:created>
  <dcterms:modified xsi:type="dcterms:W3CDTF">2016-04-26T08:34:19Z</dcterms:modified>
</cp:coreProperties>
</file>