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7" r:id="rId1"/>
  </p:sldMasterIdLst>
  <p:notesMasterIdLst>
    <p:notesMasterId r:id="rId11"/>
  </p:notesMasterIdLst>
  <p:handoutMasterIdLst>
    <p:handoutMasterId r:id="rId12"/>
  </p:handoutMasterIdLst>
  <p:sldIdLst>
    <p:sldId id="365" r:id="rId2"/>
    <p:sldId id="386" r:id="rId3"/>
    <p:sldId id="387" r:id="rId4"/>
    <p:sldId id="389" r:id="rId5"/>
    <p:sldId id="385" r:id="rId6"/>
    <p:sldId id="384" r:id="rId7"/>
    <p:sldId id="390" r:id="rId8"/>
    <p:sldId id="391" r:id="rId9"/>
    <p:sldId id="392" r:id="rId10"/>
  </p:sldIdLst>
  <p:sldSz cx="9144000" cy="6858000" type="screen4x3"/>
  <p:notesSz cx="6858000" cy="954405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00CC"/>
    <a:srgbClr val="D60093"/>
    <a:srgbClr val="C0C0C0"/>
    <a:srgbClr val="CC0000"/>
    <a:srgbClr val="FF0000"/>
    <a:srgbClr val="333333"/>
    <a:srgbClr val="4D4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158" autoAdjust="0"/>
    <p:restoredTop sz="94660"/>
  </p:normalViewPr>
  <p:slideViewPr>
    <p:cSldViewPr>
      <p:cViewPr varScale="1">
        <p:scale>
          <a:sx n="106" d="100"/>
          <a:sy n="106" d="100"/>
        </p:scale>
        <p:origin x="-396" y="-96"/>
      </p:cViewPr>
      <p:guideLst>
        <p:guide orient="horz" pos="3936"/>
        <p:guide orient="horz" pos="1440"/>
        <p:guide orient="horz" pos="1296"/>
        <p:guide pos="2880"/>
        <p:guide pos="384"/>
        <p:guide pos="53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860" y="-96"/>
      </p:cViewPr>
      <p:guideLst>
        <p:guide orient="horz" pos="3006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67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067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F924AA8-6F25-4A9E-9740-21F737596C5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685800"/>
            <a:ext cx="4775200" cy="3581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72000"/>
            <a:ext cx="5029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067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067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7563941-1FF4-4F48-B643-31EE8962915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olo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olo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olo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olo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olo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82408F-33C5-47AB-AFFC-0B3875921662}" type="slidenum">
              <a:rPr lang="en-US"/>
              <a:pPr/>
              <a:t>2</a:t>
            </a:fld>
            <a:endParaRPr lang="en-US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Kapcsolódás az E.ON általános stratégiai céljához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09839-19F6-455E-A1A5-AF2691CBF6E6}" type="slidenum">
              <a:rPr lang="en-US"/>
              <a:pPr/>
              <a:t>3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EHU Munkavédelmi Stratégiájában megfogalmazott elkötelezettség bemutatása</a:t>
            </a:r>
          </a:p>
          <a:p>
            <a:r>
              <a:rPr lang="hu-HU"/>
              <a:t>Az EHU munkavédelmi stratégiája az E.ON csoport üzleti stratégiájával és az E.ON AG munkavédelmi stratégiájával összhangban foglalja össze az E.On Hungária cégcsoport elkötelezettségét a balesetek megelőzésére</a:t>
            </a:r>
          </a:p>
          <a:p>
            <a:r>
              <a:rPr lang="hu-HU"/>
              <a:t>Minden vezető ezek mellett az elvekkel kell, hogy azonosuljon és beépítse a napi működésébe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F21C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on_logo1" descr="EON_Hungaria_W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8013" y="903288"/>
            <a:ext cx="4789487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71800" y="5510213"/>
            <a:ext cx="5105400" cy="742950"/>
          </a:xfrm>
        </p:spPr>
        <p:txBody>
          <a:bodyPr/>
          <a:lstStyle>
            <a:lvl1pPr>
              <a:lnSpc>
                <a:spcPts val="2000"/>
              </a:lnSpc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en-GB"/>
              <a:t>Klicken Sie, um das Format des Untertitelmasters zu bearbeiten</a:t>
            </a:r>
          </a:p>
        </p:txBody>
      </p:sp>
      <p:sp>
        <p:nvSpPr>
          <p:cNvPr id="706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971800" y="4267200"/>
            <a:ext cx="5105400" cy="989013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Klicken Sie, um das Titelformat zu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1143000"/>
            <a:ext cx="19812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57912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143000"/>
            <a:ext cx="79248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7924800" cy="5334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609600" y="1905000"/>
            <a:ext cx="7924800" cy="4343400"/>
          </a:xfrm>
        </p:spPr>
        <p:txBody>
          <a:bodyPr/>
          <a:lstStyle/>
          <a:p>
            <a:pPr lvl="0"/>
            <a:endParaRPr lang="hu-HU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553200"/>
            <a:ext cx="533400" cy="15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349EFC8B-96AD-43CC-98F5-65097E0E827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0" y="6553200"/>
            <a:ext cx="5105400" cy="15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3886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86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gray">
          <a:xfrm>
            <a:off x="0" y="0"/>
            <a:ext cx="9144000" cy="836613"/>
          </a:xfrm>
          <a:prstGeom prst="rect">
            <a:avLst/>
          </a:prstGeom>
          <a:solidFill>
            <a:srgbClr val="F21C0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gray">
          <a:xfrm>
            <a:off x="609600" y="1143000"/>
            <a:ext cx="7924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das Titelformat zu bearbeiten</a:t>
            </a:r>
          </a:p>
        </p:txBody>
      </p:sp>
      <p:sp>
        <p:nvSpPr>
          <p:cNvPr id="1028" name="Objektbereich"/>
          <p:cNvSpPr>
            <a:spLocks noGrp="1" noChangeArrowheads="1"/>
          </p:cNvSpPr>
          <p:nvPr>
            <p:ph type="body" idx="1"/>
          </p:nvPr>
        </p:nvSpPr>
        <p:spPr bwMode="gray">
          <a:xfrm>
            <a:off x="609600" y="1905000"/>
            <a:ext cx="7924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Vorlagentextes zu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pic>
        <p:nvPicPr>
          <p:cNvPr id="1029" name="eon_logo2" descr="EON_Hungaria_W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190500" y="146050"/>
            <a:ext cx="23241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7" r:id="rId13"/>
  </p:sldLayoutIdLst>
  <p:txStyles>
    <p:titleStyle>
      <a:lvl1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Polo" pitchFamily="2" charset="0"/>
        </a:defRPr>
      </a:lvl2pPr>
      <a:lvl3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Polo" pitchFamily="2" charset="0"/>
        </a:defRPr>
      </a:lvl3pPr>
      <a:lvl4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Polo" pitchFamily="2" charset="0"/>
        </a:defRPr>
      </a:lvl4pPr>
      <a:lvl5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Polo" pitchFamily="2" charset="0"/>
        </a:defRPr>
      </a:lvl5pPr>
      <a:lvl6pPr marL="457200" algn="l" rtl="0" fontAlgn="base">
        <a:lnSpc>
          <a:spcPts val="34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Polo" pitchFamily="2" charset="0"/>
        </a:defRPr>
      </a:lvl6pPr>
      <a:lvl7pPr marL="914400" algn="l" rtl="0" fontAlgn="base">
        <a:lnSpc>
          <a:spcPts val="34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Polo" pitchFamily="2" charset="0"/>
        </a:defRPr>
      </a:lvl7pPr>
      <a:lvl8pPr marL="1371600" algn="l" rtl="0" fontAlgn="base">
        <a:lnSpc>
          <a:spcPts val="34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Polo" pitchFamily="2" charset="0"/>
        </a:defRPr>
      </a:lvl8pPr>
      <a:lvl9pPr marL="1828800" algn="l" rtl="0" fontAlgn="base">
        <a:lnSpc>
          <a:spcPts val="34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Polo" pitchFamily="2" charset="0"/>
        </a:defRPr>
      </a:lvl9pPr>
    </p:titleStyle>
    <p:bodyStyle>
      <a:lvl1pPr marL="342900" indent="-342900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000" b="1">
          <a:solidFill>
            <a:srgbClr val="F21C0A"/>
          </a:solidFill>
          <a:latin typeface="+mn-lt"/>
          <a:ea typeface="+mn-ea"/>
          <a:cs typeface="+mn-cs"/>
        </a:defRPr>
      </a:lvl1pPr>
      <a:lvl2pPr marL="1588" indent="45561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accent1"/>
        </a:buClr>
        <a:defRPr sz="2000">
          <a:solidFill>
            <a:schemeClr val="tx1"/>
          </a:solidFill>
          <a:latin typeface="+mn-lt"/>
        </a:defRPr>
      </a:lvl2pPr>
      <a:lvl3pPr marL="206375" indent="-203200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3pPr>
      <a:lvl4pPr marL="207963" indent="1163638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F31C0A"/>
        </a:buClr>
        <a:buSzPct val="90000"/>
        <a:buFont typeface="Wingdings" pitchFamily="2" charset="2"/>
        <a:defRPr sz="2000">
          <a:solidFill>
            <a:schemeClr val="tx1"/>
          </a:solidFill>
          <a:latin typeface="+mn-lt"/>
        </a:defRPr>
      </a:lvl4pPr>
      <a:lvl5pPr marL="412750" indent="-203200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869950" indent="-203200" algn="l" rtl="0" fontAlgn="base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1327150" indent="-203200" algn="l" rtl="0" fontAlgn="base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1784350" indent="-203200" algn="l" rtl="0" fontAlgn="base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2241550" indent="-203200" algn="l" rtl="0" fontAlgn="base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95788" y="4440238"/>
            <a:ext cx="4176712" cy="989012"/>
          </a:xfrm>
        </p:spPr>
        <p:txBody>
          <a:bodyPr/>
          <a:lstStyle/>
          <a:p>
            <a:pPr eaLnBrk="1" hangingPunct="1"/>
            <a:r>
              <a:rPr lang="hu-HU" dirty="0" smtClean="0"/>
              <a:t>Munkabiztonság EHU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57688" y="5510213"/>
            <a:ext cx="3500437" cy="742950"/>
          </a:xfrm>
        </p:spPr>
        <p:txBody>
          <a:bodyPr/>
          <a:lstStyle/>
          <a:p>
            <a:pPr marL="0" indent="0" eaLnBrk="1" hangingPunct="1"/>
            <a:r>
              <a:rPr lang="hu-HU" dirty="0" smtClean="0"/>
              <a:t>Darázs Henriett</a:t>
            </a:r>
          </a:p>
          <a:p>
            <a:pPr marL="0" indent="0" eaLnBrk="1" hangingPunct="1"/>
            <a:r>
              <a:rPr lang="hu-HU" dirty="0" smtClean="0"/>
              <a:t>E.ON Hungária </a:t>
            </a:r>
            <a:r>
              <a:rPr lang="hu-HU" dirty="0" err="1" smtClean="0"/>
              <a:t>Zrt</a:t>
            </a:r>
            <a:endParaRPr lang="hu-HU" dirty="0" smtClean="0"/>
          </a:p>
          <a:p>
            <a:pPr marL="0" indent="0" eaLnBrk="1" hangingPunct="1"/>
            <a:r>
              <a:rPr lang="hu-HU" dirty="0" smtClean="0"/>
              <a:t>2010.11.09.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1143000"/>
            <a:ext cx="8424863" cy="533400"/>
          </a:xfrm>
          <a:noFill/>
          <a:ln/>
        </p:spPr>
        <p:txBody>
          <a:bodyPr/>
          <a:lstStyle/>
          <a:p>
            <a:r>
              <a:rPr lang="en-US"/>
              <a:t>E.ON </a:t>
            </a:r>
            <a:r>
              <a:rPr lang="hu-HU"/>
              <a:t>AG </a:t>
            </a:r>
            <a:r>
              <a:rPr lang="en-US"/>
              <a:t>Board </a:t>
            </a:r>
            <a:r>
              <a:rPr lang="hu-HU"/>
              <a:t>a Környezet-, Egészség- és Munkavédelemről</a:t>
            </a:r>
            <a:r>
              <a:rPr lang="en-US"/>
              <a:t>:</a:t>
            </a:r>
            <a:br>
              <a:rPr lang="en-US"/>
            </a:br>
            <a:r>
              <a:rPr lang="hu-HU"/>
              <a:t>Elvárások:</a:t>
            </a:r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850" y="2276475"/>
            <a:ext cx="8424863" cy="3971925"/>
          </a:xfrm>
          <a:noFill/>
          <a:ln/>
        </p:spPr>
        <p:txBody>
          <a:bodyPr/>
          <a:lstStyle/>
          <a:p>
            <a:pPr lvl="1"/>
            <a:r>
              <a:rPr lang="hu-HU" sz="1600"/>
              <a:t>Csak egy biztonságos vállalat lehet sikeres vállalat</a:t>
            </a:r>
          </a:p>
          <a:p>
            <a:pPr lvl="1"/>
            <a:endParaRPr lang="hu-HU"/>
          </a:p>
          <a:p>
            <a:pPr lvl="1"/>
            <a:r>
              <a:rPr lang="hu-HU" b="1"/>
              <a:t>Ahhoz, hogy „a világ vezető energiatermelő és szolgáltató vállalatává” váljunk az is szükséges, hogy a vezetők legyünk a környezet-, egészség- és munkabiztonság területén is </a:t>
            </a:r>
          </a:p>
          <a:p>
            <a:pPr lvl="1"/>
            <a:endParaRPr lang="hu-HU" b="1"/>
          </a:p>
          <a:p>
            <a:pPr lvl="1"/>
            <a:r>
              <a:rPr lang="hu-HU" sz="1600"/>
              <a:t>A különböző kultúrák nem akadályozhatják az azonos egészség- és munkavédelmi elvárások kialakítását és a „jó gyakorlat” csere lehetőségét</a:t>
            </a:r>
          </a:p>
          <a:p>
            <a:pPr lvl="1"/>
            <a:endParaRPr lang="hu-HU" sz="1600"/>
          </a:p>
          <a:p>
            <a:pPr lvl="1"/>
            <a:r>
              <a:rPr lang="hu-HU" b="1"/>
              <a:t>Nem akarunk semmilyen sérülést, vagy halálos balesetet ami a tevékenységünk miatt következik be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96975"/>
            <a:ext cx="7924800" cy="533400"/>
          </a:xfrm>
        </p:spPr>
        <p:txBody>
          <a:bodyPr/>
          <a:lstStyle/>
          <a:p>
            <a:r>
              <a:rPr lang="hu-HU"/>
              <a:t>E.ON Hungária Zrt Munkavédelmi elkötelezettség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93888"/>
            <a:ext cx="8497888" cy="4343400"/>
          </a:xfrm>
          <a:noFill/>
        </p:spPr>
        <p:txBody>
          <a:bodyPr/>
          <a:lstStyle/>
          <a:p>
            <a:pPr>
              <a:lnSpc>
                <a:spcPct val="140000"/>
              </a:lnSpc>
              <a:buFontTx/>
              <a:buChar char="•"/>
            </a:pPr>
            <a:r>
              <a:rPr lang="hu-HU" sz="2200" b="0" dirty="0">
                <a:solidFill>
                  <a:schemeClr val="tx1"/>
                </a:solidFill>
              </a:rPr>
              <a:t> Hiszünk abban, hogy minden baleset, </a:t>
            </a:r>
            <a:r>
              <a:rPr lang="hu-HU" sz="1600" b="0" dirty="0">
                <a:solidFill>
                  <a:schemeClr val="tx1"/>
                </a:solidFill>
              </a:rPr>
              <a:t>foglalkozási-megbetegedés </a:t>
            </a:r>
            <a:r>
              <a:rPr lang="hu-HU" sz="2200" b="0" dirty="0">
                <a:solidFill>
                  <a:schemeClr val="tx1"/>
                </a:solidFill>
              </a:rPr>
              <a:t>megelőzhető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hu-HU" sz="2200" b="0" dirty="0">
                <a:solidFill>
                  <a:schemeClr val="tx1"/>
                </a:solidFill>
              </a:rPr>
              <a:t> Nem fogadjuk el </a:t>
            </a:r>
            <a:r>
              <a:rPr lang="hu-HU" sz="1600" b="0" dirty="0">
                <a:solidFill>
                  <a:schemeClr val="tx1"/>
                </a:solidFill>
              </a:rPr>
              <a:t>azt,</a:t>
            </a:r>
            <a:r>
              <a:rPr lang="hu-HU" sz="2200" b="0" dirty="0">
                <a:solidFill>
                  <a:schemeClr val="tx1"/>
                </a:solidFill>
              </a:rPr>
              <a:t> hogy </a:t>
            </a:r>
            <a:r>
              <a:rPr lang="hu-HU" sz="1600" b="0" dirty="0">
                <a:solidFill>
                  <a:schemeClr val="tx1"/>
                </a:solidFill>
              </a:rPr>
              <a:t>bármely</a:t>
            </a:r>
            <a:r>
              <a:rPr lang="hu-HU" sz="2200" b="0" dirty="0">
                <a:solidFill>
                  <a:schemeClr val="tx1"/>
                </a:solidFill>
              </a:rPr>
              <a:t> tevékenységünk természetes velejárója a balesetek, </a:t>
            </a:r>
            <a:r>
              <a:rPr lang="hu-HU" sz="1600" b="0" dirty="0">
                <a:solidFill>
                  <a:schemeClr val="tx1"/>
                </a:solidFill>
              </a:rPr>
              <a:t>megbetegedések</a:t>
            </a:r>
            <a:r>
              <a:rPr lang="hu-HU" sz="2200" b="0" dirty="0">
                <a:solidFill>
                  <a:schemeClr val="tx1"/>
                </a:solidFill>
              </a:rPr>
              <a:t> bekövetkezése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hu-HU" sz="2200" b="0" dirty="0">
                <a:solidFill>
                  <a:schemeClr val="tx1"/>
                </a:solidFill>
              </a:rPr>
              <a:t> </a:t>
            </a:r>
            <a:r>
              <a:rPr lang="hu-HU" sz="1600" b="0" dirty="0">
                <a:solidFill>
                  <a:schemeClr val="tx1"/>
                </a:solidFill>
              </a:rPr>
              <a:t>Biztosak vagyunk abban, hogy</a:t>
            </a:r>
            <a:r>
              <a:rPr lang="hu-HU" sz="2200" b="0" dirty="0">
                <a:solidFill>
                  <a:schemeClr val="tx1"/>
                </a:solidFill>
              </a:rPr>
              <a:t> csak egy biztonságos vállalat lehet sikeres az üzleti életben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hu-HU" sz="2200" b="0" dirty="0">
                <a:solidFill>
                  <a:schemeClr val="tx1"/>
                </a:solidFill>
              </a:rPr>
              <a:t> </a:t>
            </a:r>
            <a:r>
              <a:rPr lang="hu-HU" sz="1600" b="0" dirty="0">
                <a:solidFill>
                  <a:schemeClr val="tx1"/>
                </a:solidFill>
              </a:rPr>
              <a:t>Elismerjük, hogy</a:t>
            </a:r>
            <a:r>
              <a:rPr lang="hu-HU" sz="2200" b="0" dirty="0">
                <a:solidFill>
                  <a:schemeClr val="tx1"/>
                </a:solidFill>
              </a:rPr>
              <a:t> a munkabiztonság rövid távon költség, de </a:t>
            </a:r>
            <a:r>
              <a:rPr lang="hu-HU" sz="1600" b="0" dirty="0">
                <a:solidFill>
                  <a:schemeClr val="tx1"/>
                </a:solidFill>
              </a:rPr>
              <a:t>valljuk, hogy</a:t>
            </a:r>
            <a:r>
              <a:rPr lang="hu-HU" sz="2200" b="0" dirty="0">
                <a:solidFill>
                  <a:schemeClr val="tx1"/>
                </a:solidFill>
              </a:rPr>
              <a:t> a befektetés hosszútávon megtérül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hu-HU" sz="2200" b="0" dirty="0">
                <a:solidFill>
                  <a:schemeClr val="tx1"/>
                </a:solidFill>
              </a:rPr>
              <a:t> </a:t>
            </a:r>
            <a:r>
              <a:rPr lang="hu-HU" sz="1600" b="0" dirty="0">
                <a:solidFill>
                  <a:schemeClr val="tx1"/>
                </a:solidFill>
              </a:rPr>
              <a:t>Valljuk, hogy </a:t>
            </a:r>
            <a:r>
              <a:rPr lang="hu-HU" sz="2200" b="0" u="sng" dirty="0">
                <a:solidFill>
                  <a:schemeClr val="tx1"/>
                </a:solidFill>
              </a:rPr>
              <a:t>csak a szervezet minden résztvevőjének aktív együttműködése vezethet a sikerhez</a:t>
            </a:r>
            <a:endParaRPr lang="en-US" sz="2200" b="0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0"/>
          <p:cNvSpPr>
            <a:spLocks noChangeArrowheads="1"/>
          </p:cNvSpPr>
          <p:nvPr/>
        </p:nvSpPr>
        <p:spPr bwMode="auto">
          <a:xfrm>
            <a:off x="1331913" y="6237288"/>
            <a:ext cx="7343775" cy="431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gray">
          <a:xfrm>
            <a:off x="251520" y="1052736"/>
            <a:ext cx="9366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Polo" pitchFamily="2" charset="0"/>
                <a:ea typeface="+mn-ea"/>
                <a:cs typeface="+mn-cs"/>
              </a:rPr>
              <a:t>JÖVŐKÉP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Polo" pitchFamily="2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187450" y="908050"/>
            <a:ext cx="72009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hu-HU" sz="1600" b="1"/>
              <a:t>Munkabiztonsági kultúra megteremtése</a:t>
            </a:r>
          </a:p>
          <a:p>
            <a:pPr algn="ctr">
              <a:spcBef>
                <a:spcPct val="20000"/>
              </a:spcBef>
            </a:pPr>
            <a:r>
              <a:rPr lang="hu-HU" sz="1000" b="1"/>
              <a:t> </a:t>
            </a:r>
            <a:r>
              <a:rPr lang="hu-HU" sz="1000"/>
              <a:t>a.) A munkabiztonság elsőbbséget élvez minden szintű döntésben</a:t>
            </a:r>
          </a:p>
          <a:p>
            <a:pPr algn="ctr">
              <a:spcBef>
                <a:spcPct val="20000"/>
              </a:spcBef>
            </a:pPr>
            <a:r>
              <a:rPr lang="hu-HU" sz="1000"/>
              <a:t>b.) Normává válik a saját és a társak biztonságának megóvása, balesetek megelőzése</a:t>
            </a:r>
            <a:endParaRPr lang="en-US" sz="1000"/>
          </a:p>
          <a:p>
            <a:endParaRPr lang="en-US" sz="1000" b="1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38113" y="1841500"/>
            <a:ext cx="9779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hu-HU" sz="1200" b="1">
                <a:latin typeface="Polo" pitchFamily="2" charset="0"/>
              </a:rPr>
              <a:t>STRATÉGIAI CÉLOK</a:t>
            </a:r>
            <a:endParaRPr lang="en-US" sz="1200" b="1">
              <a:latin typeface="Polo" pitchFamily="2" charset="0"/>
            </a:endParaRPr>
          </a:p>
        </p:txBody>
      </p:sp>
      <p:sp>
        <p:nvSpPr>
          <p:cNvPr id="8" name="AutoShape 28"/>
          <p:cNvSpPr>
            <a:spLocks noChangeArrowheads="1"/>
          </p:cNvSpPr>
          <p:nvPr/>
        </p:nvSpPr>
        <p:spPr bwMode="auto">
          <a:xfrm>
            <a:off x="1403350" y="1700213"/>
            <a:ext cx="7272338" cy="4349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763713" y="1773238"/>
            <a:ext cx="14081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hu-HU" sz="1200">
                <a:latin typeface="Polo" pitchFamily="2" charset="0"/>
              </a:rPr>
              <a:t>Felelős vezetés</a:t>
            </a:r>
            <a:endParaRPr lang="en-US" sz="1200">
              <a:latin typeface="Polo" pitchFamily="2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264025" y="1700213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hu-HU" sz="1200">
                <a:latin typeface="Polo" pitchFamily="2" charset="0"/>
              </a:rPr>
              <a:t>Megelőző munkavédelmi kultúra</a:t>
            </a:r>
            <a:endParaRPr lang="en-US" sz="1200">
              <a:latin typeface="Polo" pitchFamily="2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14300" y="2779713"/>
            <a:ext cx="11096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hu-HU" sz="1200" b="1">
                <a:latin typeface="Polo" pitchFamily="2" charset="0"/>
              </a:rPr>
              <a:t>STRATÉGIAI CÉLOK TARTALMA</a:t>
            </a:r>
            <a:endParaRPr lang="en-US" sz="1200" b="1">
              <a:latin typeface="Polo" pitchFamily="2" charset="0"/>
            </a:endParaRPr>
          </a:p>
        </p:txBody>
      </p:sp>
      <p:sp>
        <p:nvSpPr>
          <p:cNvPr id="12" name="AutoShape 29"/>
          <p:cNvSpPr>
            <a:spLocks noChangeArrowheads="1"/>
          </p:cNvSpPr>
          <p:nvPr/>
        </p:nvSpPr>
        <p:spPr bwMode="auto">
          <a:xfrm>
            <a:off x="1331913" y="2349500"/>
            <a:ext cx="7416800" cy="3671888"/>
          </a:xfrm>
          <a:prstGeom prst="roundRect">
            <a:avLst>
              <a:gd name="adj" fmla="val 5894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140200" y="2374900"/>
            <a:ext cx="21605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Meglevő, kedvezőtlen munkakörülmények felszámolása, hatások mérséklése</a:t>
            </a:r>
            <a:endParaRPr lang="en-US" sz="1000">
              <a:latin typeface="Polo" pitchFamily="2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6535738" y="2376488"/>
            <a:ext cx="19431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Felelős egymásra figyelés </a:t>
            </a:r>
            <a:endParaRPr lang="en-US" sz="1000">
              <a:latin typeface="Polo" pitchFamily="2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476375" y="2781300"/>
            <a:ext cx="2376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Munkabiztonság beépül minden üzleti döntésbe és elvárásba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1476375" y="3167063"/>
            <a:ext cx="23034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Hatékonyan együttműködik a munkavédelmi szakterülettel és a munkavédelmi érdekképviseletekkel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4151313" y="2943225"/>
            <a:ext cx="21494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Megelőző munkabiztonság (Veszélyek, kockázatok kiküszöbölése már a tervezés során)</a:t>
            </a:r>
            <a:endParaRPr lang="en-US" sz="1000">
              <a:latin typeface="Polo" pitchFamily="2" charset="0"/>
            </a:endParaRPr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6732588" y="1700213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200">
                <a:latin typeface="Polo" pitchFamily="2" charset="0"/>
              </a:rPr>
              <a:t>Munkabiztonsági tudatosság fejlesztés</a:t>
            </a:r>
            <a:endParaRPr lang="en-US" sz="1200">
              <a:latin typeface="Polo" pitchFamily="2" charset="0"/>
            </a:endParaRP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4164013" y="3500438"/>
            <a:ext cx="1797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Megelőző munkaegészségügy</a:t>
            </a:r>
            <a:endParaRPr lang="en-US" sz="1000">
              <a:latin typeface="Polo" pitchFamily="2" charset="0"/>
            </a:endParaRPr>
          </a:p>
        </p:txBody>
      </p:sp>
      <p:sp>
        <p:nvSpPr>
          <p:cNvPr id="20" name="Rectangle 26"/>
          <p:cNvSpPr>
            <a:spLocks noChangeArrowheads="1"/>
          </p:cNvSpPr>
          <p:nvPr/>
        </p:nvSpPr>
        <p:spPr bwMode="auto">
          <a:xfrm>
            <a:off x="174625" y="6380163"/>
            <a:ext cx="9779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hu-HU" sz="1200" b="1">
                <a:latin typeface="Polo" pitchFamily="2" charset="0"/>
              </a:rPr>
              <a:t>AKCIÓK</a:t>
            </a:r>
            <a:endParaRPr lang="en-US" sz="1200" b="1">
              <a:latin typeface="Polo" pitchFamily="2" charset="0"/>
            </a:endParaRPr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1403350" y="6272213"/>
            <a:ext cx="7129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A konkrét intézkedések kitűzése és megvalósítása éves tervezés alapján történik EHU és leányvállalati szinteken a stratégiai  célokkal összhangban.</a:t>
            </a:r>
            <a:endParaRPr lang="en-US" sz="1000">
              <a:latin typeface="Polo" pitchFamily="2" charset="0"/>
            </a:endParaRPr>
          </a:p>
        </p:txBody>
      </p:sp>
      <p:sp>
        <p:nvSpPr>
          <p:cNvPr id="22" name="Text Box 33"/>
          <p:cNvSpPr txBox="1">
            <a:spLocks noChangeArrowheads="1"/>
          </p:cNvSpPr>
          <p:nvPr/>
        </p:nvSpPr>
        <p:spPr bwMode="auto">
          <a:xfrm>
            <a:off x="1476375" y="5157788"/>
            <a:ext cx="2376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Ösztönöz  a kiváló munkabiztonsági teljesítményre</a:t>
            </a:r>
          </a:p>
        </p:txBody>
      </p:sp>
      <p:sp>
        <p:nvSpPr>
          <p:cNvPr id="23" name="Line 36"/>
          <p:cNvSpPr>
            <a:spLocks noChangeShapeType="1"/>
          </p:cNvSpPr>
          <p:nvPr/>
        </p:nvSpPr>
        <p:spPr bwMode="auto">
          <a:xfrm flipH="1">
            <a:off x="2627313" y="1557338"/>
            <a:ext cx="576262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4" name="Line 37"/>
          <p:cNvSpPr>
            <a:spLocks noChangeShapeType="1"/>
          </p:cNvSpPr>
          <p:nvPr/>
        </p:nvSpPr>
        <p:spPr bwMode="auto">
          <a:xfrm>
            <a:off x="5003800" y="15557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>
            <a:off x="6732588" y="1557338"/>
            <a:ext cx="576262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6" name="Line 39"/>
          <p:cNvSpPr>
            <a:spLocks noChangeShapeType="1"/>
          </p:cNvSpPr>
          <p:nvPr/>
        </p:nvSpPr>
        <p:spPr bwMode="auto">
          <a:xfrm>
            <a:off x="2555875" y="60213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7" name="Line 40"/>
          <p:cNvSpPr>
            <a:spLocks noChangeShapeType="1"/>
          </p:cNvSpPr>
          <p:nvPr/>
        </p:nvSpPr>
        <p:spPr bwMode="auto">
          <a:xfrm>
            <a:off x="5003800" y="60213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8" name="Line 41"/>
          <p:cNvSpPr>
            <a:spLocks noChangeShapeType="1"/>
          </p:cNvSpPr>
          <p:nvPr/>
        </p:nvSpPr>
        <p:spPr bwMode="auto">
          <a:xfrm>
            <a:off x="7451725" y="60213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9" name="Line 42"/>
          <p:cNvSpPr>
            <a:spLocks noChangeShapeType="1"/>
          </p:cNvSpPr>
          <p:nvPr/>
        </p:nvSpPr>
        <p:spPr bwMode="auto">
          <a:xfrm>
            <a:off x="2484438" y="21336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0" name="Line 43"/>
          <p:cNvSpPr>
            <a:spLocks noChangeShapeType="1"/>
          </p:cNvSpPr>
          <p:nvPr/>
        </p:nvSpPr>
        <p:spPr bwMode="auto">
          <a:xfrm>
            <a:off x="5003800" y="21336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1" name="Line 44"/>
          <p:cNvSpPr>
            <a:spLocks noChangeShapeType="1"/>
          </p:cNvSpPr>
          <p:nvPr/>
        </p:nvSpPr>
        <p:spPr bwMode="auto">
          <a:xfrm>
            <a:off x="7524750" y="21336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32" name="Text Box 46"/>
          <p:cNvSpPr txBox="1">
            <a:spLocks noChangeArrowheads="1"/>
          </p:cNvSpPr>
          <p:nvPr/>
        </p:nvSpPr>
        <p:spPr bwMode="auto">
          <a:xfrm>
            <a:off x="6516688" y="2600325"/>
            <a:ext cx="1943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Vezetők és egymás felé kialakult bizalom</a:t>
            </a:r>
            <a:endParaRPr lang="en-US" sz="1000">
              <a:latin typeface="Polo" pitchFamily="2" charset="0"/>
            </a:endParaRPr>
          </a:p>
        </p:txBody>
      </p:sp>
      <p:sp>
        <p:nvSpPr>
          <p:cNvPr id="33" name="Text Box 47"/>
          <p:cNvSpPr txBox="1">
            <a:spLocks noChangeArrowheads="1"/>
          </p:cNvSpPr>
          <p:nvPr/>
        </p:nvSpPr>
        <p:spPr bwMode="auto">
          <a:xfrm>
            <a:off x="6516688" y="3032125"/>
            <a:ext cx="1943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Munkabiztonság azonos értelmezése</a:t>
            </a:r>
            <a:endParaRPr lang="en-US" sz="1000">
              <a:latin typeface="Polo" pitchFamily="2" charset="0"/>
            </a:endParaRPr>
          </a:p>
        </p:txBody>
      </p:sp>
      <p:sp>
        <p:nvSpPr>
          <p:cNvPr id="34" name="Text Box 48"/>
          <p:cNvSpPr txBox="1">
            <a:spLocks noChangeArrowheads="1"/>
          </p:cNvSpPr>
          <p:nvPr/>
        </p:nvSpPr>
        <p:spPr bwMode="auto">
          <a:xfrm>
            <a:off x="6516688" y="3392488"/>
            <a:ext cx="1943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Nem tűri meg mások kockázatos tevékenységét</a:t>
            </a:r>
            <a:endParaRPr lang="en-US" sz="1000">
              <a:latin typeface="Polo" pitchFamily="2" charset="0"/>
            </a:endParaRPr>
          </a:p>
        </p:txBody>
      </p:sp>
      <p:sp>
        <p:nvSpPr>
          <p:cNvPr id="35" name="Text Box 49"/>
          <p:cNvSpPr txBox="1">
            <a:spLocks noChangeArrowheads="1"/>
          </p:cNvSpPr>
          <p:nvPr/>
        </p:nvSpPr>
        <p:spPr bwMode="auto">
          <a:xfrm>
            <a:off x="6516688" y="4111625"/>
            <a:ext cx="1943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Számol azzal, hogy tettei mások biztonságát is befolyásolják</a:t>
            </a:r>
            <a:endParaRPr lang="en-US" sz="1000">
              <a:latin typeface="Polo" pitchFamily="2" charset="0"/>
            </a:endParaRPr>
          </a:p>
        </p:txBody>
      </p:sp>
      <p:sp>
        <p:nvSpPr>
          <p:cNvPr id="36" name="Text Box 50"/>
          <p:cNvSpPr txBox="1">
            <a:spLocks noChangeArrowheads="1"/>
          </p:cNvSpPr>
          <p:nvPr/>
        </p:nvSpPr>
        <p:spPr bwMode="auto">
          <a:xfrm>
            <a:off x="6516688" y="3752850"/>
            <a:ext cx="1943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Nem végez el biztonságát veszélyeztető feladatot</a:t>
            </a:r>
            <a:endParaRPr lang="en-US" sz="1000">
              <a:latin typeface="Polo" pitchFamily="2" charset="0"/>
            </a:endParaRPr>
          </a:p>
        </p:txBody>
      </p:sp>
      <p:sp>
        <p:nvSpPr>
          <p:cNvPr id="37" name="Text Box 51"/>
          <p:cNvSpPr txBox="1">
            <a:spLocks noChangeArrowheads="1"/>
          </p:cNvSpPr>
          <p:nvPr/>
        </p:nvSpPr>
        <p:spPr bwMode="auto">
          <a:xfrm>
            <a:off x="1476375" y="5553075"/>
            <a:ext cx="2303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Szisztematikusan fejleszti a munkabiztonsági teljesítményt</a:t>
            </a:r>
          </a:p>
        </p:txBody>
      </p:sp>
      <p:sp>
        <p:nvSpPr>
          <p:cNvPr id="38" name="Text Box 52"/>
          <p:cNvSpPr txBox="1">
            <a:spLocks noChangeArrowheads="1"/>
          </p:cNvSpPr>
          <p:nvPr/>
        </p:nvSpPr>
        <p:spPr bwMode="auto">
          <a:xfrm>
            <a:off x="1476375" y="3716338"/>
            <a:ext cx="23034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Magas színvonalú követelményeket támaszt és megvalósítható megoldásokat biztosít</a:t>
            </a:r>
          </a:p>
        </p:txBody>
      </p:sp>
      <p:sp>
        <p:nvSpPr>
          <p:cNvPr id="39" name="Text Box 53"/>
          <p:cNvSpPr txBox="1">
            <a:spLocks noChangeArrowheads="1"/>
          </p:cNvSpPr>
          <p:nvPr/>
        </p:nvSpPr>
        <p:spPr bwMode="auto">
          <a:xfrm>
            <a:off x="1474788" y="2420938"/>
            <a:ext cx="2376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Azonosul a munkabiztonsági stratégiával és minden szinten demonstrálja azt</a:t>
            </a:r>
          </a:p>
        </p:txBody>
      </p:sp>
      <p:sp>
        <p:nvSpPr>
          <p:cNvPr id="40" name="Text Box 54"/>
          <p:cNvSpPr txBox="1">
            <a:spLocks noChangeArrowheads="1"/>
          </p:cNvSpPr>
          <p:nvPr/>
        </p:nvSpPr>
        <p:spPr bwMode="auto">
          <a:xfrm>
            <a:off x="1476375" y="4256088"/>
            <a:ext cx="2376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Biztosítja a feltételeket és megköveteli azok alkalmazását</a:t>
            </a:r>
          </a:p>
        </p:txBody>
      </p:sp>
      <p:sp>
        <p:nvSpPr>
          <p:cNvPr id="41" name="Text Box 55"/>
          <p:cNvSpPr txBox="1">
            <a:spLocks noChangeArrowheads="1"/>
          </p:cNvSpPr>
          <p:nvPr/>
        </p:nvSpPr>
        <p:spPr bwMode="auto">
          <a:xfrm>
            <a:off x="1476375" y="4608513"/>
            <a:ext cx="23034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hu-HU" sz="1000">
                <a:latin typeface="Polo" pitchFamily="2" charset="0"/>
              </a:rPr>
              <a:t>Gyakorlati mintákkal győződik meg az azonos értelmezéséről a teljes szervezetben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1476375" y="1412776"/>
            <a:ext cx="6983413" cy="433388"/>
          </a:xfrm>
          <a:prstGeom prst="rect">
            <a:avLst/>
          </a:prstGeom>
          <a:solidFill>
            <a:srgbClr val="F21C0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BIZTONSÁGI KULTÚRA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171" name="Text Box 47"/>
          <p:cNvSpPr txBox="1">
            <a:spLocks noChangeArrowheads="1"/>
          </p:cNvSpPr>
          <p:nvPr/>
        </p:nvSpPr>
        <p:spPr bwMode="auto">
          <a:xfrm>
            <a:off x="35496" y="5286375"/>
            <a:ext cx="135731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400" b="1" dirty="0" smtClean="0"/>
              <a:t>Célok 2010</a:t>
            </a:r>
            <a:r>
              <a:rPr lang="en-US" sz="1400" b="1" dirty="0" smtClean="0"/>
              <a:t>:</a:t>
            </a:r>
            <a:endParaRPr lang="en-US" sz="1400" b="1" dirty="0"/>
          </a:p>
          <a:p>
            <a:pPr algn="ctr"/>
            <a:endParaRPr lang="en-US" sz="1400" b="1" dirty="0"/>
          </a:p>
        </p:txBody>
      </p:sp>
      <p:sp>
        <p:nvSpPr>
          <p:cNvPr id="7172" name="Rectangle 17"/>
          <p:cNvSpPr>
            <a:spLocks noChangeArrowheads="1"/>
          </p:cNvSpPr>
          <p:nvPr/>
        </p:nvSpPr>
        <p:spPr bwMode="auto">
          <a:xfrm>
            <a:off x="1476375" y="5286375"/>
            <a:ext cx="2303463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200" dirty="0" smtClean="0">
                <a:solidFill>
                  <a:srgbClr val="FF0000"/>
                </a:solidFill>
              </a:rPr>
              <a:t>Folyamatos visszajelzés 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7173" name="Rectangle 19"/>
          <p:cNvSpPr>
            <a:spLocks noChangeArrowheads="1"/>
          </p:cNvSpPr>
          <p:nvPr/>
        </p:nvSpPr>
        <p:spPr bwMode="auto">
          <a:xfrm>
            <a:off x="6227763" y="5286375"/>
            <a:ext cx="223202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200" dirty="0" smtClean="0">
                <a:solidFill>
                  <a:srgbClr val="FF0000"/>
                </a:solidFill>
              </a:rPr>
              <a:t>Fokozott munkavédelmi ellenőrzések és folyamat biztonsági indikátorok bevezetése 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7174" name="Text Box 4"/>
          <p:cNvSpPr>
            <a:spLocks noChangeArrowheads="1"/>
          </p:cNvSpPr>
          <p:nvPr/>
        </p:nvSpPr>
        <p:spPr bwMode="auto">
          <a:xfrm>
            <a:off x="534988" y="928688"/>
            <a:ext cx="7924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hu-HU" sz="2600" dirty="0" smtClean="0"/>
              <a:t>A kultúraváltás fő lépései </a:t>
            </a:r>
            <a:endParaRPr lang="en-US" sz="2600" dirty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476375" y="1917601"/>
            <a:ext cx="2303463" cy="3300958"/>
            <a:chOff x="930" y="1621"/>
            <a:chExt cx="1451" cy="1809"/>
          </a:xfrm>
        </p:grpSpPr>
        <p:sp>
          <p:nvSpPr>
            <p:cNvPr id="7197" name="Rectangle 9"/>
            <p:cNvSpPr>
              <a:spLocks noChangeArrowheads="1"/>
            </p:cNvSpPr>
            <p:nvPr/>
          </p:nvSpPr>
          <p:spPr bwMode="auto">
            <a:xfrm>
              <a:off x="930" y="1621"/>
              <a:ext cx="1451" cy="180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>
                <a:lnSpc>
                  <a:spcPct val="150000"/>
                </a:lnSpc>
              </a:pPr>
              <a:endParaRPr lang="en-US" sz="800"/>
            </a:p>
            <a:p>
              <a:pPr>
                <a:lnSpc>
                  <a:spcPct val="150000"/>
                </a:lnSpc>
              </a:pPr>
              <a:endParaRPr lang="en-US" sz="800"/>
            </a:p>
            <a:p>
              <a:endParaRPr lang="en-US" sz="1300"/>
            </a:p>
          </p:txBody>
        </p:sp>
        <p:sp>
          <p:nvSpPr>
            <p:cNvPr id="7198" name="Rectangle 13"/>
            <p:cNvSpPr>
              <a:spLocks noChangeArrowheads="1"/>
            </p:cNvSpPr>
            <p:nvPr/>
          </p:nvSpPr>
          <p:spPr bwMode="auto">
            <a:xfrm>
              <a:off x="930" y="1621"/>
              <a:ext cx="1451" cy="285"/>
            </a:xfrm>
            <a:prstGeom prst="rect">
              <a:avLst/>
            </a:prstGeom>
            <a:solidFill>
              <a:srgbClr val="F21C0A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hu-HU" sz="1300" b="1" dirty="0" smtClean="0">
                  <a:solidFill>
                    <a:schemeClr val="bg1"/>
                  </a:solidFill>
                </a:rPr>
                <a:t>ELVÁRÁS</a:t>
              </a:r>
              <a:r>
                <a:rPr lang="en-US" sz="1300" b="1" dirty="0" smtClean="0">
                  <a:solidFill>
                    <a:schemeClr val="bg1"/>
                  </a:solidFill>
                </a:rPr>
                <a:t>/</a:t>
              </a:r>
              <a:r>
                <a:rPr lang="hu-HU" sz="1300" b="1" dirty="0" smtClean="0">
                  <a:solidFill>
                    <a:schemeClr val="bg1"/>
                  </a:solidFill>
                </a:rPr>
                <a:t>FELELŐSSÉG</a:t>
              </a:r>
              <a:endParaRPr lang="en-US" sz="1300" b="1" dirty="0">
                <a:solidFill>
                  <a:schemeClr val="bg1"/>
                </a:solidFill>
              </a:endParaRPr>
            </a:p>
          </p:txBody>
        </p:sp>
        <p:sp>
          <p:nvSpPr>
            <p:cNvPr id="7199" name="Rectangle 21"/>
            <p:cNvSpPr>
              <a:spLocks noChangeArrowheads="1"/>
            </p:cNvSpPr>
            <p:nvPr/>
          </p:nvSpPr>
          <p:spPr bwMode="auto">
            <a:xfrm>
              <a:off x="930" y="1906"/>
              <a:ext cx="1451" cy="152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50000"/>
                </a:lnSpc>
                <a:buFontTx/>
                <a:buChar char="•"/>
              </a:pPr>
              <a:endParaRPr lang="en-US" sz="1300"/>
            </a:p>
            <a:p>
              <a:pPr>
                <a:lnSpc>
                  <a:spcPct val="150000"/>
                </a:lnSpc>
              </a:pPr>
              <a:endParaRPr lang="en-US" sz="1300"/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3851275" y="1917601"/>
            <a:ext cx="2305050" cy="3300958"/>
            <a:chOff x="2426" y="1621"/>
            <a:chExt cx="1452" cy="1809"/>
          </a:xfrm>
        </p:grpSpPr>
        <p:sp>
          <p:nvSpPr>
            <p:cNvPr id="7194" name="Rectangle 8"/>
            <p:cNvSpPr>
              <a:spLocks noChangeArrowheads="1"/>
            </p:cNvSpPr>
            <p:nvPr/>
          </p:nvSpPr>
          <p:spPr bwMode="auto">
            <a:xfrm>
              <a:off x="2426" y="1621"/>
              <a:ext cx="1452" cy="180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>
                <a:lnSpc>
                  <a:spcPct val="150000"/>
                </a:lnSpc>
                <a:buFontTx/>
                <a:buChar char="•"/>
              </a:pPr>
              <a:endParaRPr lang="hu-HU" sz="1300"/>
            </a:p>
          </p:txBody>
        </p:sp>
        <p:sp>
          <p:nvSpPr>
            <p:cNvPr id="7195" name="Rectangle 14"/>
            <p:cNvSpPr>
              <a:spLocks noChangeArrowheads="1"/>
            </p:cNvSpPr>
            <p:nvPr/>
          </p:nvSpPr>
          <p:spPr bwMode="auto">
            <a:xfrm>
              <a:off x="2426" y="1621"/>
              <a:ext cx="1452" cy="285"/>
            </a:xfrm>
            <a:prstGeom prst="rect">
              <a:avLst/>
            </a:prstGeom>
            <a:solidFill>
              <a:srgbClr val="F21C0A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hu-HU" sz="1300" b="1" dirty="0" smtClean="0">
                  <a:solidFill>
                    <a:schemeClr val="bg1"/>
                  </a:solidFill>
                </a:rPr>
                <a:t>IRÁNYITÁS</a:t>
              </a:r>
              <a:endParaRPr lang="en-US" sz="1300" b="1" dirty="0">
                <a:solidFill>
                  <a:schemeClr val="bg1"/>
                </a:solidFill>
              </a:endParaRPr>
            </a:p>
          </p:txBody>
        </p:sp>
        <p:sp>
          <p:nvSpPr>
            <p:cNvPr id="7196" name="Rectangle 22"/>
            <p:cNvSpPr>
              <a:spLocks noChangeArrowheads="1"/>
            </p:cNvSpPr>
            <p:nvPr/>
          </p:nvSpPr>
          <p:spPr bwMode="auto">
            <a:xfrm>
              <a:off x="2426" y="1906"/>
              <a:ext cx="1452" cy="152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50000"/>
                </a:lnSpc>
              </a:pPr>
              <a:endParaRPr lang="hu-HU" sz="800"/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6227763" y="1917601"/>
            <a:ext cx="2232025" cy="3300958"/>
            <a:chOff x="3923" y="1621"/>
            <a:chExt cx="1406" cy="1809"/>
          </a:xfrm>
        </p:grpSpPr>
        <p:sp>
          <p:nvSpPr>
            <p:cNvPr id="7191" name="Rectangle 7"/>
            <p:cNvSpPr>
              <a:spLocks noChangeArrowheads="1"/>
            </p:cNvSpPr>
            <p:nvPr/>
          </p:nvSpPr>
          <p:spPr bwMode="auto">
            <a:xfrm>
              <a:off x="3923" y="1621"/>
              <a:ext cx="1406" cy="180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>
                <a:lnSpc>
                  <a:spcPct val="150000"/>
                </a:lnSpc>
              </a:pPr>
              <a:endParaRPr lang="en-US" sz="800"/>
            </a:p>
            <a:p>
              <a:pPr>
                <a:lnSpc>
                  <a:spcPct val="150000"/>
                </a:lnSpc>
              </a:pPr>
              <a:r>
                <a:rPr lang="en-US" sz="1300"/>
                <a:t> </a:t>
              </a:r>
            </a:p>
          </p:txBody>
        </p:sp>
        <p:sp>
          <p:nvSpPr>
            <p:cNvPr id="7192" name="Rectangle 15"/>
            <p:cNvSpPr>
              <a:spLocks noChangeArrowheads="1"/>
            </p:cNvSpPr>
            <p:nvPr/>
          </p:nvSpPr>
          <p:spPr bwMode="auto">
            <a:xfrm>
              <a:off x="3923" y="1621"/>
              <a:ext cx="1406" cy="285"/>
            </a:xfrm>
            <a:prstGeom prst="rect">
              <a:avLst/>
            </a:prstGeom>
            <a:solidFill>
              <a:srgbClr val="F21C0A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hu-HU" sz="1300" b="1" dirty="0" smtClean="0">
                  <a:solidFill>
                    <a:schemeClr val="bg1"/>
                  </a:solidFill>
                </a:rPr>
                <a:t>MÉRÉS/CONTROL</a:t>
              </a:r>
              <a:endParaRPr lang="en-US" sz="1300" b="1" dirty="0">
                <a:solidFill>
                  <a:schemeClr val="bg1"/>
                </a:solidFill>
              </a:endParaRPr>
            </a:p>
          </p:txBody>
        </p:sp>
        <p:sp>
          <p:nvSpPr>
            <p:cNvPr id="7193" name="Rectangle 23"/>
            <p:cNvSpPr>
              <a:spLocks noChangeArrowheads="1"/>
            </p:cNvSpPr>
            <p:nvPr/>
          </p:nvSpPr>
          <p:spPr bwMode="auto">
            <a:xfrm>
              <a:off x="3923" y="1906"/>
              <a:ext cx="1406" cy="152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50000"/>
                </a:lnSpc>
              </a:pPr>
              <a:endParaRPr lang="hu-HU" sz="1300"/>
            </a:p>
          </p:txBody>
        </p:sp>
      </p:grpSp>
      <p:sp>
        <p:nvSpPr>
          <p:cNvPr id="7178" name="Téglalap 45"/>
          <p:cNvSpPr>
            <a:spLocks noChangeArrowheads="1"/>
          </p:cNvSpPr>
          <p:nvPr/>
        </p:nvSpPr>
        <p:spPr bwMode="auto">
          <a:xfrm>
            <a:off x="6256338" y="2435126"/>
            <a:ext cx="2214562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en-US" sz="1200" dirty="0"/>
              <a:t> </a:t>
            </a:r>
            <a:r>
              <a:rPr lang="hu-HU" sz="1200" dirty="0" smtClean="0"/>
              <a:t>Helyi munkavédelmi ellenőrzések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hu-HU" sz="1200" dirty="0" smtClean="0"/>
              <a:t> Veszélyes szituációk, kvázi balesetek kivizsgálása, prevenció</a:t>
            </a:r>
            <a:r>
              <a:rPr lang="en-US" sz="1200" dirty="0" smtClean="0"/>
              <a:t> </a:t>
            </a:r>
            <a:endParaRPr lang="en-US" sz="1200" dirty="0"/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1200" dirty="0"/>
              <a:t> </a:t>
            </a:r>
            <a:r>
              <a:rPr lang="hu-HU" sz="1200" dirty="0" smtClean="0"/>
              <a:t>Baleseti piramis mint mérő eszköz bevezetése</a:t>
            </a:r>
            <a:endParaRPr lang="en-US" sz="1200" dirty="0"/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1200" dirty="0"/>
              <a:t> </a:t>
            </a:r>
            <a:r>
              <a:rPr lang="hu-HU" sz="1200" dirty="0" smtClean="0"/>
              <a:t>Vezetői auditok (RMA, Technológiai audit) </a:t>
            </a:r>
            <a:endParaRPr lang="en-US" sz="1200" dirty="0"/>
          </a:p>
        </p:txBody>
      </p:sp>
      <p:sp>
        <p:nvSpPr>
          <p:cNvPr id="7179" name="Téglalap 46"/>
          <p:cNvSpPr>
            <a:spLocks noChangeArrowheads="1"/>
          </p:cNvSpPr>
          <p:nvPr/>
        </p:nvSpPr>
        <p:spPr bwMode="auto">
          <a:xfrm>
            <a:off x="3870176" y="2410247"/>
            <a:ext cx="2286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en-US" sz="1200" dirty="0"/>
              <a:t>  </a:t>
            </a:r>
            <a:r>
              <a:rPr lang="hu-HU" sz="1200" dirty="0" smtClean="0"/>
              <a:t>Biztonság a vezetői értekezleteken 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hu-HU" sz="1200" dirty="0" smtClean="0"/>
              <a:t> Munkavédelmi bónusz elvárások 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hu-HU" sz="1200" dirty="0" smtClean="0"/>
              <a:t> Transzparens vezetői elkötelezettség (SC, </a:t>
            </a:r>
            <a:r>
              <a:rPr lang="hu-HU" sz="1200" dirty="0" err="1" smtClean="0"/>
              <a:t>Workshopok</a:t>
            </a:r>
            <a:r>
              <a:rPr lang="hu-HU" sz="1200" dirty="0" smtClean="0"/>
              <a:t>, ellenőrzések stb.) 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hu-HU" sz="1200" dirty="0" smtClean="0"/>
              <a:t> MEBIR tanúsítás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hu-HU" sz="1200" dirty="0" smtClean="0"/>
              <a:t> Komplex vezetői célrendszer (SMI)  </a:t>
            </a:r>
            <a:endParaRPr lang="en-US" sz="1200" dirty="0"/>
          </a:p>
        </p:txBody>
      </p:sp>
      <p:sp>
        <p:nvSpPr>
          <p:cNvPr id="7180" name="Téglalap 47"/>
          <p:cNvSpPr>
            <a:spLocks noChangeArrowheads="1"/>
          </p:cNvSpPr>
          <p:nvPr/>
        </p:nvSpPr>
        <p:spPr bwMode="auto">
          <a:xfrm>
            <a:off x="1500188" y="2410247"/>
            <a:ext cx="2286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en-US" sz="1200" dirty="0"/>
              <a:t> </a:t>
            </a:r>
            <a:r>
              <a:rPr lang="hu-HU" sz="1200" dirty="0" smtClean="0"/>
              <a:t> Törvényi megfelelés, mint minimum elvárás 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hu-HU" sz="1200" dirty="0" smtClean="0"/>
              <a:t>  Vállalkozói biztonsági programok (értékelés, szerződés, igazolványok, </a:t>
            </a:r>
            <a:r>
              <a:rPr lang="hu-HU" sz="1200" dirty="0" err="1" smtClean="0"/>
              <a:t>workshopok</a:t>
            </a:r>
            <a:r>
              <a:rPr lang="hu-HU" sz="1200" dirty="0" smtClean="0"/>
              <a:t>, tréningek, ösztönzők )</a:t>
            </a:r>
            <a:endParaRPr lang="en-US" sz="1200" dirty="0"/>
          </a:p>
          <a:p>
            <a:pPr>
              <a:lnSpc>
                <a:spcPct val="150000"/>
              </a:lnSpc>
              <a:buFontTx/>
              <a:buChar char="•"/>
            </a:pPr>
            <a:r>
              <a:rPr lang="hu-HU" sz="1200" dirty="0" smtClean="0"/>
              <a:t> Egyértelmű felelősség szabályszegés esetén</a:t>
            </a:r>
            <a:endParaRPr lang="en-US" sz="1200" dirty="0"/>
          </a:p>
        </p:txBody>
      </p:sp>
      <p:sp>
        <p:nvSpPr>
          <p:cNvPr id="49" name="Lefelé nyíl 48"/>
          <p:cNvSpPr/>
          <p:nvPr/>
        </p:nvSpPr>
        <p:spPr bwMode="auto">
          <a:xfrm>
            <a:off x="928688" y="2363689"/>
            <a:ext cx="428625" cy="2643187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82" name="Szövegdoboz 49"/>
          <p:cNvSpPr txBox="1">
            <a:spLocks noChangeArrowheads="1"/>
          </p:cNvSpPr>
          <p:nvPr/>
        </p:nvSpPr>
        <p:spPr bwMode="auto">
          <a:xfrm>
            <a:off x="328613" y="2563714"/>
            <a:ext cx="6715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2006</a:t>
            </a:r>
          </a:p>
        </p:txBody>
      </p:sp>
      <p:sp>
        <p:nvSpPr>
          <p:cNvPr id="7183" name="Szövegdoboz 50"/>
          <p:cNvSpPr txBox="1">
            <a:spLocks noChangeArrowheads="1"/>
          </p:cNvSpPr>
          <p:nvPr/>
        </p:nvSpPr>
        <p:spPr bwMode="auto">
          <a:xfrm>
            <a:off x="328613" y="3135214"/>
            <a:ext cx="6715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2007</a:t>
            </a:r>
          </a:p>
        </p:txBody>
      </p:sp>
      <p:sp>
        <p:nvSpPr>
          <p:cNvPr id="7184" name="Szövegdoboz 51"/>
          <p:cNvSpPr txBox="1">
            <a:spLocks noChangeArrowheads="1"/>
          </p:cNvSpPr>
          <p:nvPr/>
        </p:nvSpPr>
        <p:spPr bwMode="auto">
          <a:xfrm>
            <a:off x="328613" y="3678139"/>
            <a:ext cx="6715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2008</a:t>
            </a:r>
          </a:p>
        </p:txBody>
      </p:sp>
      <p:sp>
        <p:nvSpPr>
          <p:cNvPr id="7185" name="Szövegdoboz 52"/>
          <p:cNvSpPr txBox="1">
            <a:spLocks noChangeArrowheads="1"/>
          </p:cNvSpPr>
          <p:nvPr/>
        </p:nvSpPr>
        <p:spPr bwMode="auto">
          <a:xfrm>
            <a:off x="328613" y="4249639"/>
            <a:ext cx="6715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2009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3786188" y="5949280"/>
            <a:ext cx="2305050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200" b="1" dirty="0" smtClean="0">
                <a:solidFill>
                  <a:srgbClr val="FF0000"/>
                </a:solidFill>
              </a:rPr>
              <a:t>További lépések a munkabiztonság, mint prioritás kezelésére a változó üzleti körülményekben is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7187" name="Text Box 47"/>
          <p:cNvSpPr txBox="1">
            <a:spLocks noChangeArrowheads="1"/>
          </p:cNvSpPr>
          <p:nvPr/>
        </p:nvSpPr>
        <p:spPr bwMode="auto">
          <a:xfrm>
            <a:off x="142875" y="6046788"/>
            <a:ext cx="1357313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400" b="1" dirty="0" smtClean="0"/>
              <a:t>Jövőbeni tanulságok</a:t>
            </a:r>
            <a:r>
              <a:rPr lang="en-US" sz="1400" b="1" dirty="0" smtClean="0"/>
              <a:t>:</a:t>
            </a:r>
            <a:endParaRPr lang="en-US" sz="1400" b="1" dirty="0"/>
          </a:p>
          <a:p>
            <a:pPr algn="ctr"/>
            <a:endParaRPr lang="en-US" sz="1400" b="1" dirty="0"/>
          </a:p>
        </p:txBody>
      </p:sp>
      <p:sp>
        <p:nvSpPr>
          <p:cNvPr id="7188" name="Rectangle 19"/>
          <p:cNvSpPr>
            <a:spLocks noChangeArrowheads="1"/>
          </p:cNvSpPr>
          <p:nvPr/>
        </p:nvSpPr>
        <p:spPr bwMode="auto">
          <a:xfrm>
            <a:off x="6215063" y="6207695"/>
            <a:ext cx="2232025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200" b="1" dirty="0" smtClean="0">
                <a:solidFill>
                  <a:srgbClr val="FF0000"/>
                </a:solidFill>
              </a:rPr>
              <a:t>Okok, viselkedés jobb megértése és kezelése 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7189" name="Rectangle 18"/>
          <p:cNvSpPr>
            <a:spLocks noChangeArrowheads="1"/>
          </p:cNvSpPr>
          <p:nvPr/>
        </p:nvSpPr>
        <p:spPr bwMode="auto">
          <a:xfrm>
            <a:off x="3786188" y="5286375"/>
            <a:ext cx="23050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200" dirty="0" smtClean="0">
                <a:solidFill>
                  <a:srgbClr val="FF0000"/>
                </a:solidFill>
              </a:rPr>
              <a:t>Középvezetői és irányítói elkötelezettség további erősítése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7190" name="Rectangle 18"/>
          <p:cNvSpPr>
            <a:spLocks noChangeArrowheads="1"/>
          </p:cNvSpPr>
          <p:nvPr/>
        </p:nvSpPr>
        <p:spPr bwMode="auto">
          <a:xfrm>
            <a:off x="1500188" y="6072188"/>
            <a:ext cx="23050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200" b="1" dirty="0" smtClean="0">
                <a:solidFill>
                  <a:srgbClr val="FF0000"/>
                </a:solidFill>
              </a:rPr>
              <a:t>Munkabiztonság megélése a követelmények teljesítése helyett 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143000"/>
            <a:ext cx="7924800" cy="533400"/>
          </a:xfrm>
        </p:spPr>
        <p:txBody>
          <a:bodyPr/>
          <a:lstStyle/>
          <a:p>
            <a:pPr eaLnBrk="1" hangingPunct="1"/>
            <a:r>
              <a:rPr lang="hu-HU" dirty="0" smtClean="0"/>
              <a:t>Hasonlóság a halálos balesetek okaiban</a:t>
            </a:r>
            <a:endParaRPr lang="en-US" dirty="0" smtClean="0"/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905000"/>
            <a:ext cx="3672656" cy="4343400"/>
          </a:xfrm>
        </p:spPr>
        <p:txBody>
          <a:bodyPr/>
          <a:lstStyle/>
          <a:p>
            <a:pPr marL="0" indent="0" eaLnBrk="1" hangingPunct="1">
              <a:lnSpc>
                <a:spcPct val="200000"/>
              </a:lnSpc>
              <a:defRPr/>
            </a:pPr>
            <a:r>
              <a:rPr lang="hu-HU" sz="1600" dirty="0" smtClean="0">
                <a:solidFill>
                  <a:schemeClr val="tx1"/>
                </a:solidFill>
              </a:rPr>
              <a:t>1</a:t>
            </a:r>
            <a:r>
              <a:rPr lang="hu-HU" sz="1500" dirty="0" smtClean="0">
                <a:solidFill>
                  <a:schemeClr val="tx1"/>
                </a:solidFill>
              </a:rPr>
              <a:t>.  Ívsérülés gallyazás közben (2006) </a:t>
            </a:r>
          </a:p>
          <a:p>
            <a:pPr marL="0" indent="0" eaLnBrk="1" hangingPunct="1">
              <a:lnSpc>
                <a:spcPct val="200000"/>
              </a:lnSpc>
              <a:defRPr/>
            </a:pPr>
            <a:r>
              <a:rPr lang="hu-HU" sz="1500" dirty="0" smtClean="0">
                <a:solidFill>
                  <a:schemeClr val="tx1"/>
                </a:solidFill>
              </a:rPr>
              <a:t>2.  Ívsérülés </a:t>
            </a:r>
            <a:r>
              <a:rPr lang="hu-HU" sz="1500" dirty="0" err="1" smtClean="0">
                <a:solidFill>
                  <a:schemeClr val="tx1"/>
                </a:solidFill>
              </a:rPr>
              <a:t>alállomási</a:t>
            </a:r>
            <a:r>
              <a:rPr lang="hu-HU" sz="1500" dirty="0" smtClean="0">
                <a:solidFill>
                  <a:schemeClr val="tx1"/>
                </a:solidFill>
              </a:rPr>
              <a:t> cellatévesztés (2006)</a:t>
            </a:r>
          </a:p>
          <a:p>
            <a:pPr marL="228600" indent="-228600" eaLnBrk="1" hangingPunct="1">
              <a:lnSpc>
                <a:spcPct val="200000"/>
              </a:lnSpc>
              <a:defRPr/>
            </a:pPr>
            <a:r>
              <a:rPr lang="hu-HU" sz="1500" dirty="0" smtClean="0">
                <a:solidFill>
                  <a:schemeClr val="tx1"/>
                </a:solidFill>
              </a:rPr>
              <a:t>3.  Áramütés csatlakozó szerelés (2008)</a:t>
            </a:r>
          </a:p>
          <a:p>
            <a:pPr marL="0" indent="0" eaLnBrk="1" hangingPunct="1">
              <a:lnSpc>
                <a:spcPct val="200000"/>
              </a:lnSpc>
              <a:defRPr/>
            </a:pPr>
            <a:r>
              <a:rPr lang="hu-HU" sz="1500" dirty="0" smtClean="0">
                <a:solidFill>
                  <a:schemeClr val="tx1"/>
                </a:solidFill>
              </a:rPr>
              <a:t>4.  Ívsérülés </a:t>
            </a:r>
            <a:r>
              <a:rPr lang="hu-HU" sz="1500" dirty="0" err="1" smtClean="0">
                <a:solidFill>
                  <a:schemeClr val="tx1"/>
                </a:solidFill>
              </a:rPr>
              <a:t>alállomási</a:t>
            </a:r>
            <a:r>
              <a:rPr lang="hu-HU" sz="1500" dirty="0" smtClean="0">
                <a:solidFill>
                  <a:schemeClr val="tx1"/>
                </a:solidFill>
              </a:rPr>
              <a:t> karbantartás (2008)</a:t>
            </a:r>
          </a:p>
          <a:p>
            <a:pPr marL="0" indent="0" eaLnBrk="1" hangingPunct="1">
              <a:lnSpc>
                <a:spcPct val="200000"/>
              </a:lnSpc>
              <a:defRPr/>
            </a:pPr>
            <a:r>
              <a:rPr lang="hu-HU" sz="1500" dirty="0" smtClean="0">
                <a:solidFill>
                  <a:schemeClr val="tx1"/>
                </a:solidFill>
              </a:rPr>
              <a:t>5.   Feltételezett sokk (nem áramütés)</a:t>
            </a:r>
          </a:p>
          <a:p>
            <a:pPr eaLnBrk="1" hangingPunct="1">
              <a:lnSpc>
                <a:spcPct val="200000"/>
              </a:lnSpc>
              <a:buAutoNum type="arabicPeriod" startAt="6"/>
              <a:defRPr/>
            </a:pPr>
            <a:r>
              <a:rPr lang="hu-HU" sz="1500" dirty="0" smtClean="0">
                <a:solidFill>
                  <a:schemeClr val="tx1"/>
                </a:solidFill>
              </a:rPr>
              <a:t>Áramütés gallyazás közben (2009)</a:t>
            </a:r>
          </a:p>
          <a:p>
            <a:pPr eaLnBrk="1" hangingPunct="1">
              <a:lnSpc>
                <a:spcPct val="200000"/>
              </a:lnSpc>
              <a:buAutoNum type="arabicPeriod" startAt="6"/>
              <a:defRPr/>
            </a:pPr>
            <a:r>
              <a:rPr lang="hu-HU" sz="1500" dirty="0" smtClean="0">
                <a:solidFill>
                  <a:schemeClr val="tx1"/>
                </a:solidFill>
              </a:rPr>
              <a:t>Ívsérülés </a:t>
            </a:r>
            <a:r>
              <a:rPr lang="hu-HU" sz="1500" dirty="0" err="1" smtClean="0">
                <a:solidFill>
                  <a:schemeClr val="tx1"/>
                </a:solidFill>
              </a:rPr>
              <a:t>alállomási</a:t>
            </a:r>
            <a:r>
              <a:rPr lang="hu-HU" sz="1500" dirty="0" smtClean="0">
                <a:solidFill>
                  <a:schemeClr val="tx1"/>
                </a:solidFill>
              </a:rPr>
              <a:t> karbantartás (2010)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gray">
          <a:xfrm>
            <a:off x="4211959" y="1916609"/>
            <a:ext cx="4176465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81000" indent="-381000">
              <a:lnSpc>
                <a:spcPct val="200000"/>
              </a:lnSpc>
            </a:pPr>
            <a:r>
              <a:rPr lang="hu-HU" sz="1500" b="1" dirty="0" smtClean="0"/>
              <a:t>Nem megfelelő előkészítés</a:t>
            </a:r>
            <a:endParaRPr lang="en-US" sz="1500" b="1" dirty="0"/>
          </a:p>
          <a:p>
            <a:pPr marL="381000" indent="-381000">
              <a:lnSpc>
                <a:spcPct val="200000"/>
              </a:lnSpc>
            </a:pPr>
            <a:r>
              <a:rPr lang="hu-HU" sz="1500" b="1" dirty="0" smtClean="0"/>
              <a:t>Nem megfelelő felügyelet</a:t>
            </a:r>
          </a:p>
          <a:p>
            <a:pPr marL="381000" indent="-381000">
              <a:lnSpc>
                <a:spcPct val="200000"/>
              </a:lnSpc>
            </a:pPr>
            <a:r>
              <a:rPr lang="hu-HU" sz="1500" b="1" dirty="0" smtClean="0"/>
              <a:t>Nem megfelelő végrehajtás </a:t>
            </a:r>
          </a:p>
          <a:p>
            <a:pPr marL="381000" indent="-381000">
              <a:lnSpc>
                <a:spcPct val="200000"/>
              </a:lnSpc>
            </a:pPr>
            <a:r>
              <a:rPr lang="hu-HU" sz="1500" b="1" dirty="0" smtClean="0"/>
              <a:t>Nem megfelelő felügyelet</a:t>
            </a:r>
            <a:endParaRPr lang="en-US" sz="1500" b="1" dirty="0"/>
          </a:p>
          <a:p>
            <a:pPr marL="381000" indent="-381000">
              <a:lnSpc>
                <a:spcPct val="200000"/>
              </a:lnSpc>
            </a:pPr>
            <a:r>
              <a:rPr lang="hu-HU" sz="1500" b="1" dirty="0" smtClean="0"/>
              <a:t>Ismeretlen</a:t>
            </a:r>
          </a:p>
          <a:p>
            <a:pPr marL="381000" indent="-381000">
              <a:lnSpc>
                <a:spcPct val="200000"/>
              </a:lnSpc>
            </a:pPr>
            <a:r>
              <a:rPr lang="hu-HU" sz="1500" b="1" dirty="0" smtClean="0"/>
              <a:t>Nem megfelelő előkészítés, szervezés</a:t>
            </a:r>
          </a:p>
          <a:p>
            <a:pPr marL="381000" indent="-381000">
              <a:lnSpc>
                <a:spcPct val="200000"/>
              </a:lnSpc>
            </a:pPr>
            <a:r>
              <a:rPr lang="hu-HU" sz="1500" b="1" dirty="0" smtClean="0"/>
              <a:t>Ismeretlen</a:t>
            </a:r>
            <a:endParaRPr lang="en-US" sz="1500" b="1" dirty="0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4644008" y="5234905"/>
            <a:ext cx="0" cy="714375"/>
          </a:xfrm>
          <a:prstGeom prst="line">
            <a:avLst/>
          </a:prstGeom>
          <a:noFill/>
          <a:ln w="762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3275856" y="6093296"/>
            <a:ext cx="289367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dirty="0" smtClean="0"/>
              <a:t>SZABÁLYOK MEGSZEGÉSE</a:t>
            </a:r>
            <a:endParaRPr lang="en-US" dirty="0"/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>
            <a:off x="6804248" y="3644900"/>
            <a:ext cx="647700" cy="0"/>
          </a:xfrm>
          <a:prstGeom prst="line">
            <a:avLst/>
          </a:prstGeom>
          <a:noFill/>
          <a:ln w="762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7579427" y="3212976"/>
            <a:ext cx="1313180" cy="877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1700" dirty="0" smtClean="0">
                <a:solidFill>
                  <a:srgbClr val="FF0000"/>
                </a:solidFill>
              </a:rPr>
              <a:t>VISELKEDÉS</a:t>
            </a:r>
            <a:endParaRPr lang="hu-HU" sz="1700" dirty="0">
              <a:solidFill>
                <a:srgbClr val="FF0000"/>
              </a:solidFill>
            </a:endParaRPr>
          </a:p>
          <a:p>
            <a:r>
              <a:rPr lang="hu-HU" sz="1700" dirty="0" smtClean="0">
                <a:solidFill>
                  <a:srgbClr val="FF0000"/>
                </a:solidFill>
              </a:rPr>
              <a:t>FELELŐSSÉG</a:t>
            </a:r>
          </a:p>
          <a:p>
            <a:r>
              <a:rPr lang="hu-HU" sz="1700" dirty="0" smtClean="0">
                <a:solidFill>
                  <a:srgbClr val="FF0000"/>
                </a:solidFill>
              </a:rPr>
              <a:t>KULTÚRA</a:t>
            </a:r>
            <a:endParaRPr lang="en-US" sz="17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75856" y="404664"/>
            <a:ext cx="5688632" cy="5334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hu-HU" sz="2000" b="1" dirty="0" smtClean="0">
                <a:solidFill>
                  <a:schemeClr val="bg1"/>
                </a:solidFill>
              </a:rPr>
              <a:t>Az E.ON Hungária </a:t>
            </a:r>
            <a:r>
              <a:rPr lang="en-US" sz="2000" b="1" dirty="0" smtClean="0">
                <a:solidFill>
                  <a:schemeClr val="bg1"/>
                </a:solidFill>
              </a:rPr>
              <a:t>H&amp;S </a:t>
            </a:r>
            <a:r>
              <a:rPr lang="en-US" sz="2000" b="1" dirty="0" err="1" smtClean="0">
                <a:solidFill>
                  <a:schemeClr val="bg1"/>
                </a:solidFill>
              </a:rPr>
              <a:t>Strat</a:t>
            </a:r>
            <a:r>
              <a:rPr lang="hu-HU" sz="2000" b="1" dirty="0" err="1" smtClean="0">
                <a:solidFill>
                  <a:schemeClr val="bg1"/>
                </a:solidFill>
              </a:rPr>
              <a:t>égiájának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hu-HU" sz="2000" b="1" dirty="0" smtClean="0">
                <a:solidFill>
                  <a:schemeClr val="bg1"/>
                </a:solidFill>
              </a:rPr>
              <a:t>akcióterve </a:t>
            </a:r>
            <a:r>
              <a:rPr lang="en-US" sz="2000" b="1" dirty="0" smtClean="0">
                <a:solidFill>
                  <a:schemeClr val="bg1"/>
                </a:solidFill>
              </a:rPr>
              <a:t>20</a:t>
            </a:r>
            <a:r>
              <a:rPr lang="hu-HU" sz="2000" b="1" dirty="0" smtClean="0">
                <a:solidFill>
                  <a:schemeClr val="bg1"/>
                </a:solidFill>
              </a:rPr>
              <a:t>10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210068" name="Group 148"/>
          <p:cNvGraphicFramePr>
            <a:graphicFrameLocks noGrp="1"/>
          </p:cNvGraphicFramePr>
          <p:nvPr>
            <p:ph idx="1"/>
          </p:nvPr>
        </p:nvGraphicFramePr>
        <p:xfrm>
          <a:off x="250825" y="1268413"/>
          <a:ext cx="8713093" cy="5328593"/>
        </p:xfrm>
        <a:graphic>
          <a:graphicData uri="http://schemas.openxmlformats.org/drawingml/2006/table">
            <a:tbl>
              <a:tblPr/>
              <a:tblGrid>
                <a:gridCol w="4249043"/>
                <a:gridCol w="719509"/>
                <a:gridCol w="3744541"/>
              </a:tblGrid>
              <a:tr h="25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Polo" pitchFamily="2" charset="0"/>
                          <a:cs typeface="Times New Roman" pitchFamily="18" charset="0"/>
                        </a:rPr>
                        <a:t>Felelős vezetés (Főbb tevékenységek)</a:t>
                      </a:r>
                      <a:endParaRPr kumimoji="0" lang="en-US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Polo" pitchFamily="2" charset="0"/>
                        <a:cs typeface="Times New Roman" pitchFamily="18" charset="0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21C0A"/>
                          </a:solidFill>
                          <a:effectLst/>
                          <a:latin typeface="Polo" pitchFamily="2" charset="0"/>
                        </a:rPr>
                        <a:t>St</a:t>
                      </a:r>
                      <a:r>
                        <a:rPr kumimoji="0" lang="hu-HU" sz="14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F21C0A"/>
                          </a:solidFill>
                          <a:effectLst/>
                          <a:latin typeface="Polo" pitchFamily="2" charset="0"/>
                        </a:rPr>
                        <a:t>átusz</a:t>
                      </a:r>
                      <a:endParaRPr kumimoji="0" lang="en-US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21C0A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21C0A"/>
                          </a:solidFill>
                          <a:effectLst/>
                          <a:latin typeface="Polo" pitchFamily="2" charset="0"/>
                        </a:rPr>
                        <a:t>Megjegyzések</a:t>
                      </a:r>
                      <a:endParaRPr kumimoji="0" lang="en-US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21C0A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5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A 2009-ben indult vezetői programok folytatása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 (SMI, RMA, </a:t>
                      </a:r>
                      <a:r>
                        <a:rPr kumimoji="0" lang="en-US" altLang="zh-CN" sz="105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Technol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ó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g</a:t>
                      </a:r>
                      <a:r>
                        <a:rPr kumimoji="0" lang="hu-HU" altLang="zh-CN" sz="105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iai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 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audit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ok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)</a:t>
                      </a: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SMI </a:t>
                      </a: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beépül a</a:t>
                      </a:r>
                      <a:r>
                        <a:rPr kumimoji="0" lang="en-GB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 TÉR</a:t>
                      </a:r>
                      <a:r>
                        <a:rPr kumimoji="0" lang="hu-HU" sz="105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-be</a:t>
                      </a:r>
                      <a:r>
                        <a:rPr kumimoji="0" lang="en-GB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, RMA</a:t>
                      </a:r>
                      <a:r>
                        <a:rPr kumimoji="0" lang="hu-HU" sz="105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-k</a:t>
                      </a:r>
                      <a:r>
                        <a:rPr kumimoji="0" lang="en-GB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 </a:t>
                      </a: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és a</a:t>
                      </a:r>
                      <a:r>
                        <a:rPr kumimoji="0" lang="en-GB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 </a:t>
                      </a:r>
                      <a:r>
                        <a:rPr kumimoji="0" lang="en-GB" sz="105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Technol</a:t>
                      </a:r>
                      <a:r>
                        <a:rPr kumimoji="0" lang="hu-HU" sz="105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ógiai</a:t>
                      </a:r>
                      <a:r>
                        <a:rPr kumimoji="0" lang="en-GB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 audit</a:t>
                      </a: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ok</a:t>
                      </a:r>
                      <a:r>
                        <a:rPr kumimoji="0" lang="en-GB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 </a:t>
                      </a: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beütemezve </a:t>
                      </a:r>
                      <a:r>
                        <a:rPr kumimoji="0" lang="hu-HU" sz="105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és  elindítva.</a:t>
                      </a:r>
                      <a:endParaRPr kumimoji="0" lang="en-GB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27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„Vezetők biztonsági képzése” a </a:t>
                      </a:r>
                      <a:r>
                        <a:rPr kumimoji="0" lang="hu-HU" altLang="zh-CN" sz="105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Board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 tagok és Ügyvezetők számára-műszaki cégek </a:t>
                      </a:r>
                      <a:endParaRPr kumimoji="0" lang="en-US" altLang="zh-CN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  <a:ea typeface="宋体" charset="-122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Teljesítve.</a:t>
                      </a:r>
                      <a:endParaRPr kumimoji="0" lang="en-GB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27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Folyamat biztonsági mutatók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 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a hálózati területen</a:t>
                      </a:r>
                      <a:endParaRPr kumimoji="0" lang="en-US" altLang="zh-CN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  <a:ea typeface="宋体" charset="-122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5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+mn-ea"/>
                          <a:cs typeface="+mn-cs"/>
                        </a:rPr>
                        <a:t>Mutatók kialakítva, Végrehajtása elkezdődött, riport adatok még fejlesztés alatt</a:t>
                      </a:r>
                      <a:endParaRPr kumimoji="0" lang="en-GB" sz="1050" b="0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  <a:ea typeface="+mn-ea"/>
                        <a:cs typeface="+mn-cs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1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H&amp;S Workshop </a:t>
                      </a:r>
                      <a:r>
                        <a:rPr kumimoji="0" lang="hu-HU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középvezetőknek</a:t>
                      </a:r>
                      <a:endParaRPr kumimoji="0" lang="en-US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Teljesítve</a:t>
                      </a:r>
                      <a:endParaRPr kumimoji="0" lang="en-GB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Polo" pitchFamily="2" charset="0"/>
                          <a:cs typeface="Times New Roman" pitchFamily="18" charset="0"/>
                        </a:rPr>
                        <a:t>Tudatosság </a:t>
                      </a:r>
                      <a:r>
                        <a:rPr kumimoji="0" lang="en-U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Polo" pitchFamily="2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hu-HU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Polo" pitchFamily="2" charset="0"/>
                          <a:cs typeface="Times New Roman" pitchFamily="18" charset="0"/>
                        </a:rPr>
                        <a:t>Főbb tevékenységek</a:t>
                      </a:r>
                      <a:r>
                        <a:rPr kumimoji="0" lang="en-U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Polo" pitchFamily="2" charset="0"/>
                          <a:cs typeface="Times New Roman" pitchFamily="18" charset="0"/>
                        </a:rPr>
                        <a:t>)</a:t>
                      </a:r>
                      <a:endParaRPr kumimoji="0" lang="en-US" sz="1400" b="1" i="0" u="none" strike="noStrike" cap="none" normalizeH="0" baseline="3000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172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H&amp;S 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Kommunikációs programok 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(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szükséges javítás: </a:t>
                      </a:r>
                      <a:r>
                        <a:rPr kumimoji="0" lang="hu-HU" altLang="zh-CN" sz="105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riportálási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 területen és biztonsági megítélésben) </a:t>
                      </a:r>
                      <a:endParaRPr kumimoji="0" lang="en-US" altLang="zh-CN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  <a:ea typeface="宋体" charset="-122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Mennek</a:t>
                      </a:r>
                      <a:endParaRPr kumimoji="0" lang="en-GB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92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Fejleszteni  a dolgozók tudatosságát a kritikus folyamatokkal kapcsolatosan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 (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Feszültség-mentesítési eljárás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, 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Szervezeti felülvizsgálat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,  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Gallyazás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, </a:t>
                      </a: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Munka magasban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)</a:t>
                      </a: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Kulcsüzenetek meghatározása folyamatban van –animációs film + kisfüzet kialakítás alatt</a:t>
                      </a:r>
                      <a:endParaRPr kumimoji="0" lang="en-GB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5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Éves WS vállalkozóknak</a:t>
                      </a:r>
                      <a:r>
                        <a:rPr kumimoji="0" lang="en-US" altLang="zh-CN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  <a:ea typeface="宋体" charset="-122"/>
                        </a:rPr>
                        <a:t> </a:t>
                      </a: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WS t</a:t>
                      </a:r>
                      <a:r>
                        <a:rPr kumimoji="0" lang="hu-HU" sz="105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éma</a:t>
                      </a: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 megbeszélés alatt</a:t>
                      </a:r>
                      <a:r>
                        <a:rPr kumimoji="0" lang="en-GB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, </a:t>
                      </a: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 szükséges véglegesíteni és beütemezni</a:t>
                      </a:r>
                      <a:r>
                        <a:rPr kumimoji="0" lang="en-GB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(Q</a:t>
                      </a: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4</a:t>
                      </a:r>
                      <a:r>
                        <a:rPr kumimoji="0" lang="en-GB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)</a:t>
                      </a:r>
                      <a:endParaRPr kumimoji="0" lang="en-GB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56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50" noProof="0" dirty="0" smtClean="0">
                          <a:latin typeface="+mn-lt"/>
                        </a:rPr>
                        <a:t>Vállalkozói munkavédelmi díj</a:t>
                      </a:r>
                      <a:endParaRPr lang="en-US" sz="1050" noProof="0" dirty="0" smtClean="0">
                        <a:latin typeface="+mn-lt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Meghirdetve</a:t>
                      </a:r>
                      <a:endParaRPr kumimoji="0" lang="en-GB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5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50" baseline="0" noProof="0" dirty="0" smtClean="0">
                          <a:latin typeface="+mn-lt"/>
                        </a:rPr>
                        <a:t>Fejleszteni a </a:t>
                      </a:r>
                      <a:r>
                        <a:rPr lang="en-US" sz="1050" baseline="0" noProof="0" dirty="0" smtClean="0">
                          <a:latin typeface="+mn-lt"/>
                        </a:rPr>
                        <a:t> „</a:t>
                      </a:r>
                      <a:r>
                        <a:rPr lang="hu-HU" sz="1050" baseline="0" noProof="0" dirty="0" smtClean="0">
                          <a:latin typeface="+mn-lt"/>
                        </a:rPr>
                        <a:t>Véleményformálók</a:t>
                      </a:r>
                      <a:r>
                        <a:rPr lang="en-US" sz="1050" baseline="0" noProof="0" dirty="0" smtClean="0">
                          <a:latin typeface="+mn-lt"/>
                        </a:rPr>
                        <a:t>” program</a:t>
                      </a:r>
                      <a:r>
                        <a:rPr lang="hu-HU" sz="1050" baseline="0" noProof="0" dirty="0" err="1" smtClean="0">
                          <a:latin typeface="+mn-lt"/>
                        </a:rPr>
                        <a:t>ot</a:t>
                      </a:r>
                      <a:endParaRPr lang="en-US" sz="1050" noProof="0" dirty="0" smtClean="0">
                        <a:latin typeface="+mn-lt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Leányvállalatokon keresztül működik</a:t>
                      </a:r>
                      <a:endParaRPr kumimoji="0" lang="en-GB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Polo" pitchFamily="2" charset="0"/>
                          <a:cs typeface="Times New Roman" pitchFamily="18" charset="0"/>
                        </a:rPr>
                        <a:t>Megelőző </a:t>
                      </a:r>
                      <a:r>
                        <a:rPr kumimoji="0" lang="en-U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Polo" pitchFamily="2" charset="0"/>
                          <a:cs typeface="Times New Roman" pitchFamily="18" charset="0"/>
                        </a:rPr>
                        <a:t>H&amp;S (</a:t>
                      </a:r>
                      <a:r>
                        <a:rPr kumimoji="0" lang="hu-HU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Polo" pitchFamily="2" charset="0"/>
                          <a:cs typeface="Times New Roman" pitchFamily="18" charset="0"/>
                        </a:rPr>
                        <a:t>Főbb tevékenységek</a:t>
                      </a:r>
                      <a:r>
                        <a:rPr kumimoji="0" lang="en-U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Polo" pitchFamily="2" charset="0"/>
                          <a:cs typeface="Times New Roman" pitchFamily="18" charset="0"/>
                        </a:rPr>
                        <a:t>)</a:t>
                      </a:r>
                      <a:endParaRPr kumimoji="0" lang="en-US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37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50" noProof="0" dirty="0" smtClean="0">
                          <a:latin typeface="+mn-lt"/>
                        </a:rPr>
                        <a:t>Fejleszteni a vállalkozók</a:t>
                      </a:r>
                      <a:r>
                        <a:rPr lang="hu-HU" sz="1050" baseline="0" noProof="0" dirty="0" smtClean="0">
                          <a:latin typeface="+mn-lt"/>
                        </a:rPr>
                        <a:t> előminősítési programját az Erőművekben </a:t>
                      </a:r>
                      <a:endParaRPr lang="en-US" sz="1050" noProof="0" dirty="0" smtClean="0">
                        <a:latin typeface="+mn-lt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Villamos kivitelezőkre elindult</a:t>
                      </a:r>
                      <a:endParaRPr kumimoji="0" lang="en-GB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50" noProof="0" dirty="0" smtClean="0">
                          <a:latin typeface="+mn-lt"/>
                        </a:rPr>
                        <a:t>Elindítani</a:t>
                      </a:r>
                      <a:r>
                        <a:rPr lang="hu-HU" sz="1050" baseline="0" noProof="0" dirty="0" smtClean="0">
                          <a:latin typeface="+mn-lt"/>
                        </a:rPr>
                        <a:t> az </a:t>
                      </a:r>
                      <a:r>
                        <a:rPr lang="en-US" sz="1050" noProof="0" dirty="0" smtClean="0">
                          <a:latin typeface="+mn-lt"/>
                        </a:rPr>
                        <a:t>EHU </a:t>
                      </a:r>
                      <a:r>
                        <a:rPr lang="hu-HU" sz="1050" noProof="0" dirty="0" smtClean="0">
                          <a:latin typeface="+mn-lt"/>
                        </a:rPr>
                        <a:t>csoportok</a:t>
                      </a:r>
                      <a:r>
                        <a:rPr lang="en-US" sz="1050" noProof="0" dirty="0" smtClean="0">
                          <a:latin typeface="+mn-lt"/>
                        </a:rPr>
                        <a:t> </a:t>
                      </a:r>
                      <a:r>
                        <a:rPr lang="hu-HU" sz="1050" noProof="0" dirty="0" smtClean="0">
                          <a:latin typeface="+mn-lt"/>
                        </a:rPr>
                        <a:t>Egészségügyi</a:t>
                      </a:r>
                      <a:r>
                        <a:rPr lang="en-US" sz="1050" noProof="0" dirty="0" smtClean="0">
                          <a:latin typeface="+mn-lt"/>
                        </a:rPr>
                        <a:t> </a:t>
                      </a:r>
                      <a:r>
                        <a:rPr lang="en-US" sz="1050" noProof="0" dirty="0" err="1" smtClean="0">
                          <a:latin typeface="+mn-lt"/>
                        </a:rPr>
                        <a:t>Strat</a:t>
                      </a:r>
                      <a:r>
                        <a:rPr lang="hu-HU" sz="1050" noProof="0" dirty="0" err="1" smtClean="0">
                          <a:latin typeface="+mn-lt"/>
                        </a:rPr>
                        <a:t>égiáját</a:t>
                      </a:r>
                      <a:endParaRPr lang="en-US" sz="1050" noProof="0" dirty="0" smtClean="0">
                        <a:latin typeface="+mn-lt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Késésben</a:t>
                      </a:r>
                      <a:endParaRPr kumimoji="0" lang="en-GB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37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Gyakorlati gázos tanpálya</a:t>
                      </a:r>
                      <a:endParaRPr kumimoji="0" lang="en-US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Folyamatban, </a:t>
                      </a: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kialakítás alatt, </a:t>
                      </a:r>
                      <a:r>
                        <a:rPr kumimoji="0" lang="hu-HU" sz="105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olo" pitchFamily="2" charset="0"/>
                        </a:rPr>
                        <a:t>tréninganyag összeállítás alatt</a:t>
                      </a:r>
                      <a:endParaRPr kumimoji="0" lang="en-GB" sz="105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olo" pitchFamily="2" charset="0"/>
                      </a:endParaRPr>
                    </a:p>
                  </a:txBody>
                  <a:tcPr marL="38100" marR="38100" marT="19050" marB="1905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1095400"/>
            <a:ext cx="7924800" cy="533400"/>
          </a:xfrm>
        </p:spPr>
        <p:txBody>
          <a:bodyPr/>
          <a:lstStyle/>
          <a:p>
            <a:r>
              <a:rPr lang="hu-HU" dirty="0" smtClean="0"/>
              <a:t>Tudatosság fejlesztő kezdeményezések 2010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395536" y="1988840"/>
            <a:ext cx="5688631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hu-HU" sz="1800" dirty="0" smtClean="0"/>
              <a:t> Munkavédelmi témák minden E.ON világ számban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hu-HU" sz="1800" dirty="0" smtClean="0"/>
              <a:t> </a:t>
            </a:r>
            <a:r>
              <a:rPr lang="hu-HU" sz="1800" dirty="0" smtClean="0"/>
              <a:t>Tükör matricák a felelősségérzet növelése érdekében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hu-HU" sz="1800" dirty="0" smtClean="0"/>
              <a:t> </a:t>
            </a:r>
            <a:r>
              <a:rPr lang="hu-HU" sz="1800" dirty="0" smtClean="0"/>
              <a:t>Munkavédelmi plakátok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hu-HU" sz="1800" dirty="0" smtClean="0"/>
              <a:t> </a:t>
            </a:r>
            <a:r>
              <a:rPr lang="hu-HU" sz="1800" dirty="0" smtClean="0"/>
              <a:t>Helyszíni kockázatértékelő kártyák a feladatok előtti kockázatok felmérése érdekében</a:t>
            </a:r>
          </a:p>
          <a:p>
            <a:pPr>
              <a:lnSpc>
                <a:spcPct val="150000"/>
              </a:lnSpc>
            </a:pPr>
            <a:endParaRPr lang="hu-HU" sz="1800" dirty="0"/>
          </a:p>
        </p:txBody>
      </p:sp>
      <p:pic>
        <p:nvPicPr>
          <p:cNvPr id="1027" name="Picture 3" descr="C:\Users\H18963\AppData\Local\Microsoft\Windows\Temporary Internet Files\Content.Outlook\TH55WKN8\tukormatrica3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908720"/>
            <a:ext cx="1509417" cy="1653552"/>
          </a:xfrm>
          <a:prstGeom prst="rect">
            <a:avLst/>
          </a:prstGeom>
          <a:noFill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4252817"/>
            <a:ext cx="2016224" cy="256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72200" y="2852936"/>
            <a:ext cx="2520279" cy="2931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395536" y="1124744"/>
            <a:ext cx="4248472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hu-HU" sz="1800" dirty="0" smtClean="0"/>
              <a:t> Animációs filmek a munkabiztonsági szempontból kritikus tevékenységekre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hu-HU" sz="1800" dirty="0" smtClean="0"/>
              <a:t> </a:t>
            </a:r>
            <a:r>
              <a:rPr lang="hu-HU" sz="1800" dirty="0" smtClean="0"/>
              <a:t>Munkavédelmi film a felelősségérzet növelése érdekében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hu-HU" sz="1800" dirty="0" smtClean="0"/>
              <a:t> </a:t>
            </a:r>
            <a:r>
              <a:rPr lang="hu-HU" sz="1800" dirty="0" smtClean="0"/>
              <a:t>Éves naptárak munkavédelmi üzenetekkel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hu-HU" sz="1800" dirty="0" smtClean="0"/>
              <a:t> </a:t>
            </a:r>
            <a:r>
              <a:rPr lang="hu-HU" sz="1800" dirty="0" smtClean="0"/>
              <a:t>Munkavédelmi programok az E.ON Energia napon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hu-HU" sz="1800" dirty="0" smtClean="0"/>
              <a:t> </a:t>
            </a:r>
            <a:r>
              <a:rPr lang="hu-HU" sz="1800" dirty="0" smtClean="0"/>
              <a:t>Munkavédelmi verseny a munkavállalói veszély bejelentések növelése érdekében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hu-HU" sz="1800" dirty="0" smtClean="0"/>
              <a:t> </a:t>
            </a:r>
            <a:r>
              <a:rPr lang="hu-HU" sz="1800" dirty="0" smtClean="0"/>
              <a:t>Gyakorlatias munkavédelmi oktatás a gazdák számára (ellenőrzési követelmények)</a:t>
            </a:r>
            <a:endParaRPr lang="hu-HU" sz="1800" dirty="0"/>
          </a:p>
        </p:txBody>
      </p:sp>
      <p:pic>
        <p:nvPicPr>
          <p:cNvPr id="5" name="Picture 2" descr="C:\Users\H18963\AppData\Local\Microsoft\Windows\Temporary Internet Files\Content.Outlook\TH55WKN8\EON_10_076_KRITIKUS_FOLYAMAT_ANIMACIO_ORG_hatter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268760"/>
            <a:ext cx="3072341" cy="2304256"/>
          </a:xfrm>
          <a:prstGeom prst="rect">
            <a:avLst/>
          </a:prstGeom>
          <a:noFill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192527"/>
            <a:ext cx="3600400" cy="2116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SIS" val="EONVorlage"/>
  <p:tag name="VERSION" val="3.0"/>
  <p:tag name="BU" val="EON_Hungaria_W"/>
</p:tagLst>
</file>

<file path=ppt/theme/theme1.xml><?xml version="1.0" encoding="utf-8"?>
<a:theme xmlns:a="http://schemas.openxmlformats.org/drawingml/2006/main" name="eon_01-08-14_21-30">
  <a:themeElements>
    <a:clrScheme name="eon_01-08-14_21-30 1">
      <a:dk1>
        <a:srgbClr val="000000"/>
      </a:dk1>
      <a:lt1>
        <a:srgbClr val="FFFFFF"/>
      </a:lt1>
      <a:dk2>
        <a:srgbClr val="F5493B"/>
      </a:dk2>
      <a:lt2>
        <a:srgbClr val="D20026"/>
      </a:lt2>
      <a:accent1>
        <a:srgbClr val="7F0026"/>
      </a:accent1>
      <a:accent2>
        <a:srgbClr val="FF8F6E"/>
      </a:accent2>
      <a:accent3>
        <a:srgbClr val="FFFFFF"/>
      </a:accent3>
      <a:accent4>
        <a:srgbClr val="000000"/>
      </a:accent4>
      <a:accent5>
        <a:srgbClr val="C0AAAC"/>
      </a:accent5>
      <a:accent6>
        <a:srgbClr val="E78163"/>
      </a:accent6>
      <a:hlink>
        <a:srgbClr val="AD0026"/>
      </a:hlink>
      <a:folHlink>
        <a:srgbClr val="F76B60"/>
      </a:folHlink>
    </a:clrScheme>
    <a:fontScheme name="eon_01-08-14_21-30">
      <a:majorFont>
        <a:latin typeface="Polo"/>
        <a:ea typeface=""/>
        <a:cs typeface=""/>
      </a:majorFont>
      <a:minorFont>
        <a:latin typeface="Pol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21C0A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olo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21C0A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olo" pitchFamily="2" charset="0"/>
          </a:defRPr>
        </a:defPPr>
      </a:lstStyle>
    </a:lnDef>
  </a:objectDefaults>
  <a:extraClrSchemeLst>
    <a:extraClrScheme>
      <a:clrScheme name="eon_01-08-14_21-30 1">
        <a:dk1>
          <a:srgbClr val="000000"/>
        </a:dk1>
        <a:lt1>
          <a:srgbClr val="FFFFFF"/>
        </a:lt1>
        <a:dk2>
          <a:srgbClr val="F5493B"/>
        </a:dk2>
        <a:lt2>
          <a:srgbClr val="D20026"/>
        </a:lt2>
        <a:accent1>
          <a:srgbClr val="7F0026"/>
        </a:accent1>
        <a:accent2>
          <a:srgbClr val="FF8F6E"/>
        </a:accent2>
        <a:accent3>
          <a:srgbClr val="FFFFFF"/>
        </a:accent3>
        <a:accent4>
          <a:srgbClr val="000000"/>
        </a:accent4>
        <a:accent5>
          <a:srgbClr val="C0AAAC"/>
        </a:accent5>
        <a:accent6>
          <a:srgbClr val="E78163"/>
        </a:accent6>
        <a:hlink>
          <a:srgbClr val="AD0026"/>
        </a:hlink>
        <a:folHlink>
          <a:srgbClr val="F76B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01-08-14_21-30 2">
        <a:dk1>
          <a:srgbClr val="000000"/>
        </a:dk1>
        <a:lt1>
          <a:srgbClr val="FFFFFF"/>
        </a:lt1>
        <a:dk2>
          <a:srgbClr val="969696"/>
        </a:dk2>
        <a:lt2>
          <a:srgbClr val="787878"/>
        </a:lt2>
        <a:accent1>
          <a:srgbClr val="464646"/>
        </a:accent1>
        <a:accent2>
          <a:srgbClr val="D2D2D2"/>
        </a:accent2>
        <a:accent3>
          <a:srgbClr val="FFFFFF"/>
        </a:accent3>
        <a:accent4>
          <a:srgbClr val="000000"/>
        </a:accent4>
        <a:accent5>
          <a:srgbClr val="B0B0B0"/>
        </a:accent5>
        <a:accent6>
          <a:srgbClr val="BEBEBE"/>
        </a:accent6>
        <a:hlink>
          <a:srgbClr val="5A5A5A"/>
        </a:hlink>
        <a:folHlink>
          <a:srgbClr val="B4B4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01-08-14_21-30 3">
        <a:dk1>
          <a:srgbClr val="000000"/>
        </a:dk1>
        <a:lt1>
          <a:srgbClr val="FFFFFF"/>
        </a:lt1>
        <a:dk2>
          <a:srgbClr val="5A5A5A"/>
        </a:dk2>
        <a:lt2>
          <a:srgbClr val="F76B60"/>
        </a:lt2>
        <a:accent1>
          <a:srgbClr val="AD0026"/>
        </a:accent1>
        <a:accent2>
          <a:srgbClr val="B4B4B4"/>
        </a:accent2>
        <a:accent3>
          <a:srgbClr val="FFFFFF"/>
        </a:accent3>
        <a:accent4>
          <a:srgbClr val="000000"/>
        </a:accent4>
        <a:accent5>
          <a:srgbClr val="D3AAAC"/>
        </a:accent5>
        <a:accent6>
          <a:srgbClr val="A3A3A3"/>
        </a:accent6>
        <a:hlink>
          <a:srgbClr val="D20026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Office\Vorlagen\EON-Vorlagen\eon_01-08-14_21-30.pot</Template>
  <TotalTime>0</TotalTime>
  <Words>914</Words>
  <Application>Microsoft Office PowerPoint</Application>
  <PresentationFormat>Diavetítés a képernyőre (4:3 oldalarány)</PresentationFormat>
  <Paragraphs>144</Paragraphs>
  <Slides>9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eon_01-08-14_21-30</vt:lpstr>
      <vt:lpstr>Munkabiztonság EHU</vt:lpstr>
      <vt:lpstr>E.ON AG Board a Környezet-, Egészség- és Munkavédelemről: Elvárások:</vt:lpstr>
      <vt:lpstr>E.ON Hungária Zrt Munkavédelmi elkötelezettség</vt:lpstr>
      <vt:lpstr>4. dia</vt:lpstr>
      <vt:lpstr>5. dia</vt:lpstr>
      <vt:lpstr>Hasonlóság a halálos balesetek okaiban</vt:lpstr>
      <vt:lpstr>Az E.ON Hungária H&amp;S Stratégiájának akcióterve 2010 </vt:lpstr>
      <vt:lpstr>Tudatosság fejlesztő kezdeményezések 2010</vt:lpstr>
      <vt:lpstr>9. dia</vt:lpstr>
    </vt:vector>
  </TitlesOfParts>
  <Company>ANGLOBE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 Layout Guide</dc:title>
  <dc:creator>FB / DUT</dc:creator>
  <dc:description>Stand: 2002-03-08</dc:description>
  <cp:lastModifiedBy>H18963</cp:lastModifiedBy>
  <cp:revision>1295</cp:revision>
  <cp:lastPrinted>2002-03-08T08:17:46Z</cp:lastPrinted>
  <dcterms:created xsi:type="dcterms:W3CDTF">2009-04-22T19:24:48Z</dcterms:created>
  <dcterms:modified xsi:type="dcterms:W3CDTF">2010-11-09T09:47:06Z</dcterms:modified>
</cp:coreProperties>
</file>