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  <p:sldMasterId id="2147483712" r:id="rId2"/>
    <p:sldMasterId id="2147483729" r:id="rId3"/>
  </p:sldMasterIdLst>
  <p:notesMasterIdLst>
    <p:notesMasterId r:id="rId13"/>
  </p:notesMasterIdLst>
  <p:handoutMasterIdLst>
    <p:handoutMasterId r:id="rId14"/>
  </p:handoutMasterIdLst>
  <p:sldIdLst>
    <p:sldId id="266" r:id="rId4"/>
    <p:sldId id="267" r:id="rId5"/>
    <p:sldId id="268" r:id="rId6"/>
    <p:sldId id="262" r:id="rId7"/>
    <p:sldId id="269" r:id="rId8"/>
    <p:sldId id="270" r:id="rId9"/>
    <p:sldId id="271" r:id="rId10"/>
    <p:sldId id="272" r:id="rId11"/>
    <p:sldId id="273" r:id="rId12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FF"/>
    <a:srgbClr val="FFB9FF"/>
    <a:srgbClr val="FFC271"/>
    <a:srgbClr val="FF9200"/>
    <a:srgbClr val="D8CACD"/>
    <a:srgbClr val="F2C2A8"/>
    <a:srgbClr val="FFE885"/>
    <a:srgbClr val="FFD6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33" autoAdjust="0"/>
    <p:restoredTop sz="92666" autoAdjust="0"/>
  </p:normalViewPr>
  <p:slideViewPr>
    <p:cSldViewPr>
      <p:cViewPr>
        <p:scale>
          <a:sx n="75" d="100"/>
          <a:sy n="75" d="100"/>
        </p:scale>
        <p:origin x="-180" y="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latin typeface="Arial" charset="0"/>
              </a:defRPr>
            </a:lvl1pPr>
          </a:lstStyle>
          <a:p>
            <a:pPr>
              <a:defRPr/>
            </a:pPr>
            <a:fld id="{6FAFC4B0-12D0-40B4-BA2E-846687FDD19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9741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 smtClean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latin typeface="Arial" charset="0"/>
              </a:defRPr>
            </a:lvl1pPr>
          </a:lstStyle>
          <a:p>
            <a:pPr>
              <a:defRPr/>
            </a:pPr>
            <a:fld id="{621395D6-2662-4B33-80A3-1A2F2CC6867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61642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1395D6-2662-4B33-80A3-1A2F2CC68671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3097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546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7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6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6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kumimoji="0"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2028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162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6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6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1559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909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506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1958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17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2382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048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7189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0637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8580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0299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548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2405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5376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5978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6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6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kumimoji="0"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62087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7049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6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6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9308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9147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9672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7254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7039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5260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27916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9613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98265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1845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5734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139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5254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95157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6088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87614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6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6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kumimoji="0"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577018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746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6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6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62220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36846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33305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704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189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73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902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084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31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fld id="{B61BEF0D-F0BB-DE4B-95CE-6DB70DBA9567}" type="datetimeFigureOut">
              <a:rPr kumimoji="0" lang="en-US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pPr defTabSz="342900" fontAlgn="auto">
                <a:spcBef>
                  <a:spcPts val="0"/>
                </a:spcBef>
                <a:spcAft>
                  <a:spcPts val="0"/>
                </a:spcAft>
              </a:pPr>
              <a:t>11/15/2015</a:t>
            </a:fld>
            <a:endParaRPr kumimoji="0" lang="en-US" dirty="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endParaRPr kumimoji="0" lang="en-US" dirty="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fld id="{D57F1E4F-1CFF-5643-939E-217C01CDF565}" type="slidenum">
              <a:rPr kumimoji="0" lang="en-US" smtClean="0">
                <a:solidFill>
                  <a:srgbClr val="90C226"/>
                </a:solidFill>
                <a:latin typeface="Trebuchet MS" panose="020B0603020202020204"/>
              </a:rPr>
              <a:pPr defTabSz="3429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en-US" dirty="0">
              <a:solidFill>
                <a:srgbClr val="90C226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443475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fld id="{B61BEF0D-F0BB-DE4B-95CE-6DB70DBA9567}" type="datetimeFigureOut">
              <a:rPr kumimoji="0" lang="en-US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pPr defTabSz="342900" fontAlgn="auto">
                <a:spcBef>
                  <a:spcPts val="0"/>
                </a:spcBef>
                <a:spcAft>
                  <a:spcPts val="0"/>
                </a:spcAft>
              </a:pPr>
              <a:t>11/15/2015</a:t>
            </a:fld>
            <a:endParaRPr kumimoji="0" lang="en-US" dirty="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endParaRPr kumimoji="0" lang="en-US" dirty="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fld id="{D57F1E4F-1CFF-5643-939E-217C01CDF565}" type="slidenum">
              <a:rPr kumimoji="0" lang="en-US" smtClean="0">
                <a:solidFill>
                  <a:srgbClr val="90C226"/>
                </a:solidFill>
                <a:latin typeface="Trebuchet MS" panose="020B0603020202020204"/>
              </a:rPr>
              <a:pPr defTabSz="3429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en-US" dirty="0">
              <a:solidFill>
                <a:srgbClr val="90C226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404059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fld id="{B61BEF0D-F0BB-DE4B-95CE-6DB70DBA9567}" type="datetimeFigureOut">
              <a:rPr kumimoji="0" lang="en-US" smtClean="0">
                <a:solidFill>
                  <a:prstClr val="black">
                    <a:tint val="75000"/>
                  </a:prstClr>
                </a:solidFill>
                <a:latin typeface="Trebuchet MS" panose="020B0603020202020204"/>
              </a:rPr>
              <a:pPr defTabSz="342900" fontAlgn="auto">
                <a:spcBef>
                  <a:spcPts val="0"/>
                </a:spcBef>
                <a:spcAft>
                  <a:spcPts val="0"/>
                </a:spcAft>
              </a:pPr>
              <a:t>11/15/2015</a:t>
            </a:fld>
            <a:endParaRPr kumimoji="0" lang="en-US" dirty="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endParaRPr kumimoji="0" lang="en-US" dirty="0">
              <a:solidFill>
                <a:prstClr val="black">
                  <a:tint val="75000"/>
                </a:prstClr>
              </a:solidFill>
              <a:latin typeface="Trebuchet MS" panose="020B060302020202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fld id="{D57F1E4F-1CFF-5643-939E-217C01CDF565}" type="slidenum">
              <a:rPr kumimoji="0" lang="en-US" smtClean="0">
                <a:solidFill>
                  <a:srgbClr val="90C226"/>
                </a:solidFill>
                <a:latin typeface="Trebuchet MS" panose="020B0603020202020204"/>
              </a:rPr>
              <a:pPr defTabSz="3429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en-US" dirty="0">
              <a:solidFill>
                <a:srgbClr val="90C226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640052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95536" y="116632"/>
            <a:ext cx="7560840" cy="6984776"/>
          </a:xfrm>
        </p:spPr>
        <p:txBody>
          <a:bodyPr/>
          <a:lstStyle/>
          <a:p>
            <a:pPr algn="l"/>
            <a:r>
              <a:rPr lang="hu-HU" sz="3200" b="1" dirty="0">
                <a:solidFill>
                  <a:schemeClr val="accent2">
                    <a:lumMod val="50000"/>
                  </a:schemeClr>
                </a:solidFill>
              </a:rPr>
              <a:t>A </a:t>
            </a:r>
            <a:r>
              <a:rPr lang="hu-HU" sz="3200" b="1" dirty="0" err="1" smtClean="0">
                <a:solidFill>
                  <a:schemeClr val="accent2">
                    <a:lumMod val="50000"/>
                  </a:schemeClr>
                </a:solidFill>
              </a:rPr>
              <a:t>villamosenergia</a:t>
            </a:r>
            <a:r>
              <a:rPr lang="hu-HU" sz="3200" b="1" dirty="0" smtClean="0">
                <a:solidFill>
                  <a:schemeClr val="accent2">
                    <a:lumMod val="50000"/>
                  </a:schemeClr>
                </a:solidFill>
              </a:rPr>
              <a:t>–ipari </a:t>
            </a:r>
            <a:r>
              <a:rPr lang="hu-HU" sz="3200" b="1" dirty="0">
                <a:solidFill>
                  <a:schemeClr val="accent2">
                    <a:lumMod val="50000"/>
                  </a:schemeClr>
                </a:solidFill>
              </a:rPr>
              <a:t>sportmozgalom eredményei és aktuális </a:t>
            </a:r>
            <a:r>
              <a:rPr lang="hu-HU" sz="3200" b="1" dirty="0" smtClean="0">
                <a:solidFill>
                  <a:schemeClr val="accent2">
                    <a:lumMod val="50000"/>
                  </a:schemeClr>
                </a:solidFill>
              </a:rPr>
              <a:t>kérdései</a:t>
            </a:r>
            <a:r>
              <a:rPr lang="hu-HU" sz="3200" b="1" dirty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hu-HU" sz="3200" b="1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br>
              <a:rPr lang="hu-HU" sz="32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u-HU" sz="3200" b="1" dirty="0" smtClean="0">
                <a:solidFill>
                  <a:schemeClr val="accent2">
                    <a:lumMod val="50000"/>
                  </a:schemeClr>
                </a:solidFill>
              </a:rPr>
              <a:t>A </a:t>
            </a:r>
            <a:r>
              <a:rPr lang="hu-HU" sz="3200" b="1" dirty="0">
                <a:solidFill>
                  <a:schemeClr val="accent2">
                    <a:lumMod val="50000"/>
                  </a:schemeClr>
                </a:solidFill>
              </a:rPr>
              <a:t>szociális partnerek együttműködése az iparági sportmozgalomban</a:t>
            </a:r>
            <a:r>
              <a:rPr lang="hu-HU" sz="27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hu-HU" sz="27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hu-HU" sz="27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hu-HU" sz="27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hu-HU" sz="27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hu-HU" sz="27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u-HU" sz="27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hu-HU" sz="27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hu-HU" sz="2100" dirty="0" smtClean="0">
                <a:solidFill>
                  <a:schemeClr val="accent2">
                    <a:lumMod val="50000"/>
                  </a:schemeClr>
                </a:solidFill>
              </a:rPr>
              <a:t>EVDSZ </a:t>
            </a:r>
            <a:r>
              <a:rPr lang="hu-HU" sz="2100" dirty="0">
                <a:solidFill>
                  <a:schemeClr val="accent2">
                    <a:lumMod val="50000"/>
                  </a:schemeClr>
                </a:solidFill>
              </a:rPr>
              <a:t>II. Taggyűlés és Konferencia </a:t>
            </a:r>
            <a:br>
              <a:rPr lang="hu-HU" sz="21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hu-HU" sz="2100" dirty="0">
                <a:solidFill>
                  <a:schemeClr val="accent2">
                    <a:lumMod val="50000"/>
                  </a:schemeClr>
                </a:solidFill>
              </a:rPr>
              <a:t>Visegrád, 2015. november 16-17. </a:t>
            </a:r>
            <a:br>
              <a:rPr lang="hu-HU" sz="21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hu-HU" sz="2100" dirty="0"/>
              <a:t/>
            </a:r>
            <a:br>
              <a:rPr lang="hu-HU" sz="2100" dirty="0"/>
            </a:br>
            <a:r>
              <a:rPr lang="hu-HU" sz="2400" dirty="0">
                <a:solidFill>
                  <a:schemeClr val="accent2">
                    <a:lumMod val="50000"/>
                  </a:schemeClr>
                </a:solidFill>
              </a:rPr>
              <a:t>Előadó: Várhelyi Géza</a:t>
            </a:r>
            <a:r>
              <a:rPr lang="hu-HU" sz="21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hu-HU" sz="21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hu-HU" sz="2100" dirty="0" err="1" smtClean="0">
                <a:solidFill>
                  <a:schemeClr val="accent2">
                    <a:lumMod val="50000"/>
                  </a:schemeClr>
                </a:solidFill>
              </a:rPr>
              <a:t>Villamosenergia</a:t>
            </a:r>
            <a:r>
              <a:rPr lang="hu-HU" sz="2100" dirty="0" smtClean="0">
                <a:solidFill>
                  <a:schemeClr val="accent2">
                    <a:lumMod val="50000"/>
                  </a:schemeClr>
                </a:solidFill>
              </a:rPr>
              <a:t>–ipari </a:t>
            </a:r>
            <a:r>
              <a:rPr lang="hu-HU" sz="2100" dirty="0">
                <a:solidFill>
                  <a:schemeClr val="accent2">
                    <a:lumMod val="50000"/>
                  </a:schemeClr>
                </a:solidFill>
              </a:rPr>
              <a:t>Sportbizottság </a:t>
            </a:r>
            <a:r>
              <a:rPr lang="hu-HU" sz="2100" dirty="0" smtClean="0">
                <a:solidFill>
                  <a:schemeClr val="accent2">
                    <a:lumMod val="50000"/>
                  </a:schemeClr>
                </a:solidFill>
              </a:rPr>
              <a:t>elnöke,</a:t>
            </a:r>
            <a:r>
              <a:rPr lang="hu-HU" sz="21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hu-HU" sz="21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hu-HU" sz="2100" dirty="0">
                <a:solidFill>
                  <a:schemeClr val="accent2">
                    <a:lumMod val="50000"/>
                  </a:schemeClr>
                </a:solidFill>
              </a:rPr>
              <a:t>VITSPORT Alapítvány kuratóriumának elnöke</a:t>
            </a:r>
            <a:r>
              <a:rPr lang="hu-HU" sz="2700" dirty="0"/>
              <a:t/>
            </a:r>
            <a:br>
              <a:rPr lang="hu-HU" sz="2700" dirty="0"/>
            </a:br>
            <a:r>
              <a:rPr lang="hu-HU" sz="2700" dirty="0"/>
              <a:t/>
            </a:r>
            <a:br>
              <a:rPr lang="hu-HU" sz="2700" dirty="0"/>
            </a:br>
            <a:endParaRPr lang="hu-HU" sz="2700" dirty="0"/>
          </a:p>
        </p:txBody>
      </p:sp>
    </p:spTree>
    <p:extLst>
      <p:ext uri="{BB962C8B-B14F-4D97-AF65-F5344CB8AC3E}">
        <p14:creationId xmlns:p14="http://schemas.microsoft.com/office/powerpoint/2010/main" val="317780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2875" y="404665"/>
            <a:ext cx="7324725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200" b="1" dirty="0" smtClean="0">
                <a:solidFill>
                  <a:schemeClr val="accent2">
                    <a:lumMod val="50000"/>
                  </a:schemeClr>
                </a:solidFill>
              </a:rPr>
              <a:t>Néhány adat a </a:t>
            </a:r>
            <a:r>
              <a:rPr lang="hu-HU" sz="3200" b="1" dirty="0" err="1" smtClean="0">
                <a:solidFill>
                  <a:schemeClr val="accent2">
                    <a:lumMod val="50000"/>
                  </a:schemeClr>
                </a:solidFill>
              </a:rPr>
              <a:t>villamosenergia</a:t>
            </a:r>
            <a:r>
              <a:rPr lang="hu-HU" sz="3200" b="1" dirty="0" smtClean="0">
                <a:solidFill>
                  <a:schemeClr val="accent2">
                    <a:lumMod val="50000"/>
                  </a:schemeClr>
                </a:solidFill>
              </a:rPr>
              <a:t>–ipari sportmozgalom múltjáról, eredményeiről </a:t>
            </a:r>
            <a:endParaRPr lang="hu-H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8001" y="1844824"/>
            <a:ext cx="7088335" cy="4196539"/>
          </a:xfrm>
        </p:spPr>
        <p:txBody>
          <a:bodyPr>
            <a:normAutofit/>
          </a:bodyPr>
          <a:lstStyle/>
          <a:p>
            <a:r>
              <a:rPr lang="hu-HU" sz="2400" dirty="0">
                <a:solidFill>
                  <a:schemeClr val="accent1"/>
                </a:solidFill>
              </a:rPr>
              <a:t>Ez volt a </a:t>
            </a:r>
            <a:r>
              <a:rPr lang="hu-HU" sz="2400" b="1" dirty="0">
                <a:solidFill>
                  <a:schemeClr val="accent2">
                    <a:lumMod val="50000"/>
                  </a:schemeClr>
                </a:solidFill>
              </a:rPr>
              <a:t>65. éve</a:t>
            </a:r>
            <a:r>
              <a:rPr lang="hu-HU" sz="2400" b="1" dirty="0">
                <a:solidFill>
                  <a:schemeClr val="accent1"/>
                </a:solidFill>
              </a:rPr>
              <a:t>,</a:t>
            </a:r>
            <a:r>
              <a:rPr lang="hu-H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hu-HU" sz="2400" dirty="0">
                <a:solidFill>
                  <a:schemeClr val="accent1"/>
                </a:solidFill>
              </a:rPr>
              <a:t>1951. óta folyamatosan létezik.</a:t>
            </a:r>
          </a:p>
          <a:p>
            <a:r>
              <a:rPr lang="hu-HU" sz="2400" dirty="0">
                <a:solidFill>
                  <a:schemeClr val="accent1"/>
                </a:solidFill>
              </a:rPr>
              <a:t>Kezdetben </a:t>
            </a:r>
            <a:r>
              <a:rPr lang="hu-HU" sz="2400" b="1" dirty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hu-HU" sz="2400" dirty="0">
                <a:solidFill>
                  <a:schemeClr val="accent1"/>
                </a:solidFill>
              </a:rPr>
              <a:t>, ma már </a:t>
            </a:r>
            <a:r>
              <a:rPr lang="hu-HU" sz="2400" b="1" dirty="0">
                <a:solidFill>
                  <a:schemeClr val="accent2">
                    <a:lumMod val="50000"/>
                  </a:schemeClr>
                </a:solidFill>
              </a:rPr>
              <a:t>13 sportágat </a:t>
            </a:r>
            <a:r>
              <a:rPr lang="hu-HU" sz="2400" dirty="0">
                <a:solidFill>
                  <a:schemeClr val="accent1"/>
                </a:solidFill>
              </a:rPr>
              <a:t>ölel fel.</a:t>
            </a:r>
          </a:p>
          <a:p>
            <a:r>
              <a:rPr lang="hu-HU" sz="2400" dirty="0">
                <a:solidFill>
                  <a:schemeClr val="accent1"/>
                </a:solidFill>
              </a:rPr>
              <a:t>Az első </a:t>
            </a:r>
            <a:r>
              <a:rPr lang="hu-HU" sz="2400" dirty="0" err="1" smtClean="0">
                <a:solidFill>
                  <a:schemeClr val="accent1"/>
                </a:solidFill>
              </a:rPr>
              <a:t>VOTT-on</a:t>
            </a:r>
            <a:r>
              <a:rPr lang="hu-HU" sz="2400" dirty="0" smtClean="0">
                <a:solidFill>
                  <a:schemeClr val="accent1"/>
                </a:solidFill>
              </a:rPr>
              <a:t> </a:t>
            </a:r>
            <a:r>
              <a:rPr lang="hu-HU" sz="2400" b="1" dirty="0">
                <a:solidFill>
                  <a:schemeClr val="accent2">
                    <a:lumMod val="50000"/>
                  </a:schemeClr>
                </a:solidFill>
              </a:rPr>
              <a:t>55 fő </a:t>
            </a:r>
            <a:r>
              <a:rPr lang="hu-HU" sz="2400" dirty="0">
                <a:solidFill>
                  <a:schemeClr val="accent1"/>
                </a:solidFill>
              </a:rPr>
              <a:t>és </a:t>
            </a:r>
            <a:r>
              <a:rPr lang="hu-HU" sz="2400" b="1" dirty="0">
                <a:solidFill>
                  <a:schemeClr val="accent2">
                    <a:lumMod val="50000"/>
                  </a:schemeClr>
                </a:solidFill>
              </a:rPr>
              <a:t>5 vállalat </a:t>
            </a:r>
            <a:r>
              <a:rPr lang="hu-HU" sz="2400" dirty="0">
                <a:solidFill>
                  <a:schemeClr val="accent1"/>
                </a:solidFill>
              </a:rPr>
              <a:t>vett részt 2015-ben a 13 találkozón összesen </a:t>
            </a:r>
            <a:r>
              <a:rPr lang="hu-HU" sz="2400" b="1" dirty="0">
                <a:solidFill>
                  <a:schemeClr val="accent2">
                    <a:lumMod val="50000"/>
                  </a:schemeClr>
                </a:solidFill>
              </a:rPr>
              <a:t>2490 fő </a:t>
            </a:r>
            <a:r>
              <a:rPr lang="hu-HU" sz="2400" dirty="0">
                <a:solidFill>
                  <a:schemeClr val="accent1"/>
                </a:solidFill>
              </a:rPr>
              <a:t>és </a:t>
            </a:r>
            <a:r>
              <a:rPr lang="hu-HU" sz="2400" b="1" dirty="0">
                <a:solidFill>
                  <a:schemeClr val="accent2">
                    <a:lumMod val="50000"/>
                  </a:schemeClr>
                </a:solidFill>
              </a:rPr>
              <a:t>51</a:t>
            </a:r>
            <a:r>
              <a:rPr lang="hu-HU" sz="2400" dirty="0">
                <a:solidFill>
                  <a:schemeClr val="accent1"/>
                </a:solidFill>
              </a:rPr>
              <a:t> </a:t>
            </a:r>
            <a:r>
              <a:rPr lang="hu-HU" sz="2400" b="1" dirty="0">
                <a:solidFill>
                  <a:schemeClr val="accent2">
                    <a:lumMod val="50000"/>
                  </a:schemeClr>
                </a:solidFill>
              </a:rPr>
              <a:t>társaság.</a:t>
            </a:r>
            <a:endParaRPr lang="hu-HU" sz="2400" dirty="0">
              <a:solidFill>
                <a:schemeClr val="accent1"/>
              </a:solidFill>
            </a:endParaRPr>
          </a:p>
          <a:p>
            <a:r>
              <a:rPr lang="hu-HU" sz="2400" dirty="0">
                <a:solidFill>
                  <a:schemeClr val="accent1"/>
                </a:solidFill>
              </a:rPr>
              <a:t>A 65 év alatt </a:t>
            </a:r>
            <a:r>
              <a:rPr lang="hu-HU" sz="2400" b="1" dirty="0">
                <a:solidFill>
                  <a:schemeClr val="accent2">
                    <a:lumMod val="50000"/>
                  </a:schemeClr>
                </a:solidFill>
              </a:rPr>
              <a:t>összesen 386 iparági sporttalálkozó </a:t>
            </a:r>
            <a:r>
              <a:rPr lang="hu-HU" sz="2400" dirty="0">
                <a:solidFill>
                  <a:schemeClr val="accent1"/>
                </a:solidFill>
              </a:rPr>
              <a:t>volt, a résztvevők becsült száma kb. </a:t>
            </a:r>
            <a:r>
              <a:rPr lang="hu-HU" sz="2400" b="1" dirty="0">
                <a:solidFill>
                  <a:schemeClr val="accent2">
                    <a:lumMod val="50000"/>
                  </a:schemeClr>
                </a:solidFill>
              </a:rPr>
              <a:t>60 000 fő.</a:t>
            </a:r>
          </a:p>
        </p:txBody>
      </p:sp>
    </p:spTree>
    <p:extLst>
      <p:ext uri="{BB962C8B-B14F-4D97-AF65-F5344CB8AC3E}">
        <p14:creationId xmlns:p14="http://schemas.microsoft.com/office/powerpoint/2010/main" val="280773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7" y="404664"/>
            <a:ext cx="6984776" cy="1525736"/>
          </a:xfrm>
        </p:spPr>
        <p:txBody>
          <a:bodyPr>
            <a:normAutofit/>
          </a:bodyPr>
          <a:lstStyle/>
          <a:p>
            <a:r>
              <a:rPr lang="hu-HU" sz="3200" b="1" dirty="0" smtClean="0">
                <a:solidFill>
                  <a:schemeClr val="accent2">
                    <a:lumMod val="50000"/>
                  </a:schemeClr>
                </a:solidFill>
              </a:rPr>
              <a:t>Az eredményeink forrásai, zálogai</a:t>
            </a:r>
            <a:endParaRPr lang="hu-H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556792"/>
            <a:ext cx="7488832" cy="4608512"/>
          </a:xfrm>
        </p:spPr>
        <p:txBody>
          <a:bodyPr>
            <a:normAutofit/>
          </a:bodyPr>
          <a:lstStyle/>
          <a:p>
            <a:r>
              <a:rPr lang="hu-HU" sz="2400" dirty="0">
                <a:solidFill>
                  <a:schemeClr val="accent1"/>
                </a:solidFill>
              </a:rPr>
              <a:t>Az </a:t>
            </a:r>
            <a:r>
              <a:rPr lang="hu-HU" sz="2400" b="1" dirty="0">
                <a:solidFill>
                  <a:schemeClr val="accent2">
                    <a:lumMod val="50000"/>
                  </a:schemeClr>
                </a:solidFill>
              </a:rPr>
              <a:t>iparág szervezeti </a:t>
            </a:r>
            <a:r>
              <a:rPr lang="hu-HU" sz="2400" b="1" dirty="0" smtClean="0">
                <a:solidFill>
                  <a:schemeClr val="accent2">
                    <a:lumMod val="50000"/>
                  </a:schemeClr>
                </a:solidFill>
              </a:rPr>
              <a:t>egysége, </a:t>
            </a:r>
            <a:r>
              <a:rPr lang="hu-HU" sz="2400" dirty="0">
                <a:solidFill>
                  <a:schemeClr val="accent1"/>
                </a:solidFill>
              </a:rPr>
              <a:t>amely a privatizációval jelentősen lazult, de </a:t>
            </a:r>
            <a:r>
              <a:rPr lang="hu-HU" sz="2400" dirty="0" smtClean="0">
                <a:solidFill>
                  <a:schemeClr val="accent1"/>
                </a:solidFill>
              </a:rPr>
              <a:t>néhány fontos kérdésben </a:t>
            </a:r>
            <a:r>
              <a:rPr lang="hu-HU" sz="2400" dirty="0">
                <a:solidFill>
                  <a:schemeClr val="accent1"/>
                </a:solidFill>
              </a:rPr>
              <a:t>és más formában </a:t>
            </a:r>
            <a:r>
              <a:rPr lang="hu-HU" sz="2400" dirty="0" smtClean="0">
                <a:solidFill>
                  <a:schemeClr val="accent1"/>
                </a:solidFill>
              </a:rPr>
              <a:t> </a:t>
            </a:r>
            <a:r>
              <a:rPr lang="hu-HU" sz="2400" dirty="0">
                <a:solidFill>
                  <a:schemeClr val="accent1"/>
                </a:solidFill>
              </a:rPr>
              <a:t>ma is létezik.</a:t>
            </a:r>
          </a:p>
          <a:p>
            <a:r>
              <a:rPr lang="hu-HU" sz="2400" dirty="0">
                <a:solidFill>
                  <a:schemeClr val="accent1"/>
                </a:solidFill>
              </a:rPr>
              <a:t>Az iparági munkavállalók </a:t>
            </a:r>
            <a:r>
              <a:rPr lang="hu-HU" sz="2400" b="1" dirty="0">
                <a:solidFill>
                  <a:schemeClr val="accent2">
                    <a:lumMod val="50000"/>
                  </a:schemeClr>
                </a:solidFill>
              </a:rPr>
              <a:t>sportszeretete</a:t>
            </a:r>
            <a:r>
              <a:rPr lang="hu-HU" sz="2400" dirty="0">
                <a:solidFill>
                  <a:schemeClr val="accent1"/>
                </a:solidFill>
              </a:rPr>
              <a:t> és </a:t>
            </a:r>
            <a:r>
              <a:rPr lang="hu-HU" sz="2400" b="1" dirty="0" smtClean="0">
                <a:solidFill>
                  <a:schemeClr val="accent2">
                    <a:lumMod val="50000"/>
                  </a:schemeClr>
                </a:solidFill>
              </a:rPr>
              <a:t>kollegialitása</a:t>
            </a:r>
            <a:r>
              <a:rPr lang="hu-HU" sz="2400" dirty="0" smtClean="0">
                <a:solidFill>
                  <a:schemeClr val="accent1"/>
                </a:solidFill>
              </a:rPr>
              <a:t>.</a:t>
            </a:r>
            <a:endParaRPr lang="hu-HU" sz="2400" dirty="0">
              <a:solidFill>
                <a:schemeClr val="accent1"/>
              </a:solidFill>
            </a:endParaRPr>
          </a:p>
          <a:p>
            <a:r>
              <a:rPr lang="hu-HU" sz="2400" dirty="0">
                <a:solidFill>
                  <a:schemeClr val="accent1"/>
                </a:solidFill>
              </a:rPr>
              <a:t>A </a:t>
            </a:r>
            <a:r>
              <a:rPr lang="hu-HU" sz="2400" b="1" dirty="0">
                <a:solidFill>
                  <a:schemeClr val="accent2">
                    <a:lumMod val="50000"/>
                  </a:schemeClr>
                </a:solidFill>
              </a:rPr>
              <a:t>munkáltatók</a:t>
            </a:r>
            <a:r>
              <a:rPr lang="hu-HU" sz="2400" dirty="0">
                <a:solidFill>
                  <a:schemeClr val="accent1"/>
                </a:solidFill>
              </a:rPr>
              <a:t> </a:t>
            </a:r>
            <a:r>
              <a:rPr lang="hu-HU" sz="2400" dirty="0" err="1" smtClean="0">
                <a:solidFill>
                  <a:schemeClr val="accent1"/>
                </a:solidFill>
              </a:rPr>
              <a:t>VKSZ-ben</a:t>
            </a:r>
            <a:r>
              <a:rPr lang="hu-HU" sz="2400" dirty="0" smtClean="0">
                <a:solidFill>
                  <a:schemeClr val="accent1"/>
                </a:solidFill>
              </a:rPr>
              <a:t> </a:t>
            </a:r>
            <a:r>
              <a:rPr lang="hu-HU" sz="2400" dirty="0">
                <a:solidFill>
                  <a:schemeClr val="accent1"/>
                </a:solidFill>
              </a:rPr>
              <a:t>is vállalt támogatása.</a:t>
            </a:r>
          </a:p>
          <a:p>
            <a:r>
              <a:rPr lang="hu-HU" sz="2400" dirty="0">
                <a:solidFill>
                  <a:schemeClr val="accent1"/>
                </a:solidFill>
              </a:rPr>
              <a:t>A </a:t>
            </a:r>
            <a:r>
              <a:rPr lang="hu-HU" sz="2400" b="1" dirty="0">
                <a:solidFill>
                  <a:schemeClr val="accent2">
                    <a:lumMod val="50000"/>
                  </a:schemeClr>
                </a:solidFill>
              </a:rPr>
              <a:t>munkavállalói szervezetek </a:t>
            </a:r>
            <a:r>
              <a:rPr lang="hu-HU" sz="2400" dirty="0">
                <a:solidFill>
                  <a:schemeClr val="accent1"/>
                </a:solidFill>
              </a:rPr>
              <a:t>(szakszervezetek, üzemi tanácsok) támogatása.</a:t>
            </a:r>
          </a:p>
          <a:p>
            <a:r>
              <a:rPr lang="hu-HU" sz="2400" dirty="0">
                <a:solidFill>
                  <a:schemeClr val="accent1"/>
                </a:solidFill>
              </a:rPr>
              <a:t>Az ágazati szociális partnerek által inspiráltan és felügyelten </a:t>
            </a:r>
            <a:r>
              <a:rPr lang="hu-HU" sz="2400" dirty="0" smtClean="0">
                <a:solidFill>
                  <a:schemeClr val="accent1"/>
                </a:solidFill>
              </a:rPr>
              <a:t>a </a:t>
            </a:r>
            <a:r>
              <a:rPr lang="hu-HU" sz="2400" b="1" dirty="0" smtClean="0">
                <a:solidFill>
                  <a:schemeClr val="accent2">
                    <a:lumMod val="50000"/>
                  </a:schemeClr>
                </a:solidFill>
              </a:rPr>
              <a:t>sportmozgalom </a:t>
            </a:r>
            <a:r>
              <a:rPr lang="hu-HU" sz="2400" b="1" dirty="0">
                <a:solidFill>
                  <a:schemeClr val="accent2">
                    <a:lumMod val="50000"/>
                  </a:schemeClr>
                </a:solidFill>
              </a:rPr>
              <a:t>irányítására létrehozott szervezet</a:t>
            </a:r>
            <a:r>
              <a:rPr lang="hu-HU" sz="2400" dirty="0">
                <a:solidFill>
                  <a:schemeClr val="accent1"/>
                </a:solidFill>
              </a:rPr>
              <a:t>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0635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9" y="301475"/>
            <a:ext cx="8752210" cy="10168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hu-HU" sz="3200" b="1" dirty="0" smtClean="0">
                <a:solidFill>
                  <a:schemeClr val="accent2">
                    <a:lumMod val="50000"/>
                  </a:schemeClr>
                </a:solidFill>
              </a:rPr>
              <a:t>A villamosenergia-ipari sportmozgalom irányítási rendszere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276600" y="1527175"/>
            <a:ext cx="3384550" cy="466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200" b="1" dirty="0"/>
              <a:t>Villamosenergia-ipari Ágazati Párbeszéd Bizottság(VÁPB)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7453313" y="1599407"/>
            <a:ext cx="1295400" cy="2841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200" b="1" dirty="0"/>
              <a:t>EVDSZ</a:t>
            </a:r>
            <a:r>
              <a:rPr lang="hu-HU" sz="1200" b="1" dirty="0">
                <a:solidFill>
                  <a:schemeClr val="folHlink"/>
                </a:solidFill>
              </a:rPr>
              <a:t>, </a:t>
            </a:r>
            <a:r>
              <a:rPr lang="hu-HU" sz="1200" b="1" dirty="0"/>
              <a:t>BDSZ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523208" y="1599407"/>
            <a:ext cx="1152525" cy="2841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VTMSZ</a:t>
            </a:r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2700338" y="1730375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6661150" y="1730375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1403350" y="3170238"/>
            <a:ext cx="1582738" cy="831850"/>
          </a:xfrm>
          <a:prstGeom prst="rect">
            <a:avLst/>
          </a:prstGeom>
          <a:solidFill>
            <a:srgbClr val="F2C2A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200" b="1" dirty="0"/>
              <a:t>Villamosenergia-ipar a Sportért (VITSPORT) Alapítvány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1116013" y="4394200"/>
            <a:ext cx="863600" cy="284163"/>
          </a:xfrm>
          <a:prstGeom prst="rect">
            <a:avLst/>
          </a:prstGeom>
          <a:solidFill>
            <a:srgbClr val="F2C2A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200" b="1" dirty="0"/>
              <a:t>Fel. Biz</a:t>
            </a:r>
            <a:r>
              <a:rPr lang="hu-HU" sz="1200" b="1" dirty="0">
                <a:solidFill>
                  <a:schemeClr val="folHlink"/>
                </a:solidFill>
              </a:rPr>
              <a:t>.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2268538" y="4395788"/>
            <a:ext cx="1008062" cy="284162"/>
          </a:xfrm>
          <a:prstGeom prst="rect">
            <a:avLst/>
          </a:prstGeom>
          <a:solidFill>
            <a:srgbClr val="F2C2A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200" b="1" dirty="0"/>
              <a:t>Kuratórium</a:t>
            </a:r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2051050" y="18748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2051050" y="28114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 flipV="1">
            <a:off x="1979613" y="450850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 flipV="1">
            <a:off x="2124075" y="4005263"/>
            <a:ext cx="0" cy="503237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3203575" y="3098800"/>
            <a:ext cx="1368425" cy="466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200" b="1" dirty="0" err="1"/>
              <a:t>Vill.energia-ipari</a:t>
            </a:r>
            <a:r>
              <a:rPr lang="hu-HU" sz="1200" b="1" dirty="0"/>
              <a:t> SPORTBIZ.</a:t>
            </a:r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>
            <a:off x="3419475" y="206057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>
            <a:off x="4067175" y="19891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 flipH="1">
            <a:off x="5794375" y="1989138"/>
            <a:ext cx="1588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4859338" y="3098800"/>
            <a:ext cx="1439862" cy="646331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200" b="1" dirty="0" err="1"/>
              <a:t>Vill.energia-ipari</a:t>
            </a:r>
            <a:r>
              <a:rPr lang="hu-HU" sz="1200" b="1" dirty="0"/>
              <a:t> </a:t>
            </a:r>
            <a:r>
              <a:rPr lang="hu-HU" sz="1200" b="1" dirty="0" smtClean="0"/>
              <a:t>SPORTÉRTEKEZLET</a:t>
            </a:r>
            <a:endParaRPr lang="hu-HU" sz="1200" b="1" dirty="0"/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>
            <a:off x="5794375" y="28114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7135813" y="2301082"/>
            <a:ext cx="1296987" cy="284163"/>
          </a:xfrm>
          <a:prstGeom prst="rect">
            <a:avLst/>
          </a:prstGeom>
          <a:solidFill>
            <a:srgbClr val="FFD5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200" b="1" dirty="0" smtClean="0"/>
              <a:t>Társasá</a:t>
            </a:r>
            <a:r>
              <a:rPr lang="hu-HU" sz="1200" b="1" dirty="0"/>
              <a:t>g</a:t>
            </a:r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6588125" y="3098800"/>
            <a:ext cx="1008063" cy="466725"/>
          </a:xfrm>
          <a:prstGeom prst="rect">
            <a:avLst/>
          </a:prstGeom>
          <a:solidFill>
            <a:srgbClr val="FFD5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200" b="1" dirty="0"/>
              <a:t>Sport koordinátor</a:t>
            </a:r>
          </a:p>
        </p:txBody>
      </p: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6515100" y="3962400"/>
            <a:ext cx="1081088" cy="466725"/>
          </a:xfrm>
          <a:prstGeom prst="rect">
            <a:avLst/>
          </a:prstGeom>
          <a:solidFill>
            <a:srgbClr val="FFB9FF">
              <a:alpha val="63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200" b="1" dirty="0"/>
              <a:t>Csapat, csapatvezető</a:t>
            </a:r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7885113" y="3098800"/>
            <a:ext cx="10795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200" b="1" dirty="0"/>
              <a:t>Éves verseny naptár</a:t>
            </a:r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7956550" y="3933825"/>
            <a:ext cx="935038" cy="284163"/>
          </a:xfrm>
          <a:prstGeom prst="rect">
            <a:avLst/>
          </a:prstGeom>
          <a:solidFill>
            <a:srgbClr val="FFC000">
              <a:alpha val="63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200" b="1" dirty="0"/>
              <a:t>Rendező</a:t>
            </a:r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6877050" y="5403850"/>
            <a:ext cx="1655763" cy="830997"/>
          </a:xfrm>
          <a:prstGeom prst="rect">
            <a:avLst/>
          </a:prstGeom>
          <a:solidFill>
            <a:schemeClr val="bg1">
              <a:alpha val="63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hu-HU" sz="1200" b="1" dirty="0"/>
          </a:p>
          <a:p>
            <a:pPr algn="ctr">
              <a:spcBef>
                <a:spcPct val="50000"/>
              </a:spcBef>
            </a:pPr>
            <a:r>
              <a:rPr lang="hu-HU" sz="1200" b="1" dirty="0"/>
              <a:t>Sporttalálkozó</a:t>
            </a:r>
          </a:p>
          <a:p>
            <a:pPr algn="ctr">
              <a:spcBef>
                <a:spcPct val="50000"/>
              </a:spcBef>
            </a:pPr>
            <a:endParaRPr lang="hu-HU" sz="1200" b="1" dirty="0"/>
          </a:p>
        </p:txBody>
      </p: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3994151" y="3989387"/>
            <a:ext cx="1512887" cy="284163"/>
          </a:xfrm>
          <a:prstGeom prst="rect">
            <a:avLst/>
          </a:prstGeom>
          <a:solidFill>
            <a:srgbClr val="D3DA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200" b="1" dirty="0"/>
              <a:t>Sportági értekezlet</a:t>
            </a:r>
          </a:p>
        </p:txBody>
      </p:sp>
      <p:sp>
        <p:nvSpPr>
          <p:cNvPr id="9259" name="Text Box 43"/>
          <p:cNvSpPr txBox="1">
            <a:spLocks noChangeArrowheads="1"/>
          </p:cNvSpPr>
          <p:nvPr/>
        </p:nvSpPr>
        <p:spPr bwMode="auto">
          <a:xfrm>
            <a:off x="3563938" y="4903788"/>
            <a:ext cx="1008062" cy="466725"/>
          </a:xfrm>
          <a:prstGeom prst="rect">
            <a:avLst/>
          </a:prstGeom>
          <a:solidFill>
            <a:srgbClr val="D3DA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200" b="1" dirty="0"/>
              <a:t>Sportági Bizottság</a:t>
            </a:r>
          </a:p>
        </p:txBody>
      </p:sp>
      <p:sp>
        <p:nvSpPr>
          <p:cNvPr id="9260" name="Line 44"/>
          <p:cNvSpPr>
            <a:spLocks noChangeShapeType="1"/>
          </p:cNvSpPr>
          <p:nvPr/>
        </p:nvSpPr>
        <p:spPr bwMode="auto">
          <a:xfrm>
            <a:off x="7524750" y="2667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61" name="Line 45"/>
          <p:cNvSpPr>
            <a:spLocks noChangeShapeType="1"/>
          </p:cNvSpPr>
          <p:nvPr/>
        </p:nvSpPr>
        <p:spPr bwMode="auto">
          <a:xfrm>
            <a:off x="7237413" y="25955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63" name="Line 47"/>
          <p:cNvSpPr>
            <a:spLocks noChangeShapeType="1"/>
          </p:cNvSpPr>
          <p:nvPr/>
        </p:nvSpPr>
        <p:spPr bwMode="auto">
          <a:xfrm>
            <a:off x="7092950" y="3603625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64" name="Line 48"/>
          <p:cNvSpPr>
            <a:spLocks noChangeShapeType="1"/>
          </p:cNvSpPr>
          <p:nvPr/>
        </p:nvSpPr>
        <p:spPr bwMode="auto">
          <a:xfrm>
            <a:off x="7092950" y="4467225"/>
            <a:ext cx="0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65" name="Line 49"/>
          <p:cNvSpPr>
            <a:spLocks noChangeShapeType="1"/>
          </p:cNvSpPr>
          <p:nvPr/>
        </p:nvSpPr>
        <p:spPr bwMode="auto">
          <a:xfrm>
            <a:off x="8388350" y="3573463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66" name="Line 50"/>
          <p:cNvSpPr>
            <a:spLocks noChangeShapeType="1"/>
          </p:cNvSpPr>
          <p:nvPr/>
        </p:nvSpPr>
        <p:spPr bwMode="auto">
          <a:xfrm>
            <a:off x="8388350" y="42926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67" name="Line 51"/>
          <p:cNvSpPr>
            <a:spLocks noChangeShapeType="1"/>
          </p:cNvSpPr>
          <p:nvPr/>
        </p:nvSpPr>
        <p:spPr bwMode="auto">
          <a:xfrm>
            <a:off x="8388350" y="4868863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70" name="Line 54"/>
          <p:cNvSpPr>
            <a:spLocks noChangeShapeType="1"/>
          </p:cNvSpPr>
          <p:nvPr/>
        </p:nvSpPr>
        <p:spPr bwMode="auto">
          <a:xfrm>
            <a:off x="7885113" y="45386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71" name="Line 55"/>
          <p:cNvSpPr>
            <a:spLocks noChangeShapeType="1"/>
          </p:cNvSpPr>
          <p:nvPr/>
        </p:nvSpPr>
        <p:spPr bwMode="auto">
          <a:xfrm flipH="1">
            <a:off x="7812088" y="4724400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72" name="Line 56"/>
          <p:cNvSpPr>
            <a:spLocks noChangeShapeType="1"/>
          </p:cNvSpPr>
          <p:nvPr/>
        </p:nvSpPr>
        <p:spPr bwMode="auto">
          <a:xfrm flipV="1">
            <a:off x="7812088" y="3357563"/>
            <a:ext cx="0" cy="136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73" name="Line 57"/>
          <p:cNvSpPr>
            <a:spLocks noChangeShapeType="1"/>
          </p:cNvSpPr>
          <p:nvPr/>
        </p:nvSpPr>
        <p:spPr bwMode="auto">
          <a:xfrm flipH="1">
            <a:off x="7596188" y="33575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74" name="Line 58"/>
          <p:cNvSpPr>
            <a:spLocks noChangeShapeType="1"/>
          </p:cNvSpPr>
          <p:nvPr/>
        </p:nvSpPr>
        <p:spPr bwMode="auto">
          <a:xfrm flipV="1">
            <a:off x="6011863" y="29543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75" name="Line 59"/>
          <p:cNvSpPr>
            <a:spLocks noChangeShapeType="1"/>
          </p:cNvSpPr>
          <p:nvPr/>
        </p:nvSpPr>
        <p:spPr bwMode="auto">
          <a:xfrm>
            <a:off x="6011863" y="2954338"/>
            <a:ext cx="2376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76" name="Line 60"/>
          <p:cNvSpPr>
            <a:spLocks noChangeShapeType="1"/>
          </p:cNvSpPr>
          <p:nvPr/>
        </p:nvSpPr>
        <p:spPr bwMode="auto">
          <a:xfrm>
            <a:off x="8388350" y="29543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77" name="Line 61"/>
          <p:cNvSpPr>
            <a:spLocks noChangeShapeType="1"/>
          </p:cNvSpPr>
          <p:nvPr/>
        </p:nvSpPr>
        <p:spPr bwMode="auto">
          <a:xfrm>
            <a:off x="4140200" y="42513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78" name="Line 62"/>
          <p:cNvSpPr>
            <a:spLocks noChangeShapeType="1"/>
          </p:cNvSpPr>
          <p:nvPr/>
        </p:nvSpPr>
        <p:spPr bwMode="auto">
          <a:xfrm>
            <a:off x="5364163" y="42926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79" name="Line 63"/>
          <p:cNvSpPr>
            <a:spLocks noChangeShapeType="1"/>
          </p:cNvSpPr>
          <p:nvPr/>
        </p:nvSpPr>
        <p:spPr bwMode="auto">
          <a:xfrm>
            <a:off x="5794374" y="3745131"/>
            <a:ext cx="1589" cy="11237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80" name="Line 64"/>
          <p:cNvSpPr>
            <a:spLocks noChangeShapeType="1"/>
          </p:cNvSpPr>
          <p:nvPr/>
        </p:nvSpPr>
        <p:spPr bwMode="auto">
          <a:xfrm flipH="1">
            <a:off x="5508625" y="4106863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85" name="Line 69"/>
          <p:cNvSpPr>
            <a:spLocks noChangeShapeType="1"/>
          </p:cNvSpPr>
          <p:nvPr/>
        </p:nvSpPr>
        <p:spPr bwMode="auto">
          <a:xfrm>
            <a:off x="3419475" y="3573463"/>
            <a:ext cx="0" cy="9350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86" name="Line 70"/>
          <p:cNvSpPr>
            <a:spLocks noChangeShapeType="1"/>
          </p:cNvSpPr>
          <p:nvPr/>
        </p:nvSpPr>
        <p:spPr bwMode="auto">
          <a:xfrm flipH="1">
            <a:off x="3276600" y="4508500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89" name="Line 73"/>
          <p:cNvSpPr>
            <a:spLocks noChangeShapeType="1"/>
          </p:cNvSpPr>
          <p:nvPr/>
        </p:nvSpPr>
        <p:spPr bwMode="auto">
          <a:xfrm>
            <a:off x="3779838" y="3603625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90" name="Line 74"/>
          <p:cNvSpPr>
            <a:spLocks noChangeShapeType="1"/>
          </p:cNvSpPr>
          <p:nvPr/>
        </p:nvSpPr>
        <p:spPr bwMode="auto">
          <a:xfrm flipH="1">
            <a:off x="6300788" y="3357563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91" name="Line 75"/>
          <p:cNvSpPr>
            <a:spLocks noChangeShapeType="1"/>
          </p:cNvSpPr>
          <p:nvPr/>
        </p:nvSpPr>
        <p:spPr bwMode="auto">
          <a:xfrm>
            <a:off x="3276600" y="4581525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92" name="Line 76"/>
          <p:cNvSpPr>
            <a:spLocks noChangeShapeType="1"/>
          </p:cNvSpPr>
          <p:nvPr/>
        </p:nvSpPr>
        <p:spPr bwMode="auto">
          <a:xfrm flipH="1" flipV="1">
            <a:off x="3633785" y="3927257"/>
            <a:ext cx="1590" cy="6542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93" name="Line 77"/>
          <p:cNvSpPr>
            <a:spLocks noChangeShapeType="1"/>
          </p:cNvSpPr>
          <p:nvPr/>
        </p:nvSpPr>
        <p:spPr bwMode="auto">
          <a:xfrm>
            <a:off x="3633786" y="3913187"/>
            <a:ext cx="1946277" cy="1407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94" name="Line 78"/>
          <p:cNvSpPr>
            <a:spLocks noChangeShapeType="1"/>
          </p:cNvSpPr>
          <p:nvPr/>
        </p:nvSpPr>
        <p:spPr bwMode="auto">
          <a:xfrm flipH="1" flipV="1">
            <a:off x="5578474" y="3722906"/>
            <a:ext cx="0" cy="2018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95" name="Line 79"/>
          <p:cNvSpPr>
            <a:spLocks noChangeShapeType="1"/>
          </p:cNvSpPr>
          <p:nvPr/>
        </p:nvSpPr>
        <p:spPr bwMode="auto">
          <a:xfrm>
            <a:off x="5364163" y="537368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96" name="Line 80"/>
          <p:cNvSpPr>
            <a:spLocks noChangeShapeType="1"/>
          </p:cNvSpPr>
          <p:nvPr/>
        </p:nvSpPr>
        <p:spPr bwMode="auto">
          <a:xfrm>
            <a:off x="5364163" y="5876925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98" name="AutoShape 82"/>
          <p:cNvSpPr>
            <a:spLocks noChangeArrowheads="1"/>
          </p:cNvSpPr>
          <p:nvPr/>
        </p:nvSpPr>
        <p:spPr bwMode="auto">
          <a:xfrm>
            <a:off x="4787900" y="2276475"/>
            <a:ext cx="1873250" cy="504825"/>
          </a:xfrm>
          <a:prstGeom prst="parallelogram">
            <a:avLst>
              <a:gd name="adj" fmla="val 927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u-HU" sz="1200" b="1" dirty="0"/>
              <a:t>Általános</a:t>
            </a:r>
          </a:p>
          <a:p>
            <a:pPr algn="ctr"/>
            <a:r>
              <a:rPr lang="hu-HU" sz="1200" b="1" dirty="0"/>
              <a:t>Versenyszabályzat</a:t>
            </a:r>
          </a:p>
        </p:txBody>
      </p:sp>
      <p:sp>
        <p:nvSpPr>
          <p:cNvPr id="9299" name="AutoShape 83"/>
          <p:cNvSpPr>
            <a:spLocks noChangeArrowheads="1"/>
          </p:cNvSpPr>
          <p:nvPr/>
        </p:nvSpPr>
        <p:spPr bwMode="auto">
          <a:xfrm>
            <a:off x="1252538" y="2301875"/>
            <a:ext cx="1873250" cy="504825"/>
          </a:xfrm>
          <a:prstGeom prst="parallelogram">
            <a:avLst>
              <a:gd name="adj" fmla="val 92767"/>
            </a:avLst>
          </a:prstGeom>
          <a:solidFill>
            <a:srgbClr val="F2C2A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u-HU" sz="1200" b="1" dirty="0" smtClean="0"/>
              <a:t>ALAPÍTÓ </a:t>
            </a:r>
            <a:r>
              <a:rPr lang="hu-HU" sz="1200" b="1" dirty="0"/>
              <a:t>OKIRAT</a:t>
            </a:r>
          </a:p>
        </p:txBody>
      </p:sp>
      <p:sp>
        <p:nvSpPr>
          <p:cNvPr id="9300" name="AutoShape 84"/>
          <p:cNvSpPr>
            <a:spLocks noChangeArrowheads="1"/>
          </p:cNvSpPr>
          <p:nvPr/>
        </p:nvSpPr>
        <p:spPr bwMode="auto">
          <a:xfrm>
            <a:off x="3419475" y="2276475"/>
            <a:ext cx="1368425" cy="440412"/>
          </a:xfrm>
          <a:prstGeom prst="parallelogram">
            <a:avLst>
              <a:gd name="adj" fmla="val 7808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200" b="1" dirty="0"/>
              <a:t>VKSZ</a:t>
            </a:r>
          </a:p>
        </p:txBody>
      </p:sp>
      <p:sp>
        <p:nvSpPr>
          <p:cNvPr id="9301" name="AutoShape 85"/>
          <p:cNvSpPr>
            <a:spLocks noChangeArrowheads="1"/>
          </p:cNvSpPr>
          <p:nvPr/>
        </p:nvSpPr>
        <p:spPr bwMode="auto">
          <a:xfrm>
            <a:off x="4643438" y="4868863"/>
            <a:ext cx="1873250" cy="504825"/>
          </a:xfrm>
          <a:prstGeom prst="parallelogram">
            <a:avLst>
              <a:gd name="adj" fmla="val 92767"/>
            </a:avLst>
          </a:prstGeom>
          <a:solidFill>
            <a:srgbClr val="D3DA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u-HU" sz="1200" b="1" dirty="0"/>
              <a:t>Sportági</a:t>
            </a:r>
          </a:p>
          <a:p>
            <a:pPr algn="ctr"/>
            <a:r>
              <a:rPr lang="hu-HU" sz="1200" b="1" dirty="0"/>
              <a:t>Versenyszabályzat</a:t>
            </a:r>
          </a:p>
        </p:txBody>
      </p:sp>
      <p:sp>
        <p:nvSpPr>
          <p:cNvPr id="9302" name="AutoShape 86"/>
          <p:cNvSpPr>
            <a:spLocks noChangeArrowheads="1"/>
          </p:cNvSpPr>
          <p:nvPr/>
        </p:nvSpPr>
        <p:spPr bwMode="auto">
          <a:xfrm>
            <a:off x="7775575" y="4581525"/>
            <a:ext cx="1368425" cy="288925"/>
          </a:xfrm>
          <a:prstGeom prst="parallelogram">
            <a:avLst>
              <a:gd name="adj" fmla="val 118407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u-HU" sz="1200" b="1" dirty="0"/>
              <a:t>Versenykiírás</a:t>
            </a:r>
          </a:p>
        </p:txBody>
      </p:sp>
      <p:sp>
        <p:nvSpPr>
          <p:cNvPr id="70" name="Line 73"/>
          <p:cNvSpPr>
            <a:spLocks noChangeShapeType="1"/>
          </p:cNvSpPr>
          <p:nvPr/>
        </p:nvSpPr>
        <p:spPr bwMode="auto">
          <a:xfrm flipV="1">
            <a:off x="4643438" y="2492896"/>
            <a:ext cx="414336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1" name="Line 78"/>
          <p:cNvSpPr>
            <a:spLocks noChangeShapeType="1"/>
          </p:cNvSpPr>
          <p:nvPr/>
        </p:nvSpPr>
        <p:spPr bwMode="auto">
          <a:xfrm flipH="1" flipV="1">
            <a:off x="4067175" y="1989138"/>
            <a:ext cx="0" cy="2018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2" name="Line 73"/>
          <p:cNvSpPr>
            <a:spLocks noChangeShapeType="1"/>
          </p:cNvSpPr>
          <p:nvPr/>
        </p:nvSpPr>
        <p:spPr bwMode="auto">
          <a:xfrm flipH="1" flipV="1">
            <a:off x="4442617" y="4280109"/>
            <a:ext cx="19845" cy="618916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3" name="Line 73"/>
          <p:cNvSpPr>
            <a:spLocks noChangeShapeType="1"/>
          </p:cNvSpPr>
          <p:nvPr/>
        </p:nvSpPr>
        <p:spPr bwMode="auto">
          <a:xfrm flipV="1">
            <a:off x="4570413" y="3387724"/>
            <a:ext cx="270668" cy="6349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4" name="Line 73"/>
          <p:cNvSpPr>
            <a:spLocks noChangeShapeType="1"/>
          </p:cNvSpPr>
          <p:nvPr/>
        </p:nvSpPr>
        <p:spPr bwMode="auto">
          <a:xfrm flipV="1">
            <a:off x="5500685" y="2806699"/>
            <a:ext cx="1" cy="319086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" name="Téglalap 1"/>
          <p:cNvSpPr/>
          <p:nvPr/>
        </p:nvSpPr>
        <p:spPr>
          <a:xfrm>
            <a:off x="8964613" y="586355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31168"/>
          </a:xfrm>
        </p:spPr>
        <p:txBody>
          <a:bodyPr>
            <a:normAutofit/>
          </a:bodyPr>
          <a:lstStyle/>
          <a:p>
            <a:r>
              <a:rPr lang="hu-HU" sz="3200" b="1" dirty="0" smtClean="0">
                <a:solidFill>
                  <a:schemeClr val="accent2">
                    <a:lumMod val="50000"/>
                  </a:schemeClr>
                </a:solidFill>
              </a:rPr>
              <a:t>Aktuális kérdések</a:t>
            </a:r>
            <a:endParaRPr lang="hu-H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916832"/>
            <a:ext cx="7200800" cy="4752528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chemeClr val="accent2">
                    <a:lumMod val="50000"/>
                  </a:schemeClr>
                </a:solidFill>
              </a:rPr>
              <a:t>Munkáltatói támogatás </a:t>
            </a:r>
            <a:r>
              <a:rPr lang="hu-HU" sz="2800" dirty="0" smtClean="0">
                <a:solidFill>
                  <a:schemeClr val="accent2"/>
                </a:solidFill>
              </a:rPr>
              <a:t>tartalma és mértéke</a:t>
            </a:r>
          </a:p>
          <a:p>
            <a:r>
              <a:rPr lang="hu-HU" sz="2800" dirty="0" smtClean="0">
                <a:solidFill>
                  <a:schemeClr val="accent2">
                    <a:lumMod val="50000"/>
                  </a:schemeClr>
                </a:solidFill>
              </a:rPr>
              <a:t>Szakszervezeti</a:t>
            </a:r>
            <a:r>
              <a:rPr lang="hu-HU" sz="2800" dirty="0" smtClean="0">
                <a:solidFill>
                  <a:schemeClr val="accent2"/>
                </a:solidFill>
              </a:rPr>
              <a:t>, üzemi tanácsi </a:t>
            </a:r>
            <a:r>
              <a:rPr lang="hu-HU" sz="2800" dirty="0" smtClean="0">
                <a:solidFill>
                  <a:schemeClr val="accent2">
                    <a:lumMod val="50000"/>
                  </a:schemeClr>
                </a:solidFill>
              </a:rPr>
              <a:t>támogatás</a:t>
            </a:r>
          </a:p>
          <a:p>
            <a:r>
              <a:rPr lang="hu-HU" sz="2800" dirty="0" smtClean="0">
                <a:solidFill>
                  <a:schemeClr val="accent2">
                    <a:lumMod val="50000"/>
                  </a:schemeClr>
                </a:solidFill>
              </a:rPr>
              <a:t>Részvételi díjak alakulása</a:t>
            </a:r>
          </a:p>
          <a:p>
            <a:r>
              <a:rPr lang="hu-HU" sz="2800" dirty="0" smtClean="0">
                <a:solidFill>
                  <a:schemeClr val="accent2">
                    <a:lumMod val="50000"/>
                  </a:schemeClr>
                </a:solidFill>
              </a:rPr>
              <a:t>Résztvevők</a:t>
            </a:r>
            <a:r>
              <a:rPr lang="hu-HU" sz="2800" dirty="0" smtClean="0">
                <a:solidFill>
                  <a:schemeClr val="accent2"/>
                </a:solidFill>
              </a:rPr>
              <a:t> </a:t>
            </a:r>
            <a:r>
              <a:rPr lang="hu-HU" sz="2800" dirty="0">
                <a:solidFill>
                  <a:schemeClr val="accent2"/>
                </a:solidFill>
              </a:rPr>
              <a:t>elkötelezettsége, áldozatvállalási hajlandósága</a:t>
            </a:r>
          </a:p>
          <a:p>
            <a:endParaRPr lang="hu-HU" sz="2800" dirty="0" smtClean="0">
              <a:solidFill>
                <a:schemeClr val="accent2"/>
              </a:solidFill>
            </a:endParaRPr>
          </a:p>
          <a:p>
            <a:endParaRPr lang="hu-HU" sz="28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hu-HU" sz="2800" dirty="0" smtClean="0">
              <a:solidFill>
                <a:schemeClr val="accent1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B4DD2B-F758-47BC-9389-BBC3059C64E0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136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6984776" cy="1597744"/>
          </a:xfrm>
        </p:spPr>
        <p:txBody>
          <a:bodyPr>
            <a:normAutofit/>
          </a:bodyPr>
          <a:lstStyle/>
          <a:p>
            <a:r>
              <a:rPr lang="hu-HU" sz="3200" b="1" dirty="0" smtClean="0">
                <a:solidFill>
                  <a:schemeClr val="accent2">
                    <a:lumMod val="50000"/>
                  </a:schemeClr>
                </a:solidFill>
              </a:rPr>
              <a:t>Munkáltatói támogatás tartama és mértéke </a:t>
            </a:r>
            <a:endParaRPr lang="hu-H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412776"/>
            <a:ext cx="7488832" cy="5184576"/>
          </a:xfrm>
        </p:spPr>
        <p:txBody>
          <a:bodyPr>
            <a:normAutofit/>
          </a:bodyPr>
          <a:lstStyle/>
          <a:p>
            <a:r>
              <a:rPr lang="hu-HU" sz="2400" dirty="0" smtClean="0">
                <a:solidFill>
                  <a:schemeClr val="accent2">
                    <a:lumMod val="50000"/>
                  </a:schemeClr>
                </a:solidFill>
              </a:rPr>
              <a:t>A VITSPORT Alapítványnak fizetett támogatás </a:t>
            </a:r>
            <a:r>
              <a:rPr lang="hu-HU" sz="2400" dirty="0" smtClean="0">
                <a:solidFill>
                  <a:schemeClr val="accent2"/>
                </a:solidFill>
              </a:rPr>
              <a:t>2015-ben 775 Ft/fő, iparági szinten több, mint 15 </a:t>
            </a:r>
            <a:r>
              <a:rPr lang="hu-HU" sz="2400" dirty="0" err="1" smtClean="0">
                <a:solidFill>
                  <a:schemeClr val="accent2"/>
                </a:solidFill>
              </a:rPr>
              <a:t>MFt</a:t>
            </a:r>
            <a:r>
              <a:rPr lang="hu-HU" sz="2400" dirty="0" smtClean="0">
                <a:solidFill>
                  <a:schemeClr val="accent2"/>
                </a:solidFill>
              </a:rPr>
              <a:t>.</a:t>
            </a:r>
          </a:p>
          <a:p>
            <a:r>
              <a:rPr lang="hu-HU" sz="2400" dirty="0" smtClean="0">
                <a:solidFill>
                  <a:schemeClr val="accent2">
                    <a:lumMod val="50000"/>
                  </a:schemeClr>
                </a:solidFill>
              </a:rPr>
              <a:t>A részvétellel kapcsolatos költségek </a:t>
            </a:r>
            <a:r>
              <a:rPr lang="hu-HU" sz="2400" dirty="0" smtClean="0">
                <a:solidFill>
                  <a:schemeClr val="accent2"/>
                </a:solidFill>
              </a:rPr>
              <a:t>jelentős részének  </a:t>
            </a:r>
            <a:r>
              <a:rPr lang="hu-HU" sz="2400" dirty="0" smtClean="0">
                <a:solidFill>
                  <a:schemeClr val="accent2">
                    <a:lumMod val="50000"/>
                  </a:schemeClr>
                </a:solidFill>
              </a:rPr>
              <a:t>átvállalása</a:t>
            </a:r>
            <a:r>
              <a:rPr lang="hu-HU" sz="2400" dirty="0" smtClean="0">
                <a:solidFill>
                  <a:schemeClr val="accent2"/>
                </a:solidFill>
              </a:rPr>
              <a:t>. </a:t>
            </a:r>
            <a:r>
              <a:rPr lang="hu-HU" sz="2400" dirty="0">
                <a:solidFill>
                  <a:schemeClr val="accent2"/>
                </a:solidFill>
              </a:rPr>
              <a:t>M</a:t>
            </a:r>
            <a:r>
              <a:rPr lang="hu-HU" sz="2400" dirty="0" smtClean="0">
                <a:solidFill>
                  <a:schemeClr val="accent2"/>
                </a:solidFill>
              </a:rPr>
              <a:t>értéke függ a részt venni szándékozók számától és a résztvevőktől kért hozzájárulástól</a:t>
            </a:r>
            <a:r>
              <a:rPr lang="hu-HU" sz="2400" b="1" dirty="0" smtClean="0">
                <a:solidFill>
                  <a:schemeClr val="accent2"/>
                </a:solidFill>
              </a:rPr>
              <a:t>. </a:t>
            </a:r>
            <a:r>
              <a:rPr lang="hu-HU" sz="2400" b="1" dirty="0" smtClean="0">
                <a:solidFill>
                  <a:schemeClr val="accent2">
                    <a:lumMod val="50000"/>
                  </a:schemeClr>
                </a:solidFill>
              </a:rPr>
              <a:t>Nagyok a különbségek, elsősorban a résztvevők számában</a:t>
            </a:r>
            <a:r>
              <a:rPr lang="hu-HU" sz="2400" dirty="0" smtClean="0">
                <a:solidFill>
                  <a:schemeClr val="accent2">
                    <a:lumMod val="50000"/>
                  </a:schemeClr>
                </a:solidFill>
              </a:rPr>
              <a:t>!!! </a:t>
            </a:r>
            <a:r>
              <a:rPr lang="hu-HU" sz="2400" dirty="0" smtClean="0">
                <a:solidFill>
                  <a:schemeClr val="accent2"/>
                </a:solidFill>
              </a:rPr>
              <a:t>Átlag:12% Max: 63% Min:3% Ágazati szinten nem szabályozott. </a:t>
            </a:r>
          </a:p>
          <a:p>
            <a:r>
              <a:rPr lang="hu-HU" sz="2400" dirty="0" smtClean="0">
                <a:solidFill>
                  <a:schemeClr val="accent2">
                    <a:lumMod val="50000"/>
                  </a:schemeClr>
                </a:solidFill>
              </a:rPr>
              <a:t>A rendezői feladatok felvállalása</a:t>
            </a:r>
            <a:r>
              <a:rPr lang="hu-HU" sz="2400" dirty="0" smtClean="0">
                <a:solidFill>
                  <a:schemeClr val="accent2"/>
                </a:solidFill>
              </a:rPr>
              <a:t>, illetve annak támogatása (ma már inkább csak a rendezők munkaidő kiesésének felvállalása)</a:t>
            </a:r>
          </a:p>
          <a:p>
            <a:r>
              <a:rPr lang="hu-HU" sz="2400" dirty="0" smtClean="0">
                <a:solidFill>
                  <a:schemeClr val="accent2"/>
                </a:solidFill>
              </a:rPr>
              <a:t>Az iparági sportmozgalom </a:t>
            </a:r>
            <a:r>
              <a:rPr lang="hu-HU" sz="2400" dirty="0" smtClean="0">
                <a:solidFill>
                  <a:schemeClr val="accent2">
                    <a:lumMod val="50000"/>
                  </a:schemeClr>
                </a:solidFill>
              </a:rPr>
              <a:t>szervezeteinek támogatása,  </a:t>
            </a:r>
            <a:r>
              <a:rPr lang="hu-HU" sz="2400" dirty="0" smtClean="0">
                <a:solidFill>
                  <a:schemeClr val="accent2"/>
                </a:solidFill>
              </a:rPr>
              <a:t>felügyelete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B4DD2B-F758-47BC-9389-BBC3059C64E0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279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056783" cy="1669752"/>
          </a:xfrm>
        </p:spPr>
        <p:txBody>
          <a:bodyPr/>
          <a:lstStyle/>
          <a:p>
            <a:r>
              <a:rPr lang="hu-HU" b="1" dirty="0" smtClean="0">
                <a:solidFill>
                  <a:schemeClr val="accent2">
                    <a:lumMod val="50000"/>
                  </a:schemeClr>
                </a:solidFill>
              </a:rPr>
              <a:t>Szakszervezeti, üzemi tanácsi támogatás </a:t>
            </a:r>
            <a:endParaRPr lang="hu-H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556792"/>
            <a:ext cx="7488832" cy="4968552"/>
          </a:xfrm>
        </p:spPr>
        <p:txBody>
          <a:bodyPr>
            <a:noAutofit/>
          </a:bodyPr>
          <a:lstStyle/>
          <a:p>
            <a:r>
              <a:rPr lang="hu-HU" sz="1800" dirty="0" smtClean="0">
                <a:solidFill>
                  <a:schemeClr val="accent2">
                    <a:lumMod val="50000"/>
                  </a:schemeClr>
                </a:solidFill>
              </a:rPr>
              <a:t>Ágazati szakszervezetek </a:t>
            </a:r>
            <a:r>
              <a:rPr lang="hu-HU" sz="1800" dirty="0" smtClean="0">
                <a:solidFill>
                  <a:schemeClr val="accent2"/>
                </a:solidFill>
              </a:rPr>
              <a:t>-&gt; VITSPORT Alapítvány pénzügyi támogatása, az iparági sportmozgalom szervezeteinek támogatása, felügyelete.</a:t>
            </a:r>
          </a:p>
          <a:p>
            <a:r>
              <a:rPr lang="hu-HU" sz="1800" dirty="0" smtClean="0">
                <a:solidFill>
                  <a:schemeClr val="accent2"/>
                </a:solidFill>
              </a:rPr>
              <a:t>Az iparági sportmozgalomra </a:t>
            </a:r>
            <a:r>
              <a:rPr lang="hu-HU" sz="1800" dirty="0" smtClean="0">
                <a:solidFill>
                  <a:schemeClr val="accent2">
                    <a:lumMod val="50000"/>
                  </a:schemeClr>
                </a:solidFill>
              </a:rPr>
              <a:t>helyi szinten </a:t>
            </a:r>
            <a:r>
              <a:rPr lang="hu-HU" sz="1800" dirty="0" smtClean="0">
                <a:solidFill>
                  <a:schemeClr val="accent2"/>
                </a:solidFill>
              </a:rPr>
              <a:t>fordítható</a:t>
            </a:r>
            <a:r>
              <a:rPr lang="hu-HU" sz="1800" dirty="0" smtClean="0">
                <a:solidFill>
                  <a:schemeClr val="accent2">
                    <a:lumMod val="50000"/>
                  </a:schemeClr>
                </a:solidFill>
              </a:rPr>
              <a:t> keret önállóságának megőrzése</a:t>
            </a:r>
            <a:r>
              <a:rPr lang="hu-HU" sz="1800" dirty="0" smtClean="0">
                <a:solidFill>
                  <a:schemeClr val="accent2"/>
                </a:solidFill>
              </a:rPr>
              <a:t>, akár társasági, akár sportegyesületi szinten történik a felhasználás.</a:t>
            </a:r>
          </a:p>
          <a:p>
            <a:r>
              <a:rPr lang="hu-HU" sz="1800" dirty="0" smtClean="0">
                <a:solidFill>
                  <a:schemeClr val="accent2"/>
                </a:solidFill>
              </a:rPr>
              <a:t>A </a:t>
            </a:r>
            <a:r>
              <a:rPr lang="hu-HU" sz="1800" dirty="0" smtClean="0">
                <a:solidFill>
                  <a:schemeClr val="accent2">
                    <a:lumMod val="50000"/>
                  </a:schemeClr>
                </a:solidFill>
              </a:rPr>
              <a:t>keret</a:t>
            </a:r>
            <a:r>
              <a:rPr lang="hu-HU" sz="1800" dirty="0" smtClean="0">
                <a:solidFill>
                  <a:schemeClr val="accent2"/>
                </a:solidFill>
              </a:rPr>
              <a:t> mértékének lehetőség szerinti</a:t>
            </a:r>
            <a:r>
              <a:rPr lang="hu-HU" sz="1800" dirty="0" smtClean="0">
                <a:solidFill>
                  <a:schemeClr val="accent2">
                    <a:lumMod val="50000"/>
                  </a:schemeClr>
                </a:solidFill>
              </a:rPr>
              <a:t> bővítése </a:t>
            </a:r>
            <a:r>
              <a:rPr lang="hu-HU" sz="1800" dirty="0" smtClean="0">
                <a:solidFill>
                  <a:schemeClr val="accent2"/>
                </a:solidFill>
              </a:rPr>
              <a:t>a résztvevők létszámának növelése érdekében.</a:t>
            </a:r>
          </a:p>
          <a:p>
            <a:r>
              <a:rPr lang="hu-HU" sz="1800" dirty="0" smtClean="0">
                <a:solidFill>
                  <a:schemeClr val="accent2">
                    <a:lumMod val="50000"/>
                  </a:schemeClr>
                </a:solidFill>
              </a:rPr>
              <a:t>A keret felhasználási szabályainak kialakítása, </a:t>
            </a:r>
            <a:r>
              <a:rPr lang="hu-HU" sz="1800" dirty="0" smtClean="0">
                <a:solidFill>
                  <a:schemeClr val="accent2"/>
                </a:solidFill>
              </a:rPr>
              <a:t>felügyelet azok betartása felett, a helyi adottságoktól függően.</a:t>
            </a:r>
          </a:p>
          <a:p>
            <a:r>
              <a:rPr lang="hu-HU" sz="1800" dirty="0" smtClean="0">
                <a:solidFill>
                  <a:schemeClr val="accent2"/>
                </a:solidFill>
              </a:rPr>
              <a:t>A sporttalálkozók rendezésében, a sportági bizottságok </a:t>
            </a:r>
            <a:r>
              <a:rPr lang="hu-HU" sz="1800" dirty="0">
                <a:solidFill>
                  <a:schemeClr val="accent2"/>
                </a:solidFill>
              </a:rPr>
              <a:t>m</a:t>
            </a:r>
            <a:r>
              <a:rPr lang="hu-HU" sz="1800" dirty="0" smtClean="0">
                <a:solidFill>
                  <a:schemeClr val="accent2"/>
                </a:solidFill>
              </a:rPr>
              <a:t>unkájában résztvevő </a:t>
            </a:r>
            <a:r>
              <a:rPr lang="hu-HU" sz="1800" dirty="0" smtClean="0">
                <a:solidFill>
                  <a:schemeClr val="accent2">
                    <a:lumMod val="50000"/>
                  </a:schemeClr>
                </a:solidFill>
              </a:rPr>
              <a:t>helyi</a:t>
            </a:r>
            <a:r>
              <a:rPr lang="hu-HU" sz="1800" dirty="0" smtClean="0">
                <a:solidFill>
                  <a:schemeClr val="accent2"/>
                </a:solidFill>
              </a:rPr>
              <a:t> </a:t>
            </a:r>
            <a:r>
              <a:rPr lang="hu-HU" sz="1800" dirty="0" smtClean="0">
                <a:solidFill>
                  <a:schemeClr val="accent2">
                    <a:lumMod val="50000"/>
                  </a:schemeClr>
                </a:solidFill>
              </a:rPr>
              <a:t>aktívák</a:t>
            </a:r>
            <a:r>
              <a:rPr lang="hu-HU" sz="1800" dirty="0" smtClean="0">
                <a:solidFill>
                  <a:schemeClr val="accent2"/>
                </a:solidFill>
              </a:rPr>
              <a:t> és a sportkoordinátorok munkájának </a:t>
            </a:r>
            <a:r>
              <a:rPr lang="hu-HU" sz="1800" dirty="0" smtClean="0">
                <a:solidFill>
                  <a:schemeClr val="accent2">
                    <a:lumMod val="50000"/>
                  </a:schemeClr>
                </a:solidFill>
              </a:rPr>
              <a:t>támogatása és elismerése.</a:t>
            </a:r>
          </a:p>
          <a:p>
            <a:r>
              <a:rPr lang="hu-HU" sz="1800" dirty="0" smtClean="0">
                <a:solidFill>
                  <a:schemeClr val="accent2"/>
                </a:solidFill>
              </a:rPr>
              <a:t>Az iparági sportmozgalomban</a:t>
            </a:r>
            <a:r>
              <a:rPr lang="hu-HU" sz="1800" dirty="0" smtClean="0">
                <a:solidFill>
                  <a:schemeClr val="accent2">
                    <a:lumMod val="50000"/>
                  </a:schemeClr>
                </a:solidFill>
              </a:rPr>
              <a:t> eseményeinek </a:t>
            </a:r>
            <a:r>
              <a:rPr lang="hu-HU" sz="1800" dirty="0" smtClean="0">
                <a:solidFill>
                  <a:schemeClr val="accent2"/>
                </a:solidFill>
              </a:rPr>
              <a:t>és a társasági munkavállalók </a:t>
            </a:r>
            <a:r>
              <a:rPr lang="hu-HU" sz="1800" dirty="0" smtClean="0">
                <a:solidFill>
                  <a:schemeClr val="accent2">
                    <a:lumMod val="50000"/>
                  </a:schemeClr>
                </a:solidFill>
              </a:rPr>
              <a:t>sportsikereinek népszerűsítése</a:t>
            </a:r>
            <a:r>
              <a:rPr lang="hu-HU" sz="1800" dirty="0" smtClean="0">
                <a:solidFill>
                  <a:schemeClr val="accent2"/>
                </a:solidFill>
              </a:rPr>
              <a:t>.</a:t>
            </a:r>
          </a:p>
          <a:p>
            <a:endParaRPr lang="hu-HU" sz="18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hu-HU" sz="1800" dirty="0" smtClean="0">
                <a:solidFill>
                  <a:schemeClr val="accent2"/>
                </a:solidFill>
              </a:rPr>
              <a:t> </a:t>
            </a:r>
            <a:endParaRPr lang="hu-HU" sz="1800" dirty="0">
              <a:solidFill>
                <a:schemeClr val="accent2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B4DD2B-F758-47BC-9389-BBC3059C64E0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74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1" y="260648"/>
            <a:ext cx="6705792" cy="1669752"/>
          </a:xfrm>
        </p:spPr>
        <p:txBody>
          <a:bodyPr/>
          <a:lstStyle/>
          <a:p>
            <a:r>
              <a:rPr lang="hu-HU" b="1" dirty="0" smtClean="0">
                <a:solidFill>
                  <a:schemeClr val="accent2">
                    <a:lumMod val="50000"/>
                  </a:schemeClr>
                </a:solidFill>
              </a:rPr>
              <a:t>Részvételi díjak alakulása </a:t>
            </a:r>
            <a:endParaRPr lang="hu-H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96752"/>
            <a:ext cx="7416824" cy="5209736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chemeClr val="accent2"/>
                </a:solidFill>
              </a:rPr>
              <a:t>Két éve programba vettük a </a:t>
            </a:r>
            <a:r>
              <a:rPr lang="hu-HU" sz="2800" dirty="0" smtClean="0">
                <a:solidFill>
                  <a:schemeClr val="accent2">
                    <a:lumMod val="50000"/>
                  </a:schemeClr>
                </a:solidFill>
              </a:rPr>
              <a:t>részvételi</a:t>
            </a:r>
            <a:r>
              <a:rPr lang="hu-HU" sz="2800" dirty="0" smtClean="0">
                <a:solidFill>
                  <a:schemeClr val="accent2"/>
                </a:solidFill>
              </a:rPr>
              <a:t> </a:t>
            </a:r>
            <a:r>
              <a:rPr lang="hu-HU" sz="2800" dirty="0" smtClean="0">
                <a:solidFill>
                  <a:schemeClr val="accent2">
                    <a:lumMod val="50000"/>
                  </a:schemeClr>
                </a:solidFill>
              </a:rPr>
              <a:t>díjak</a:t>
            </a:r>
            <a:r>
              <a:rPr lang="hu-HU" sz="2800" dirty="0" smtClean="0">
                <a:solidFill>
                  <a:schemeClr val="accent2"/>
                </a:solidFill>
              </a:rPr>
              <a:t> emelkedésének mérséklését, lehetőség szerint </a:t>
            </a:r>
            <a:r>
              <a:rPr lang="hu-HU" sz="2800" dirty="0" smtClean="0">
                <a:solidFill>
                  <a:schemeClr val="accent2">
                    <a:lumMod val="50000"/>
                  </a:schemeClr>
                </a:solidFill>
              </a:rPr>
              <a:t>csökkentését</a:t>
            </a:r>
            <a:r>
              <a:rPr lang="hu-HU" sz="2800" dirty="0" smtClean="0">
                <a:solidFill>
                  <a:schemeClr val="accent2"/>
                </a:solidFill>
              </a:rPr>
              <a:t>. </a:t>
            </a:r>
          </a:p>
          <a:p>
            <a:r>
              <a:rPr lang="hu-HU" sz="2800" dirty="0" smtClean="0">
                <a:solidFill>
                  <a:schemeClr val="accent2"/>
                </a:solidFill>
              </a:rPr>
              <a:t>Sokszor nem megy konfliktusok nélkül: az </a:t>
            </a:r>
            <a:r>
              <a:rPr lang="hu-HU" sz="2800" dirty="0" smtClean="0">
                <a:solidFill>
                  <a:schemeClr val="accent2">
                    <a:lumMod val="50000"/>
                  </a:schemeClr>
                </a:solidFill>
              </a:rPr>
              <a:t>érdekek ellentétesek </a:t>
            </a:r>
            <a:r>
              <a:rPr lang="hu-HU" sz="2800" dirty="0" smtClean="0">
                <a:solidFill>
                  <a:schemeClr val="accent2"/>
                </a:solidFill>
              </a:rPr>
              <a:t>(Amit igyekszünk oldani -&gt; találkozók értékelése)</a:t>
            </a:r>
          </a:p>
          <a:p>
            <a:r>
              <a:rPr lang="hu-HU" sz="2800" dirty="0" smtClean="0">
                <a:solidFill>
                  <a:schemeClr val="accent2"/>
                </a:solidFill>
              </a:rPr>
              <a:t>Eredmény: a részvételi díjak összességében </a:t>
            </a:r>
            <a:r>
              <a:rPr lang="hu-HU" sz="2800" dirty="0" smtClean="0">
                <a:solidFill>
                  <a:schemeClr val="accent2">
                    <a:lumMod val="50000"/>
                  </a:schemeClr>
                </a:solidFill>
              </a:rPr>
              <a:t>5,6%-kal csökkentek  </a:t>
            </a:r>
            <a:r>
              <a:rPr lang="hu-HU" sz="2800" dirty="0" smtClean="0">
                <a:solidFill>
                  <a:schemeClr val="accent2"/>
                </a:solidFill>
              </a:rPr>
              <a:t>2013-hoz képest! ( Átlag Ft/fő: 36915 -&gt; 34863)</a:t>
            </a:r>
          </a:p>
          <a:p>
            <a:r>
              <a:rPr lang="hu-HU" sz="2800" dirty="0" smtClean="0">
                <a:solidFill>
                  <a:schemeClr val="accent2">
                    <a:lumMod val="50000"/>
                  </a:schemeClr>
                </a:solidFill>
              </a:rPr>
              <a:t>A programot folytatjuk!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B4DD2B-F758-47BC-9389-BBC3059C64E0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530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416824" cy="4896544"/>
          </a:xfrm>
        </p:spPr>
        <p:txBody>
          <a:bodyPr>
            <a:normAutofit/>
          </a:bodyPr>
          <a:lstStyle/>
          <a:p>
            <a:r>
              <a:rPr lang="hu-HU" b="1" dirty="0">
                <a:solidFill>
                  <a:schemeClr val="accent2">
                    <a:lumMod val="50000"/>
                  </a:schemeClr>
                </a:solidFill>
              </a:rPr>
              <a:t>Résztvevők elkötelezettsége, áldozatvállalási hajlandósága</a:t>
            </a:r>
            <a:r>
              <a:rPr lang="hu-HU" dirty="0">
                <a:solidFill>
                  <a:schemeClr val="accent2"/>
                </a:solidFill>
              </a:rPr>
              <a:t/>
            </a:r>
            <a:br>
              <a:rPr lang="hu-HU" dirty="0">
                <a:solidFill>
                  <a:schemeClr val="accent2"/>
                </a:solidFill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700808"/>
            <a:ext cx="7200800" cy="4340555"/>
          </a:xfrm>
        </p:spPr>
        <p:txBody>
          <a:bodyPr>
            <a:normAutofit/>
          </a:bodyPr>
          <a:lstStyle/>
          <a:p>
            <a:r>
              <a:rPr lang="hu-HU" sz="2000" dirty="0" smtClean="0">
                <a:solidFill>
                  <a:schemeClr val="accent2">
                    <a:lumMod val="50000"/>
                  </a:schemeClr>
                </a:solidFill>
              </a:rPr>
              <a:t>Milyen részt hajlandók vállalni a részvétel </a:t>
            </a:r>
            <a:r>
              <a:rPr lang="hu-HU" sz="1800" dirty="0" smtClean="0">
                <a:solidFill>
                  <a:schemeClr val="accent2">
                    <a:lumMod val="50000"/>
                  </a:schemeClr>
                </a:solidFill>
              </a:rPr>
              <a:t>költségeiből</a:t>
            </a:r>
            <a:r>
              <a:rPr lang="hu-HU" sz="2000" dirty="0" smtClean="0">
                <a:solidFill>
                  <a:schemeClr val="accent2">
                    <a:lumMod val="50000"/>
                  </a:schemeClr>
                </a:solidFill>
              </a:rPr>
              <a:t> (részvételi díj, utazási </a:t>
            </a:r>
            <a:r>
              <a:rPr lang="hu-HU" sz="2000" dirty="0" err="1" smtClean="0">
                <a:solidFill>
                  <a:schemeClr val="accent2">
                    <a:lumMod val="50000"/>
                  </a:schemeClr>
                </a:solidFill>
              </a:rPr>
              <a:t>ktg</a:t>
            </a:r>
            <a:r>
              <a:rPr lang="hu-HU" sz="2000" dirty="0" smtClean="0">
                <a:solidFill>
                  <a:schemeClr val="accent2">
                    <a:lumMod val="50000"/>
                  </a:schemeClr>
                </a:solidFill>
              </a:rPr>
              <a:t>.)?</a:t>
            </a:r>
          </a:p>
          <a:p>
            <a:pPr lvl="1"/>
            <a:r>
              <a:rPr lang="hu-HU" sz="2000" dirty="0" smtClean="0">
                <a:solidFill>
                  <a:schemeClr val="accent2"/>
                </a:solidFill>
              </a:rPr>
              <a:t>A tendencia növekvő, de ez meddig tarthat?</a:t>
            </a:r>
          </a:p>
          <a:p>
            <a:pPr lvl="1"/>
            <a:r>
              <a:rPr lang="hu-HU" sz="2000" dirty="0" smtClean="0">
                <a:solidFill>
                  <a:schemeClr val="accent2"/>
                </a:solidFill>
              </a:rPr>
              <a:t>Fontos a részvételi díjak alakulása, ár/érték aránya</a:t>
            </a:r>
          </a:p>
          <a:p>
            <a:pPr lvl="1"/>
            <a:endParaRPr lang="hu-HU" sz="2000" dirty="0" smtClean="0">
              <a:solidFill>
                <a:schemeClr val="accent2"/>
              </a:solidFill>
            </a:endParaRPr>
          </a:p>
          <a:p>
            <a:r>
              <a:rPr lang="hu-HU" sz="2000" dirty="0" err="1" smtClean="0">
                <a:solidFill>
                  <a:schemeClr val="accent2">
                    <a:lumMod val="50000"/>
                  </a:schemeClr>
                </a:solidFill>
              </a:rPr>
              <a:t>Összeségében</a:t>
            </a:r>
            <a:r>
              <a:rPr lang="hu-HU" sz="2000" dirty="0" smtClean="0">
                <a:solidFill>
                  <a:schemeClr val="accent2">
                    <a:lumMod val="50000"/>
                  </a:schemeClr>
                </a:solidFill>
              </a:rPr>
              <a:t> képesek-e önkéntes munkával a szükséges irányítási, </a:t>
            </a:r>
            <a:r>
              <a:rPr lang="hu-HU" sz="2000" dirty="0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hu-HU" sz="2000" dirty="0" smtClean="0">
                <a:solidFill>
                  <a:schemeClr val="accent2">
                    <a:lumMod val="50000"/>
                  </a:schemeClr>
                </a:solidFill>
              </a:rPr>
              <a:t>zervezési feladatok elvégzésére?</a:t>
            </a:r>
          </a:p>
          <a:p>
            <a:pPr lvl="1"/>
            <a:r>
              <a:rPr lang="hu-HU" sz="2000" dirty="0" smtClean="0">
                <a:solidFill>
                  <a:schemeClr val="accent2"/>
                </a:solidFill>
              </a:rPr>
              <a:t>Ágazati szinten (Sportbizottság)</a:t>
            </a:r>
          </a:p>
          <a:p>
            <a:pPr lvl="1"/>
            <a:r>
              <a:rPr lang="hu-HU" sz="2000" dirty="0" smtClean="0">
                <a:solidFill>
                  <a:schemeClr val="accent2"/>
                </a:solidFill>
              </a:rPr>
              <a:t>Sportáganként (sportági bizottságok)</a:t>
            </a:r>
          </a:p>
          <a:p>
            <a:pPr lvl="1"/>
            <a:r>
              <a:rPr lang="hu-HU" sz="2000" dirty="0" smtClean="0">
                <a:solidFill>
                  <a:schemeClr val="accent2"/>
                </a:solidFill>
              </a:rPr>
              <a:t>Társaságonként ( sportkoordinátorok)</a:t>
            </a:r>
          </a:p>
          <a:p>
            <a:pPr lvl="1"/>
            <a:r>
              <a:rPr lang="hu-HU" sz="2000" dirty="0" smtClean="0">
                <a:solidFill>
                  <a:schemeClr val="accent2"/>
                </a:solidFill>
              </a:rPr>
              <a:t>Rendezőkként (SE aktívák)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B4DD2B-F758-47BC-9389-BBC3059C64E0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795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Fazet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2_Fazet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3_Fazet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1058</TotalTime>
  <Words>543</Words>
  <Application>Microsoft Office PowerPoint</Application>
  <PresentationFormat>Diavetítés a képernyőre (4:3 oldalarány)</PresentationFormat>
  <Paragraphs>78</Paragraphs>
  <Slides>9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3</vt:i4>
      </vt:variant>
      <vt:variant>
        <vt:lpstr>Diacímek</vt:lpstr>
      </vt:variant>
      <vt:variant>
        <vt:i4>9</vt:i4>
      </vt:variant>
    </vt:vector>
  </HeadingPairs>
  <TitlesOfParts>
    <vt:vector size="12" baseType="lpstr">
      <vt:lpstr>1_Fazetta</vt:lpstr>
      <vt:lpstr>2_Fazetta</vt:lpstr>
      <vt:lpstr>3_Fazetta</vt:lpstr>
      <vt:lpstr>A villamosenergia–ipari sportmozgalom eredményei és aktuális kérdései  - A szociális partnerek együttműködése az iparági sportmozgalomban    EVDSZ II. Taggyűlés és Konferencia  Visegrád, 2015. november 16-17.   Előadó: Várhelyi Géza Villamosenergia–ipari Sportbizottság elnöke, VITSPORT Alapítvány kuratóriumának elnöke  </vt:lpstr>
      <vt:lpstr>Néhány adat a villamosenergia–ipari sportmozgalom múltjáról, eredményeiről </vt:lpstr>
      <vt:lpstr>Az eredményeink forrásai, zálogai</vt:lpstr>
      <vt:lpstr>A villamosenergia-ipari sportmozgalom irányítási rendszere</vt:lpstr>
      <vt:lpstr>Aktuális kérdések</vt:lpstr>
      <vt:lpstr>Munkáltatói támogatás tartama és mértéke </vt:lpstr>
      <vt:lpstr>Szakszervezeti, üzemi tanácsi támogatás </vt:lpstr>
      <vt:lpstr>Részvételi díjak alakulása </vt:lpstr>
      <vt:lpstr>Résztvevők elkötelezettsége, áldozatvállalási hajlandósága </vt:lpstr>
    </vt:vector>
  </TitlesOfParts>
  <Company>Démász Rt.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Villamosenergia-ipari Sporttalálkozók múltja</dc:title>
  <dc:creator>PI012803</dc:creator>
  <cp:lastModifiedBy>User</cp:lastModifiedBy>
  <cp:revision>52</cp:revision>
  <cp:lastPrinted>2015-11-15T09:18:18Z</cp:lastPrinted>
  <dcterms:created xsi:type="dcterms:W3CDTF">2013-02-11T08:07:13Z</dcterms:created>
  <dcterms:modified xsi:type="dcterms:W3CDTF">2015-11-15T17:01:53Z</dcterms:modified>
</cp:coreProperties>
</file>