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9" r:id="rId3"/>
    <p:sldId id="278" r:id="rId4"/>
    <p:sldId id="276" r:id="rId5"/>
    <p:sldId id="277" r:id="rId6"/>
    <p:sldId id="279" r:id="rId7"/>
    <p:sldId id="272" r:id="rId8"/>
    <p:sldId id="280" r:id="rId9"/>
    <p:sldId id="282" r:id="rId10"/>
    <p:sldId id="261" r:id="rId11"/>
    <p:sldId id="273" r:id="rId12"/>
    <p:sldId id="265" r:id="rId13"/>
    <p:sldId id="267" r:id="rId14"/>
    <p:sldId id="283" r:id="rId15"/>
    <p:sldId id="268" r:id="rId16"/>
  </p:sldIdLst>
  <p:sldSz cx="9144000" cy="6858000" type="screen4x3"/>
  <p:notesSz cx="6731000" cy="98552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-18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8AC43C"/>
    <a:srgbClr val="0F6F18"/>
    <a:srgbClr val="555A18"/>
    <a:srgbClr val="555A19"/>
    <a:srgbClr val="B5C022"/>
    <a:srgbClr val="939B1B"/>
    <a:srgbClr val="555F19"/>
    <a:srgbClr val="767D15"/>
    <a:srgbClr val="505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8" autoAdjust="0"/>
    <p:restoredTop sz="73250" autoAdjust="0"/>
  </p:normalViewPr>
  <p:slideViewPr>
    <p:cSldViewPr>
      <p:cViewPr varScale="1">
        <p:scale>
          <a:sx n="54" d="100"/>
          <a:sy n="54" d="100"/>
        </p:scale>
        <p:origin x="21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5560" y="584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l"/>
          <a:r>
            <a:rPr lang="hu-HU" sz="2400" dirty="0" smtClean="0">
              <a:latin typeface="Gill Sans MT" pitchFamily="34" charset="-18"/>
            </a:rPr>
            <a:t>                     </a:t>
          </a:r>
          <a:r>
            <a:rPr lang="hu-HU" sz="3200" b="1" dirty="0" smtClean="0">
              <a:latin typeface="+mn-lt"/>
            </a:rPr>
            <a:t>Szülők</a:t>
          </a:r>
          <a:r>
            <a:rPr lang="hu-HU" sz="3200" dirty="0" smtClean="0">
              <a:latin typeface="+mn-lt"/>
            </a:rPr>
            <a:t> </a:t>
          </a:r>
          <a:endParaRPr lang="hu-HU" sz="3200" dirty="0">
            <a:latin typeface="+mn-lt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-57" custLinFactNeighborY="-87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D780B1-B94E-4A7F-86AF-7561D1844F5B}" type="presOf" srcId="{A2D3AACA-FAC6-4FF2-B5C8-EA7C32E114E8}" destId="{56AD7AC5-46DE-49A7-9244-8CB57B16FBD0}" srcOrd="0" destOrd="0" presId="urn:microsoft.com/office/officeart/2005/8/layout/chevron1"/>
    <dgm:cxn modelId="{C7C4C531-7763-4230-B6EF-DDC02474FD59}" type="presOf" srcId="{45EDCD91-7802-4714-89E1-9FC6B97428D4}" destId="{CC4E81B2-08B3-425B-8D23-71FB530AB288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51228BE9-82CE-4BF1-A8BF-6D874D7E4AAC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ctr"/>
          <a:r>
            <a:rPr lang="hu-HU" sz="2400" b="1" dirty="0" smtClean="0">
              <a:latin typeface="Gill Sans MT" pitchFamily="34" charset="-18"/>
            </a:rPr>
            <a:t> </a:t>
          </a:r>
          <a:r>
            <a:rPr lang="hu-HU" sz="3200" b="1" dirty="0" smtClean="0">
              <a:latin typeface="+mn-lt"/>
            </a:rPr>
            <a:t>A 20. születésnap</a:t>
          </a:r>
          <a:endParaRPr lang="hu-HU" sz="3200" b="1" dirty="0">
            <a:latin typeface="+mn-lt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-1291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54DACF7-3EB4-4D5A-BA87-C8049805529F}" type="presOf" srcId="{A2D3AACA-FAC6-4FF2-B5C8-EA7C32E114E8}" destId="{56AD7AC5-46DE-49A7-9244-8CB57B16FBD0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2A9C6794-5858-4816-B979-A2DBC28A720A}" type="presOf" srcId="{45EDCD91-7802-4714-89E1-9FC6B97428D4}" destId="{CC4E81B2-08B3-425B-8D23-71FB530AB288}" srcOrd="0" destOrd="0" presId="urn:microsoft.com/office/officeart/2005/8/layout/chevron1"/>
    <dgm:cxn modelId="{92328D9F-FE11-4E77-ADC0-76DD078ADCD1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l"/>
          <a:r>
            <a:rPr lang="hu-HU" sz="2400" b="1" dirty="0" smtClean="0">
              <a:latin typeface="Gill Sans MT" pitchFamily="34" charset="-18"/>
            </a:rPr>
            <a:t>Felnőtté válás - a folyamatos fejlődés</a:t>
          </a:r>
          <a:endParaRPr lang="hu-HU" sz="2400" b="1" dirty="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3681" custLinFactNeighborY="-18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8826A0E8-BB7F-466D-A392-3C8E898051B2}" type="presOf" srcId="{A2D3AACA-FAC6-4FF2-B5C8-EA7C32E114E8}" destId="{56AD7AC5-46DE-49A7-9244-8CB57B16FBD0}" srcOrd="0" destOrd="0" presId="urn:microsoft.com/office/officeart/2005/8/layout/chevron1"/>
    <dgm:cxn modelId="{B0ACA691-5EE1-4D55-B12C-5421843BC7B8}" type="presOf" srcId="{45EDCD91-7802-4714-89E1-9FC6B97428D4}" destId="{CC4E81B2-08B3-425B-8D23-71FB530AB288}" srcOrd="0" destOrd="0" presId="urn:microsoft.com/office/officeart/2005/8/layout/chevron1"/>
    <dgm:cxn modelId="{0DD67D11-BCBD-4535-A4B5-3B0D2CD510EF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l"/>
          <a:r>
            <a:rPr lang="hu-HU" sz="2400" b="1" dirty="0" smtClean="0">
              <a:latin typeface="Gill Sans MT" pitchFamily="34" charset="-18"/>
            </a:rPr>
            <a:t>Felnőtté válás - a folyamatos fejlődés</a:t>
          </a:r>
          <a:endParaRPr lang="hu-HU" sz="2400" b="1" dirty="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-12503" custLinFactNeighborY="81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750AF0C-3B7D-43AA-8398-277D4921AF49}" type="presOf" srcId="{45EDCD91-7802-4714-89E1-9FC6B97428D4}" destId="{CC4E81B2-08B3-425B-8D23-71FB530AB288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756ADCE1-4908-4451-8756-023740EC7C8B}" type="presOf" srcId="{A2D3AACA-FAC6-4FF2-B5C8-EA7C32E114E8}" destId="{56AD7AC5-46DE-49A7-9244-8CB57B16FBD0}" srcOrd="0" destOrd="0" presId="urn:microsoft.com/office/officeart/2005/8/layout/chevron1"/>
    <dgm:cxn modelId="{D8DCC949-2C95-4004-80FC-EF0B30C1CED6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l"/>
          <a:r>
            <a:rPr lang="hu-HU" sz="2400" b="1" dirty="0" smtClean="0">
              <a:latin typeface="Gill Sans MT" pitchFamily="34" charset="-18"/>
            </a:rPr>
            <a:t>Felnőtté válás - a folyamatos fejlődés</a:t>
          </a:r>
          <a:endParaRPr lang="hu-HU" sz="2400" b="1" dirty="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2389" custLinFactNeighborY="-27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1675C9-3DD1-4F87-B907-9D2CC99838A1}" type="presOf" srcId="{A2D3AACA-FAC6-4FF2-B5C8-EA7C32E114E8}" destId="{56AD7AC5-46DE-49A7-9244-8CB57B16FBD0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C352D5E5-5012-4125-A0B1-89C20F6517F0}" type="presOf" srcId="{45EDCD91-7802-4714-89E1-9FC6B97428D4}" destId="{CC4E81B2-08B3-425B-8D23-71FB530AB288}" srcOrd="0" destOrd="0" presId="urn:microsoft.com/office/officeart/2005/8/layout/chevron1"/>
    <dgm:cxn modelId="{3BC1E6ED-3977-47EE-999F-6450C16B926E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l"/>
          <a:r>
            <a:rPr lang="hu-HU" sz="2400" b="1" dirty="0" smtClean="0">
              <a:latin typeface="Gill Sans MT" pitchFamily="34" charset="-18"/>
            </a:rPr>
            <a:t>Felnőttkor - A jelen, a jövő stabil alapja</a:t>
          </a:r>
          <a:endParaRPr lang="hu-HU" sz="2400" b="1" dirty="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-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B719F3F-0101-45C4-85E1-F3F5A2FC28AC}" type="presOf" srcId="{45EDCD91-7802-4714-89E1-9FC6B97428D4}" destId="{CC4E81B2-08B3-425B-8D23-71FB530AB288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0E683EDE-3DA6-4731-BF2C-E849CAA3B2A7}" type="presOf" srcId="{A2D3AACA-FAC6-4FF2-B5C8-EA7C32E114E8}" destId="{56AD7AC5-46DE-49A7-9244-8CB57B16FBD0}" srcOrd="0" destOrd="0" presId="urn:microsoft.com/office/officeart/2005/8/layout/chevron1"/>
    <dgm:cxn modelId="{40F3A87C-13D5-4E50-894D-74C32C4C2011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l"/>
          <a:r>
            <a:rPr lang="hu-HU" sz="2400" dirty="0" smtClean="0">
              <a:latin typeface="Gill Sans MT" pitchFamily="34" charset="-18"/>
            </a:rPr>
            <a:t>                     </a:t>
          </a:r>
          <a:r>
            <a:rPr lang="hu-HU" sz="3200" b="1" dirty="0" smtClean="0">
              <a:latin typeface="+mn-lt"/>
            </a:rPr>
            <a:t>Születés</a:t>
          </a:r>
          <a:endParaRPr lang="hu-HU" sz="3200" b="1" dirty="0">
            <a:latin typeface="+mn-lt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-284" custLinFactNeighborY="-33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215FAA4-3C3E-4A18-973B-DC0D32C1D333}" type="presOf" srcId="{45EDCD91-7802-4714-89E1-9FC6B97428D4}" destId="{CC4E81B2-08B3-425B-8D23-71FB530AB288}" srcOrd="0" destOrd="0" presId="urn:microsoft.com/office/officeart/2005/8/layout/chevron1"/>
    <dgm:cxn modelId="{35082959-ECF5-4DBC-9A88-09978AEA7F85}" type="presOf" srcId="{A2D3AACA-FAC6-4FF2-B5C8-EA7C32E114E8}" destId="{56AD7AC5-46DE-49A7-9244-8CB57B16FBD0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E07FD459-320E-4C4F-9FEC-66261E6FED1B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ctr"/>
          <a:r>
            <a:rPr lang="hu-HU" sz="3000" b="1" dirty="0" smtClean="0">
              <a:latin typeface="+mn-lt"/>
            </a:rPr>
            <a:t>Gyermekkor - az első lépések</a:t>
          </a:r>
          <a:endParaRPr lang="hu-HU" sz="3000" b="1" dirty="0">
            <a:latin typeface="+mn-lt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-1805" custLinFactNeighborY="-92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11ACD0D-6B66-4D67-AD85-D58D8C8CE301}" type="presOf" srcId="{45EDCD91-7802-4714-89E1-9FC6B97428D4}" destId="{CC4E81B2-08B3-425B-8D23-71FB530AB288}" srcOrd="0" destOrd="0" presId="urn:microsoft.com/office/officeart/2005/8/layout/chevron1"/>
    <dgm:cxn modelId="{C63296F6-5643-4DF9-8914-EC8D5730F365}" type="presOf" srcId="{A2D3AACA-FAC6-4FF2-B5C8-EA7C32E114E8}" destId="{56AD7AC5-46DE-49A7-9244-8CB57B16FBD0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57CDDE1B-EADA-4C06-BE48-65B69089ACE9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ctr"/>
          <a:r>
            <a:rPr lang="hu-HU" sz="2400" b="1" dirty="0" smtClean="0">
              <a:latin typeface="Gill Sans MT" pitchFamily="34" charset="-18"/>
            </a:rPr>
            <a:t>Gyermekkor, növekedés, környezeti hatások, alkalmazkodás</a:t>
          </a:r>
          <a:endParaRPr lang="hu-HU" sz="2400" b="1" dirty="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B5ADCBD-3B7E-4E48-A837-A3814C41CC6F}" type="presOf" srcId="{A2D3AACA-FAC6-4FF2-B5C8-EA7C32E114E8}" destId="{56AD7AC5-46DE-49A7-9244-8CB57B16FBD0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DAC838AA-98E0-4F17-8C80-7CA4F57B4620}" type="presOf" srcId="{45EDCD91-7802-4714-89E1-9FC6B97428D4}" destId="{CC4E81B2-08B3-425B-8D23-71FB530AB288}" srcOrd="0" destOrd="0" presId="urn:microsoft.com/office/officeart/2005/8/layout/chevron1"/>
    <dgm:cxn modelId="{787930F3-5EE9-447D-9B0D-245F3BA890B2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ctr"/>
          <a:r>
            <a:rPr lang="hu-HU" sz="2400" b="1" dirty="0" smtClean="0">
              <a:latin typeface="Gill Sans MT" pitchFamily="34" charset="-18"/>
            </a:rPr>
            <a:t>Gyermekkor, növekedés, környezeti hatások, alkalmazkodás</a:t>
          </a:r>
          <a:endParaRPr lang="hu-HU" sz="2400" b="1" dirty="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962" custLinFactNeighborY="9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76D2BA2-520A-4659-9191-3AF37EA61D05}" type="presOf" srcId="{45EDCD91-7802-4714-89E1-9FC6B97428D4}" destId="{CC4E81B2-08B3-425B-8D23-71FB530AB288}" srcOrd="0" destOrd="0" presId="urn:microsoft.com/office/officeart/2005/8/layout/chevron1"/>
    <dgm:cxn modelId="{92E6937D-5EBB-411C-8C73-621BA1F253BA}" type="presOf" srcId="{A2D3AACA-FAC6-4FF2-B5C8-EA7C32E114E8}" destId="{56AD7AC5-46DE-49A7-9244-8CB57B16FBD0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48AA9DB2-849B-48BE-876F-8EEC60872403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ctr"/>
          <a:r>
            <a:rPr lang="hu-HU" sz="3000" b="1" dirty="0" smtClean="0">
              <a:latin typeface="+mn-lt"/>
            </a:rPr>
            <a:t>Kamaszkor – A kihívások kora</a:t>
          </a:r>
          <a:endParaRPr lang="hu-HU" sz="3000" b="1" dirty="0">
            <a:latin typeface="+mn-lt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1973" custLinFactNeighborY="3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EBC4A705-7B76-4051-B3A5-8F8F05794DB1}" type="presOf" srcId="{45EDCD91-7802-4714-89E1-9FC6B97428D4}" destId="{CC4E81B2-08B3-425B-8D23-71FB530AB288}" srcOrd="0" destOrd="0" presId="urn:microsoft.com/office/officeart/2005/8/layout/chevron1"/>
    <dgm:cxn modelId="{70C1746C-3FEA-4941-A8F9-1EE6ABFCA13F}" type="presOf" srcId="{A2D3AACA-FAC6-4FF2-B5C8-EA7C32E114E8}" destId="{56AD7AC5-46DE-49A7-9244-8CB57B16FBD0}" srcOrd="0" destOrd="0" presId="urn:microsoft.com/office/officeart/2005/8/layout/chevron1"/>
    <dgm:cxn modelId="{1EAC1957-34DB-46AC-BC26-E47A6E421CB0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ctr"/>
          <a:r>
            <a:rPr lang="hu-HU" sz="3000" b="1" dirty="0" smtClean="0">
              <a:latin typeface="+mn-lt"/>
            </a:rPr>
            <a:t>Kamaszkor – felnőtté válás</a:t>
          </a:r>
          <a:endParaRPr lang="hu-HU" sz="3000" b="1" dirty="0">
            <a:latin typeface="+mn-lt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4C79F21-9333-4BCA-8C4F-5D769944E644}" type="presOf" srcId="{A2D3AACA-FAC6-4FF2-B5C8-EA7C32E114E8}" destId="{56AD7AC5-46DE-49A7-9244-8CB57B16FBD0}" srcOrd="0" destOrd="0" presId="urn:microsoft.com/office/officeart/2005/8/layout/chevron1"/>
    <dgm:cxn modelId="{BB88AE3B-E177-4763-B237-481E7D02A9BA}" type="presOf" srcId="{45EDCD91-7802-4714-89E1-9FC6B97428D4}" destId="{CC4E81B2-08B3-425B-8D23-71FB530AB288}" srcOrd="0" destOrd="0" presId="urn:microsoft.com/office/officeart/2005/8/layout/chevron1"/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47655579-194F-4519-9C04-595BBD473D2B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ctr"/>
          <a:r>
            <a:rPr lang="hu-HU" sz="3000" b="1" dirty="0" smtClean="0">
              <a:latin typeface="+mn-lt"/>
            </a:rPr>
            <a:t>Felnőtté válás - a házasságkötés</a:t>
          </a:r>
          <a:endParaRPr lang="hu-HU" sz="3000" b="1" dirty="0">
            <a:latin typeface="+mn-lt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-13923" custLinFactNeighbor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B961F68B-FAA5-43E8-B2FB-767E714BE144}" type="presOf" srcId="{A2D3AACA-FAC6-4FF2-B5C8-EA7C32E114E8}" destId="{56AD7AC5-46DE-49A7-9244-8CB57B16FBD0}" srcOrd="0" destOrd="0" presId="urn:microsoft.com/office/officeart/2005/8/layout/chevron1"/>
    <dgm:cxn modelId="{C344A95B-E385-4B5A-B59D-3A038B0398E4}" type="presOf" srcId="{45EDCD91-7802-4714-89E1-9FC6B97428D4}" destId="{CC4E81B2-08B3-425B-8D23-71FB530AB288}" srcOrd="0" destOrd="0" presId="urn:microsoft.com/office/officeart/2005/8/layout/chevron1"/>
    <dgm:cxn modelId="{DDF87FF9-2184-406A-9B92-36B9055C87C1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D3AACA-FAC6-4FF2-B5C8-EA7C32E114E8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5EDCD91-7802-4714-89E1-9FC6B97428D4}">
      <dgm:prSet phldrT="[Szöveg]" custT="1"/>
      <dgm:spPr/>
      <dgm:t>
        <a:bodyPr/>
        <a:lstStyle/>
        <a:p>
          <a:pPr marL="355600" indent="0" algn="l"/>
          <a:r>
            <a:rPr lang="hu-HU" sz="2400" dirty="0" smtClean="0">
              <a:latin typeface="Gill Sans MT" pitchFamily="34" charset="-18"/>
            </a:rPr>
            <a:t>Felnőtté válás - a házasság gyümölcsei</a:t>
          </a:r>
          <a:endParaRPr lang="hu-HU" sz="2400" dirty="0">
            <a:latin typeface="Gill Sans MT" pitchFamily="34" charset="-18"/>
          </a:endParaRPr>
        </a:p>
      </dgm:t>
    </dgm:pt>
    <dgm:pt modelId="{D2211AD3-793A-4581-BEDF-634189A1D1B0}" type="par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146A8AD7-B9E7-4040-BAE6-40CD29694EFD}" type="sibTrans" cxnId="{78924F3C-B218-4ECA-8930-B599F5905682}">
      <dgm:prSet/>
      <dgm:spPr/>
      <dgm:t>
        <a:bodyPr/>
        <a:lstStyle/>
        <a:p>
          <a:endParaRPr lang="hu-HU" sz="2400">
            <a:latin typeface="Gill Sans MT" pitchFamily="34" charset="-18"/>
          </a:endParaRPr>
        </a:p>
      </dgm:t>
    </dgm:pt>
    <dgm:pt modelId="{56AD7AC5-46DE-49A7-9244-8CB57B16FBD0}" type="pres">
      <dgm:prSet presAssocID="{A2D3AACA-FAC6-4FF2-B5C8-EA7C32E114E8}" presName="Name0" presStyleCnt="0">
        <dgm:presLayoutVars>
          <dgm:dir/>
          <dgm:animLvl val="lvl"/>
          <dgm:resizeHandles val="exact"/>
        </dgm:presLayoutVars>
      </dgm:prSet>
      <dgm:spPr/>
    </dgm:pt>
    <dgm:pt modelId="{CC4E81B2-08B3-425B-8D23-71FB530AB288}" type="pres">
      <dgm:prSet presAssocID="{45EDCD91-7802-4714-89E1-9FC6B97428D4}" presName="parTxOnly" presStyleLbl="node1" presStyleIdx="0" presStyleCnt="1" custLinFactNeighborX="-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8924F3C-B218-4ECA-8930-B599F5905682}" srcId="{A2D3AACA-FAC6-4FF2-B5C8-EA7C32E114E8}" destId="{45EDCD91-7802-4714-89E1-9FC6B97428D4}" srcOrd="0" destOrd="0" parTransId="{D2211AD3-793A-4581-BEDF-634189A1D1B0}" sibTransId="{146A8AD7-B9E7-4040-BAE6-40CD29694EFD}"/>
    <dgm:cxn modelId="{C294D695-D168-4850-8705-365C9EF5D9CD}" type="presOf" srcId="{A2D3AACA-FAC6-4FF2-B5C8-EA7C32E114E8}" destId="{56AD7AC5-46DE-49A7-9244-8CB57B16FBD0}" srcOrd="0" destOrd="0" presId="urn:microsoft.com/office/officeart/2005/8/layout/chevron1"/>
    <dgm:cxn modelId="{96D3D821-C3DE-4B59-B5E0-B202481B0B61}" type="presOf" srcId="{45EDCD91-7802-4714-89E1-9FC6B97428D4}" destId="{CC4E81B2-08B3-425B-8D23-71FB530AB288}" srcOrd="0" destOrd="0" presId="urn:microsoft.com/office/officeart/2005/8/layout/chevron1"/>
    <dgm:cxn modelId="{D474ADD2-CBEE-45D2-AF25-C08C091B5646}" type="presParOf" srcId="{56AD7AC5-46DE-49A7-9244-8CB57B16FBD0}" destId="{CC4E81B2-08B3-425B-8D23-71FB530AB28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81B2-08B3-425B-8D23-71FB530AB288}">
      <dsp:nvSpPr>
        <dsp:cNvPr id="0" name=""/>
        <dsp:cNvSpPr/>
      </dsp:nvSpPr>
      <dsp:spPr>
        <a:xfrm>
          <a:off x="0" y="0"/>
          <a:ext cx="7124194" cy="7920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35560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b="1" kern="1200" dirty="0" smtClean="0">
              <a:latin typeface="+mn-lt"/>
            </a:rPr>
            <a:t>Felnőtté válás - a házasságkötés</a:t>
          </a:r>
          <a:endParaRPr lang="hu-HU" sz="3000" b="1" kern="1200" dirty="0">
            <a:latin typeface="+mn-lt"/>
          </a:endParaRPr>
        </a:p>
      </dsp:txBody>
      <dsp:txXfrm>
        <a:off x="396044" y="0"/>
        <a:ext cx="6332107" cy="7920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81B2-08B3-425B-8D23-71FB530AB288}">
      <dsp:nvSpPr>
        <dsp:cNvPr id="0" name=""/>
        <dsp:cNvSpPr/>
      </dsp:nvSpPr>
      <dsp:spPr>
        <a:xfrm>
          <a:off x="0" y="0"/>
          <a:ext cx="7124194" cy="7920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3556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latin typeface="Gill Sans MT" pitchFamily="34" charset="-18"/>
            </a:rPr>
            <a:t>Felnőtté válás - a házasság gyümölcsei</a:t>
          </a:r>
          <a:endParaRPr lang="hu-HU" sz="2400" kern="1200" dirty="0">
            <a:latin typeface="Gill Sans MT" pitchFamily="34" charset="-18"/>
          </a:endParaRPr>
        </a:p>
      </dsp:txBody>
      <dsp:txXfrm>
        <a:off x="396044" y="0"/>
        <a:ext cx="6332107" cy="79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7500" cy="493312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1928" y="1"/>
            <a:ext cx="2917500" cy="493312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r>
              <a:rPr lang="hu-HU" smtClean="0"/>
              <a:t>2015.11.16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60314"/>
            <a:ext cx="2917500" cy="493311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1928" y="9360314"/>
            <a:ext cx="2917500" cy="493311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C21C88AB-03F5-4215-9FB2-9ECE90235C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22577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7500" cy="493312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1928" y="1"/>
            <a:ext cx="2917500" cy="493312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pPr lvl="0"/>
            <a:endParaRPr lang="hu-H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787" y="4680945"/>
            <a:ext cx="5385429" cy="4435076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314"/>
            <a:ext cx="2917500" cy="493311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1928" y="9360314"/>
            <a:ext cx="2917500" cy="493311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019520-EFF9-4E14-BB3F-8BDE496C1DE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01205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39775"/>
            <a:ext cx="4927600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dirty="0" smtClean="0"/>
              <a:t>Tisztelt Hölgyeim és Uraim, kedves Vendégek!</a:t>
            </a:r>
          </a:p>
          <a:p>
            <a:pPr eaLnBrk="1" hangingPunct="1">
              <a:spcBef>
                <a:spcPct val="0"/>
              </a:spcBef>
            </a:pPr>
            <a:endParaRPr lang="hu-HU" dirty="0"/>
          </a:p>
          <a:p>
            <a:pPr eaLnBrk="1" hangingPunct="1">
              <a:spcBef>
                <a:spcPct val="0"/>
              </a:spcBef>
            </a:pPr>
            <a:r>
              <a:rPr lang="hu-HU" dirty="0" smtClean="0"/>
              <a:t>Minden hasonló ünnepségnek elmaradhatatlan témája az ünnepelt múltjának, fejlődésének bemutatása, kicsit szárazabb formában, adatok és grafikonok segítségével.</a:t>
            </a:r>
          </a:p>
          <a:p>
            <a:pPr eaLnBrk="1" hangingPunct="1">
              <a:spcBef>
                <a:spcPct val="0"/>
              </a:spcBef>
            </a:pPr>
            <a:endParaRPr lang="hu-HU" dirty="0"/>
          </a:p>
          <a:p>
            <a:pPr eaLnBrk="1" hangingPunct="1">
              <a:spcBef>
                <a:spcPct val="0"/>
              </a:spcBef>
            </a:pPr>
            <a:r>
              <a:rPr lang="hu-HU" dirty="0" smtClean="0"/>
              <a:t>Mielőtt áttekintenénk az</a:t>
            </a:r>
            <a:r>
              <a:rPr lang="hu-HU" baseline="0" dirty="0" smtClean="0"/>
              <a:t> ágazati érdekegyeztetés és ehhez szorosan kapcsolódóan az EVDSZ</a:t>
            </a:r>
            <a:r>
              <a:rPr lang="hu-HU" dirty="0" smtClean="0"/>
              <a:t> működésének elmúlt 25 évének mérföldköveit, jelezni szeretném, hogy</a:t>
            </a:r>
          </a:p>
          <a:p>
            <a:pPr eaLnBrk="1" hangingPunct="1">
              <a:spcBef>
                <a:spcPct val="0"/>
              </a:spcBef>
            </a:pPr>
            <a:r>
              <a:rPr lang="hu-HU" dirty="0" smtClean="0"/>
              <a:t>előadásomat arra a gondolatra fűztem fel, hogy 25 év egy ember számára is meghatározó időszak és az emberi élet időszakai bizonyos momentumok tekintetében kiválóan megfeleltethetőek az ágazati</a:t>
            </a:r>
            <a:r>
              <a:rPr lang="hu-HU" baseline="0" dirty="0" smtClean="0"/>
              <a:t> érdekegyeztetés és az </a:t>
            </a:r>
            <a:r>
              <a:rPr lang="hu-HU" dirty="0" smtClean="0"/>
              <a:t>EVDSZ történetének is.</a:t>
            </a:r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6FF08-7129-4045-A613-8EE84371E183}" type="slidenum">
              <a:rPr lang="hu-HU" smtClean="0"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dirty="0" smtClean="0">
              <a:ea typeface="ヒラギノ角ゴ Pro W3"/>
              <a:cs typeface="ヒラギノ角ゴ Pro W3"/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716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 házasság után 2009-ben a kezdeményezésünkre és a támogatásunkkal</a:t>
            </a:r>
            <a:r>
              <a:rPr lang="hu-HU" baseline="0" dirty="0" smtClean="0"/>
              <a:t> </a:t>
            </a:r>
            <a:r>
              <a:rPr lang="hu-HU" dirty="0" smtClean="0"/>
              <a:t>megújult a VIMFÓ</a:t>
            </a:r>
            <a:r>
              <a:rPr lang="hu-HU" baseline="0" dirty="0" smtClean="0"/>
              <a:t> és a VÜTFÓ működése.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712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Így érkeztünk el a 20 éves születésnapunkhoz, melyet Hajdúszoboszlón</a:t>
            </a:r>
            <a:r>
              <a:rPr lang="hu-HU" baseline="0" dirty="0" smtClean="0"/>
              <a:t> ünnepeltünk. Erre </a:t>
            </a:r>
            <a:r>
              <a:rPr lang="hu-HU" dirty="0" smtClean="0"/>
              <a:t>néhány fénykép felvillantásával  emlékezünk vissza.</a:t>
            </a:r>
          </a:p>
          <a:p>
            <a:endParaRPr lang="hu-HU" dirty="0"/>
          </a:p>
          <a:p>
            <a:r>
              <a:rPr lang="hu-HU" dirty="0" smtClean="0"/>
              <a:t>Minden résztvevő számára emlékezetes marad az </a:t>
            </a:r>
            <a:r>
              <a:rPr lang="hu-HU" dirty="0"/>
              <a:t>ünnepség </a:t>
            </a:r>
            <a:r>
              <a:rPr lang="hu-HU" dirty="0" smtClean="0"/>
              <a:t>hangulata és persze az elismerések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878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400" dirty="0" smtClean="0"/>
              <a:t>A</a:t>
            </a:r>
            <a:r>
              <a:rPr lang="hu-HU" sz="1400" baseline="0" dirty="0" smtClean="0"/>
              <a:t> felnőtti lét is folyamatos fejlődést hozott az ágazati szociális párbeszéd terén.</a:t>
            </a:r>
          </a:p>
          <a:p>
            <a:pPr lvl="0"/>
            <a:r>
              <a:rPr lang="hu-HU" sz="1400" dirty="0" smtClean="0"/>
              <a:t>Minden évben aláírásra kerül a Villamosenergia-ipari Bér- és Szociális Megállapodás.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2010-ben: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Az ágazati párbeszéd bizottságokról és a középszintű szociális párbeszéd egyes kérdéseiről szóló 2009. évi LXXIV tv. előírásaira tekintettel megállapodás születik a Villamosenergia-ipari </a:t>
            </a:r>
            <a:r>
              <a:rPr lang="hu-HU" sz="1400" dirty="0" err="1" smtClean="0"/>
              <a:t>Alágazati</a:t>
            </a:r>
            <a:r>
              <a:rPr lang="hu-HU" sz="1400" dirty="0" smtClean="0"/>
              <a:t> Párbeszéd Bizottság (továbbiakban VAPB) megalakításáról,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Regisztráltatták a már rég</a:t>
            </a:r>
            <a:r>
              <a:rPr lang="hu-HU" sz="1400" baseline="0" dirty="0" smtClean="0"/>
              <a:t> óta működő </a:t>
            </a:r>
            <a:r>
              <a:rPr lang="hu-HU" sz="1400" dirty="0" err="1" smtClean="0"/>
              <a:t>VAPB-t</a:t>
            </a:r>
            <a:r>
              <a:rPr lang="hu-HU" sz="1400" dirty="0" smtClean="0"/>
              <a:t>, mely eljárás keretén belül vizsgálták és a </a:t>
            </a:r>
            <a:r>
              <a:rPr lang="hu-HU" sz="1400" dirty="0" err="1" smtClean="0"/>
              <a:t>VAPB-t</a:t>
            </a:r>
            <a:r>
              <a:rPr lang="hu-HU" sz="1400" dirty="0" smtClean="0"/>
              <a:t> nyilvántartásba vevő határozatban rögzítették az Alapítók reprezentativitását a villamosenergia-iparban,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Megállapodtunk a VAPB Működési Szabályzatáról,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Megállapodást írtunk alá az éves bér- és szociális megállapodás megkötésére irányuló tárgyalások tartalmát rögzítő VKSZ szabályozás –VKSZ 2.2.1. pont – módosításáról,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Az előző pontban rögzített megállapodás és a VKSZ – Szociális (béren kívüli) juttatásokról szóló – X. fejezet 2. pontjának végrehajthatósága érdekében mi az ágazati szociális</a:t>
            </a:r>
            <a:r>
              <a:rPr lang="hu-HU" sz="1400" baseline="0" dirty="0" smtClean="0"/>
              <a:t> partnerek </a:t>
            </a:r>
            <a:r>
              <a:rPr lang="hu-HU" sz="1400" dirty="0" smtClean="0"/>
              <a:t>közös felhívással fordultunk a helyi szociális partnerekhez,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400" dirty="0" smtClean="0"/>
              <a:t>Megállapodást írtunk alá a Villamosenergia-ipari Bér- és Szociális Megállapodás teljesülésének vizsgálatához szükséges adatszolgáltatásról.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2011-ben: </a:t>
            </a:r>
          </a:p>
          <a:p>
            <a:pPr lvl="0"/>
            <a:r>
              <a:rPr lang="hu-HU" sz="1400" dirty="0" smtClean="0"/>
              <a:t>A VKSZ  IV. fejezet 5. pontjának végrehajtásaként megállapodást írtunk alá az ágazati sztrájk esetén követendő eljárási szabályokról.</a:t>
            </a:r>
          </a:p>
          <a:p>
            <a:pPr lvl="0"/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12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2000" dirty="0" smtClean="0">
                <a:latin typeface="+mn-lt"/>
              </a:rPr>
              <a:t>2012-ben: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Megállapodást írtunk alá a VKSZ – a munka díjazásáról szóló – IX. fejezet 1. pontjának módosításáról,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A</a:t>
            </a:r>
            <a:r>
              <a:rPr lang="hu-HU" sz="2000" baseline="0" dirty="0" smtClean="0">
                <a:latin typeface="+mn-lt"/>
              </a:rPr>
              <a:t> VKSZ módosításához kapcsolódóan m</a:t>
            </a:r>
            <a:r>
              <a:rPr lang="hu-HU" sz="2000" dirty="0" smtClean="0">
                <a:latin typeface="+mn-lt"/>
              </a:rPr>
              <a:t>egállapodást írtunk alá a Villamosenergia-ipari Ágazati Bértarifa Rendszerről és annak alkalmazásáról.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  <a:ea typeface="Calibri" panose="020F0502020204030204" pitchFamily="34" charset="0"/>
              </a:rPr>
              <a:t>A június 28-án tartott VAPB ülésen a munkáltatói oldal jelezte a VKSZ felülvizsgálatára, illetve módosítására vonatkozó igényét, hivatkozva a Munka Törvénykönyvének módosítására, a jogharmonizáció szükségességére. A tárgyalások másfél éven keresztül folytak, majd eredménytelenül zárultak. Jelenleg próbaper keretében érvényesítjük jogos igényünket.</a:t>
            </a:r>
          </a:p>
          <a:p>
            <a:r>
              <a:rPr lang="hu-HU" sz="2000" dirty="0" smtClean="0">
                <a:latin typeface="+mn-lt"/>
              </a:rPr>
              <a:t>2013-ban: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Folyamatosan kezdeményeztük a munkavédelmi kérdések és az EU-s irányelvek adaptálási lehetőségének tárgyalását.</a:t>
            </a:r>
            <a:endParaRPr lang="hu-HU" sz="2000" dirty="0"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8140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2014-ben: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Megállapodást írtunk alá az oktatással kapcsolatos – a villamosenergia-ipari EU-s szociális párbeszéd keretében megkötött – irányelv, Magyarországon a villamosenergia-ipariban való adaptálásának szándékáról.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2015-ban: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Munkabizottság keretében elkészült a munkavédelmi oktatásokról szóló iparági ajánlás tervezete, mely reményeink szerint a 2015. november 25-ei VAPB ülésen aláírásra is kerül.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1419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 is van tenni</a:t>
            </a:r>
            <a:r>
              <a:rPr lang="hu-HU" baseline="0" dirty="0" smtClean="0"/>
              <a:t> való!</a:t>
            </a:r>
          </a:p>
          <a:p>
            <a:endParaRPr lang="hu-HU" baseline="0" dirty="0" smtClean="0"/>
          </a:p>
          <a:p>
            <a:r>
              <a:rPr lang="hu-HU" dirty="0" smtClean="0"/>
              <a:t>A 25. év </a:t>
            </a:r>
            <a:r>
              <a:rPr lang="hu-HU" smtClean="0"/>
              <a:t>végén azonban elmondhatjuk</a:t>
            </a:r>
            <a:r>
              <a:rPr lang="hu-HU" dirty="0" smtClean="0"/>
              <a:t>, hogy tartalmas, kihívásokkal és nehéz feladatokkal, kisebb- nagyobb kitérőkkel tarkított eddigi életünk jelenlegi szakaszán kellően megerősödve, biztos háttérrel nézhetünk a jövőbe. Minden alapját megteremtettük annak, hogy még további fontos évfordulókat is együtt ünnepelhessünk majd meg</a:t>
            </a:r>
            <a:r>
              <a:rPr lang="hu-HU" baseline="0" dirty="0" smtClean="0"/>
              <a:t> és minden feltétel adott – különösen a szociális partnerek egymás iránti megbecsülése, tárgyalási és megállapodásra való készsége -, hogy tovább fejlesszük az ágazati szociális párbeszédet a villamosenergia-iparban, itt Magyarországon!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Ezúton köszönjük mindazok – munkáltatói, szakszervezeti partnereink, felkészült kollégáink és főként a bennünk megbízó tagjaink - támogatását, akik az elmúlt 25 évben életünk részesei voltak, támogattak,</a:t>
            </a:r>
            <a:r>
              <a:rPr lang="hu-HU" baseline="0" dirty="0" smtClean="0"/>
              <a:t> </a:t>
            </a:r>
            <a:r>
              <a:rPr lang="hu-HU" dirty="0" smtClean="0"/>
              <a:t>lehetővé téve, hogy ma itt megünnepelhessük megalakulásunk 25 éves jubileumát.</a:t>
            </a:r>
          </a:p>
          <a:p>
            <a:endParaRPr lang="hu-HU" dirty="0"/>
          </a:p>
          <a:p>
            <a:r>
              <a:rPr lang="hu-HU" dirty="0" smtClean="0"/>
              <a:t>Köszönöm a figyelmet!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369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mással is kezdhetnénk, mint, hogy bemutassuk az</a:t>
            </a:r>
            <a:r>
              <a:rPr lang="hu-HU" baseline="0" dirty="0" smtClean="0"/>
              <a:t> ágazati párbeszéd „szüleit”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baseline="0" dirty="0" smtClean="0"/>
              <a:t>Az Autonóm konföderációhoz csatlakozó </a:t>
            </a:r>
            <a:r>
              <a:rPr lang="hu-HU" baseline="0" dirty="0" err="1" smtClean="0"/>
              <a:t>EVDSZ-t</a:t>
            </a:r>
            <a:r>
              <a:rPr lang="hu-HU" dirty="0" smtClean="0"/>
              <a:t> és</a:t>
            </a:r>
            <a:r>
              <a:rPr lang="hu-HU" baseline="0" dirty="0" smtClean="0"/>
              <a:t> a LIGA Szakszervezetek konföderációhoz tartozó LIGA </a:t>
            </a:r>
            <a:r>
              <a:rPr lang="hu-HU" baseline="0" dirty="0" err="1" smtClean="0"/>
              <a:t>VHSZ-t</a:t>
            </a:r>
            <a:r>
              <a:rPr lang="hu-HU" baseline="0" dirty="0" smtClean="0"/>
              <a:t> </a:t>
            </a:r>
            <a:r>
              <a:rPr lang="hu-HU" dirty="0" smtClean="0"/>
              <a:t>a villamos energia iparág munkavállalói érdekképviseletei, míg a </a:t>
            </a:r>
            <a:r>
              <a:rPr lang="hu-HU" dirty="0" err="1" smtClean="0"/>
              <a:t>VTMSZ-t</a:t>
            </a:r>
            <a:r>
              <a:rPr lang="hu-HU" baseline="0" dirty="0" smtClean="0"/>
              <a:t> a villamos energia iparág nagy munkáltatói hozták létre.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510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Létrejöttünk, megszülettünk, megalakultunk.</a:t>
            </a:r>
          </a:p>
          <a:p>
            <a:endParaRPr lang="hu-HU" dirty="0"/>
          </a:p>
          <a:p>
            <a:r>
              <a:rPr lang="hu-HU" dirty="0" smtClean="0"/>
              <a:t>Születésünket, kis képzavarral élve, „bábák” és szülészek népes sereglete segítette elő: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EVDSZ-t</a:t>
            </a:r>
            <a:r>
              <a:rPr lang="hu-HU" dirty="0" smtClean="0"/>
              <a:t> és a LIGA </a:t>
            </a:r>
            <a:r>
              <a:rPr lang="hu-HU" dirty="0" err="1" smtClean="0"/>
              <a:t>VHSZ-t</a:t>
            </a:r>
            <a:r>
              <a:rPr lang="hu-HU" dirty="0" smtClean="0"/>
              <a:t> alkotó villamosenergia-ipari munkavállalói érdekképviseletek</a:t>
            </a:r>
            <a:r>
              <a:rPr lang="hu-HU" baseline="0" dirty="0" smtClean="0"/>
              <a:t> és</a:t>
            </a:r>
            <a:r>
              <a:rPr lang="hu-HU" dirty="0" smtClean="0"/>
              <a:t> a </a:t>
            </a:r>
            <a:r>
              <a:rPr lang="hu-HU" dirty="0" err="1" smtClean="0"/>
              <a:t>VTMSZ-t</a:t>
            </a:r>
            <a:r>
              <a:rPr lang="hu-HU" baseline="0" dirty="0" smtClean="0"/>
              <a:t> létrehozó villamos energia iparági nagy munkáltatói szervezetek. </a:t>
            </a:r>
          </a:p>
          <a:p>
            <a:r>
              <a:rPr lang="hu-HU" baseline="0" dirty="0" smtClean="0"/>
              <a:t>T</a:t>
            </a:r>
            <a:r>
              <a:rPr lang="hu-HU" dirty="0" smtClean="0"/>
              <a:t>ámogatták a gyerekkor fejlődését, a szervezet megerősödését.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66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Gyerekkorunk a fejlődéssel, gyarapodással telt, alapítóink hathatós segítsége mellett sikerült rövid időn belül kialakítani</a:t>
            </a:r>
            <a:r>
              <a:rPr lang="hu-HU" baseline="0" dirty="0" smtClean="0"/>
              <a:t> a működés kereteit. </a:t>
            </a:r>
          </a:p>
          <a:p>
            <a:r>
              <a:rPr lang="hu-HU" baseline="0" dirty="0" smtClean="0"/>
              <a:t>Az Egymásért- Együtt Alapítványt 1991-ben hozzuk létre, majd az Erőmű-bánya integráció következtében az ágazati szociális párbeszéd részesévé lesz a Bányaipari Dolgozók Szakszervezeti Szövetsége is.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908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gyerekkor elején gyarapodtunk és a környezeti hatások révén szocializálódtunk: 1994-ban létrejött</a:t>
            </a:r>
            <a:r>
              <a:rPr lang="hu-HU" baseline="0" dirty="0" smtClean="0"/>
              <a:t> a VIT N</a:t>
            </a:r>
            <a:r>
              <a:rPr lang="hu-HU" dirty="0" smtClean="0"/>
              <a:t>yugdíjpénztár</a:t>
            </a:r>
            <a:r>
              <a:rPr lang="hu-HU" baseline="0" dirty="0" smtClean="0"/>
              <a:t>, az iparági Önsegélyező Pénztár és megkötésre kerül a Villamosenergia-ipari Kollektív Szerződés, amely ma is az ágazati szociális párbeszéd meghatározó eleme.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98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Már 5 éves korunkban komoly társadalmi hatásokhoz, kihívásokhoz kellett alkalmazkodnunk. Elkezdődött a Villamosenergia-ipar privatizációja. Szüleink segítségével ez nem törte meg fejlődésünket, ellenkezőleg megerősödve kerültünk ki ebből. Ránk is igaz volt a mondás: „Ami nem pusztít el, az megerősít!”</a:t>
            </a:r>
          </a:p>
          <a:p>
            <a:endParaRPr lang="hu-HU" dirty="0" smtClean="0"/>
          </a:p>
          <a:p>
            <a:r>
              <a:rPr lang="hu-HU" dirty="0" smtClean="0"/>
              <a:t>A</a:t>
            </a:r>
            <a:r>
              <a:rPr lang="hu-HU" baseline="0" dirty="0" smtClean="0"/>
              <a:t> növekedés újabb fázisa, amikor 1997-ben három munkáltató és az EVDSZ közreműködésével létrejön a VITAMIN Egészségpénztár.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463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Mint minden gyermeket minket is elértek a kamaszkor kihívásai. A privatizáció után jött a liberalizáció.</a:t>
            </a:r>
          </a:p>
          <a:p>
            <a:endParaRPr lang="hu-HU" dirty="0"/>
          </a:p>
          <a:p>
            <a:r>
              <a:rPr lang="hu-HU" dirty="0" smtClean="0"/>
              <a:t>A kihívásra ismét hathatós választ adtunk: új Villamosenergia-ipari Ágazati Kollektív szerződést kötöttünk, amely még – sajnos</a:t>
            </a:r>
            <a:r>
              <a:rPr lang="hu-HU" baseline="0" dirty="0" smtClean="0"/>
              <a:t> vagy sem – ma is hatályban és kiterjesztve van.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0963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Magyarország csatlakozása az Európai Unióhoz, új kihívásokat és lehetőségeket hozott.</a:t>
            </a:r>
            <a:r>
              <a:rPr lang="hu-HU" baseline="0" dirty="0" smtClean="0"/>
              <a:t> A VDSZSZ élt is a lehetőséggel, tagjai lettünk a nemzetközi szakszervezeti szövetségeknek és részesei lettünk a villamosenergia-ipari európai szociális párbeszédnek.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Mind eközben 2005-ben a közreműködésünkkel létrejön a </a:t>
            </a:r>
            <a:r>
              <a:rPr lang="hu-HU" baseline="0" dirty="0" err="1" smtClean="0"/>
              <a:t>Vitsport</a:t>
            </a:r>
            <a:r>
              <a:rPr lang="hu-HU" baseline="0" dirty="0" smtClean="0"/>
              <a:t> Alapítvány és a hatékonyabb érdekvédelmi munka érdekében az Autonóm konföderációból átlépünk a LIGA Szakszervezetek konföderációba.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1647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27600" cy="36957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Lassan átléptük a felnőttkor küszöbét.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felnőtté válásunkat felgyorsította a 2008 évben bekövetkezett világgazdasági válság. Ez szembesített bennünket a gazdasági folyamatok mélyebb megértése igényével és azzal, hogy mindezt a munkavállalókkal, a szakszervezeti tagokkal érthető módon kell megismertetnünk és meg kell próbálnunk válaszokat találni rá.</a:t>
            </a:r>
          </a:p>
          <a:p>
            <a:r>
              <a:rPr lang="hu-HU" dirty="0" smtClean="0"/>
              <a:t>A már említett kihívásra érett fejjel reagáltunk és létrehoztuk az egységes villamosenergia-ipari</a:t>
            </a:r>
            <a:r>
              <a:rPr lang="hu-HU" baseline="0" dirty="0" smtClean="0"/>
              <a:t> munkavállalói képviseletet az iparágban</a:t>
            </a:r>
            <a:r>
              <a:rPr lang="hu-HU" dirty="0" smtClean="0"/>
              <a:t>, amelyet jelenleg is működtetünk. Házasságban felvett nevünk pedig az Egyesült Villamosenergia-ipari Dolgozók Szakszervezeti Szövetsége</a:t>
            </a:r>
            <a:r>
              <a:rPr lang="hu-HU" baseline="0" dirty="0" smtClean="0"/>
              <a:t> (EVDSZ)</a:t>
            </a:r>
            <a:r>
              <a:rPr lang="hu-HU" dirty="0" smtClean="0"/>
              <a:t>lett.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19520-EFF9-4E14-BB3F-8BDE496C1DEA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2015.11.16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476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B063-BDC2-4DCE-99FE-CF4B6826AF92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91F94-1BA7-4645-BC2A-4856EBE06B9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28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BDB7-A256-492E-945D-C03418054C3B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01A9-D4C0-4E1E-8BD2-71D23A65205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058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D11DD-E0BD-4B54-A702-6FF125D4A95C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4E5F-D60D-45DF-9D78-A2661C17909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564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5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935E-C8EF-4943-A28A-2C1674F9ED1F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1D53-B90B-4EFF-9FE2-0C4FEBC8786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352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AEC0-429C-44D9-B99B-CF9101321F1F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3813-80DE-4046-9CD5-4A0CA28014B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206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0D76-D2E4-493B-8BA0-B8D01CC49A92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3A4E-0E91-40CD-BA4C-FA5701FF64C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41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6E99-EF71-4A4B-BA30-CE0F322B1629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CC87-8086-4006-B8C2-81FC5A57CF1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827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D7B2-E646-443C-AD83-E2086225EF7C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9485-2EF0-49E2-AF98-74A79274AA0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49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C6F9-FC5B-4274-A43D-A9298B266464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1FFF-CA5D-4B78-A58B-19266E92C03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753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43E3-FEB2-4A28-8516-0219EC8D0630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965A-7B6A-4C16-8D64-ABEEA358D83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39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69AE-7A9D-45EE-8181-E85AE68CA63A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420B-9D49-4174-B734-B36881E32C9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95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07E4-B171-4BD3-B73B-C2A08E8FDDED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1D0B-5B29-415B-B7D1-A84568D4A6B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341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76C6-8100-4E12-95C8-CEB6C86D3DBB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9D31-3F32-425D-A647-31434577536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569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1606C0-6B3F-41EE-BDB2-44F58EC6CD2F}" type="datetime1">
              <a:rPr lang="hu-HU"/>
              <a:pPr>
                <a:defRPr/>
              </a:pPr>
              <a:t>2015.11.17.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8283E2-2B69-439E-88F9-190D6C105ED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  <p:sldLayoutId id="2147483720" r:id="rId13"/>
    <p:sldLayoutId id="2147483721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4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251520" y="2348880"/>
            <a:ext cx="8229600" cy="32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hu-HU" sz="4800" b="1" dirty="0" smtClean="0">
                <a:solidFill>
                  <a:srgbClr val="003300"/>
                </a:solidFill>
                <a:latin typeface="+mn-lt"/>
              </a:rPr>
              <a:t>25 éves az ágazati</a:t>
            </a:r>
          </a:p>
          <a:p>
            <a:pPr algn="ctr" eaLnBrk="1" hangingPunct="1">
              <a:spcAft>
                <a:spcPts val="600"/>
              </a:spcAft>
            </a:pPr>
            <a:r>
              <a:rPr lang="hu-HU" sz="4800" b="1" dirty="0">
                <a:solidFill>
                  <a:srgbClr val="003300"/>
                </a:solidFill>
                <a:latin typeface="+mn-lt"/>
              </a:rPr>
              <a:t>érdekegyeztetés jelenlegi formája </a:t>
            </a:r>
          </a:p>
          <a:p>
            <a:pPr algn="ctr" eaLnBrk="1" hangingPunct="1">
              <a:spcAft>
                <a:spcPts val="600"/>
              </a:spcAft>
            </a:pPr>
            <a:r>
              <a:rPr lang="hu-HU" sz="4800" b="1" dirty="0">
                <a:solidFill>
                  <a:srgbClr val="003300"/>
                </a:solidFill>
                <a:latin typeface="+mn-lt"/>
              </a:rPr>
              <a:t>és az EVDSZ</a:t>
            </a:r>
          </a:p>
          <a:p>
            <a:pPr algn="ctr" eaLnBrk="1" hangingPunct="1">
              <a:spcAft>
                <a:spcPts val="600"/>
              </a:spcAft>
            </a:pPr>
            <a:endParaRPr lang="hu-HU" sz="4800" b="1" dirty="0" smtClean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557252" cy="2481453"/>
          </a:xfrm>
          <a:prstGeom prst="rect">
            <a:avLst/>
          </a:prstGeom>
        </p:spPr>
      </p:pic>
      <p:sp>
        <p:nvSpPr>
          <p:cNvPr id="4" name="Tartalom helye 10"/>
          <p:cNvSpPr txBox="1">
            <a:spLocks/>
          </p:cNvSpPr>
          <p:nvPr/>
        </p:nvSpPr>
        <p:spPr>
          <a:xfrm>
            <a:off x="0" y="760427"/>
            <a:ext cx="8316416" cy="5803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hu-HU" altLang="hu-HU" sz="1400" b="1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EVDSZ II. TAGGYŰLÉS és KONFERENCIA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hu-HU" altLang="hu-HU" sz="1400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Visegrád, 2015. november 16-17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hu-HU" altLang="hu-HU" sz="1400" b="1" dirty="0" smtClean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1340769"/>
            <a:ext cx="7236296" cy="45719"/>
          </a:xfrm>
          <a:prstGeom prst="rect">
            <a:avLst/>
          </a:prstGeom>
          <a:solidFill>
            <a:srgbClr val="008000"/>
          </a:solidFill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rgbClr val="8EC88E"/>
                </a:gs>
                <a:gs pos="100000">
                  <a:srgbClr val="0033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5661248"/>
            <a:ext cx="8229600" cy="90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-18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hu-HU" sz="2000" b="1" dirty="0" smtClean="0">
                <a:solidFill>
                  <a:srgbClr val="003300"/>
                </a:solidFill>
                <a:latin typeface="+mn-lt"/>
              </a:rPr>
              <a:t>Dr. Szilágyi József</a:t>
            </a:r>
          </a:p>
          <a:p>
            <a:pPr algn="ctr" eaLnBrk="1" hangingPunct="1">
              <a:spcAft>
                <a:spcPts val="600"/>
              </a:spcAft>
            </a:pPr>
            <a:r>
              <a:rPr lang="hu-HU" sz="2000" b="1" dirty="0" smtClean="0">
                <a:solidFill>
                  <a:srgbClr val="003300"/>
                </a:solidFill>
                <a:latin typeface="+mn-lt"/>
              </a:rPr>
              <a:t>EVDSZ Elnök</a:t>
            </a:r>
            <a:endParaRPr lang="hu-HU" sz="2000" b="1" dirty="0">
              <a:solidFill>
                <a:srgbClr val="003300"/>
              </a:solidFill>
              <a:latin typeface="+mn-lt"/>
            </a:endParaRPr>
          </a:p>
          <a:p>
            <a:pPr algn="ctr" eaLnBrk="1" hangingPunct="1">
              <a:spcAft>
                <a:spcPts val="600"/>
              </a:spcAft>
            </a:pPr>
            <a:endParaRPr lang="hu-HU" sz="2000" b="1" dirty="0" smtClean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57380016"/>
              </p:ext>
            </p:extLst>
          </p:nvPr>
        </p:nvGraphicFramePr>
        <p:xfrm>
          <a:off x="469241" y="1044196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2709992" y="3786655"/>
            <a:ext cx="617804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2200" dirty="0" smtClean="0">
                <a:latin typeface="+mn-lt"/>
              </a:rPr>
              <a:t>A munkavédelem ágazati koordinálása céljából létrejött VIMFO 2009-ben megújul.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hu-HU" sz="2200" dirty="0" smtClean="0">
              <a:latin typeface="+mn-lt"/>
            </a:endParaRPr>
          </a:p>
          <a:p>
            <a:pPr marL="342900" indent="-342900" algn="just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2200" dirty="0" smtClean="0">
                <a:latin typeface="+mn-lt"/>
              </a:rPr>
              <a:t>Az üzemi tanácsok tevékenységének ágazati koordinálására létrejött VÜTFO szintén 2009-ben újul meg.</a:t>
            </a:r>
          </a:p>
          <a:p>
            <a:pPr marL="342900" indent="-342900" algn="just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hu-HU" sz="2000" dirty="0" smtClean="0">
              <a:latin typeface="+mn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+mn-lt"/>
              </a:rPr>
              <a:t> </a:t>
            </a:r>
          </a:p>
        </p:txBody>
      </p:sp>
      <p:sp>
        <p:nvSpPr>
          <p:cNvPr id="2" name="Téglalap 1"/>
          <p:cNvSpPr/>
          <p:nvPr/>
        </p:nvSpPr>
        <p:spPr>
          <a:xfrm>
            <a:off x="396536" y="2079218"/>
            <a:ext cx="8424084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defTabSz="457200"/>
            <a:endParaRPr lang="hu-HU" sz="28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 defTabSz="457200"/>
            <a:r>
              <a:rPr lang="hu-H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Létrejön Egységes </a:t>
            </a:r>
            <a:r>
              <a:rPr lang="hu-HU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villamosenergia-ipari munkavállalói képviselet az iparágban!</a:t>
            </a:r>
            <a:endParaRPr lang="hu-HU" sz="2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Szalagnyíl jobbra 5"/>
          <p:cNvSpPr/>
          <p:nvPr/>
        </p:nvSpPr>
        <p:spPr>
          <a:xfrm rot="7131733">
            <a:off x="1328245" y="3800028"/>
            <a:ext cx="731520" cy="1216152"/>
          </a:xfrm>
          <a:prstGeom prst="curvedRightArrow">
            <a:avLst/>
          </a:prstGeom>
          <a:solidFill>
            <a:srgbClr val="003300"/>
          </a:solidFill>
          <a:ln>
            <a:solidFill>
              <a:srgbClr val="8AC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Szalagnyíl jobbra 6"/>
          <p:cNvSpPr/>
          <p:nvPr/>
        </p:nvSpPr>
        <p:spPr>
          <a:xfrm rot="17568070">
            <a:off x="1020111" y="4573345"/>
            <a:ext cx="731520" cy="1216152"/>
          </a:xfrm>
          <a:prstGeom prst="curvedRightArrow">
            <a:avLst/>
          </a:prstGeom>
          <a:solidFill>
            <a:srgbClr val="B5C022"/>
          </a:solidFill>
          <a:ln>
            <a:solidFill>
              <a:srgbClr val="B5C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013638900"/>
              </p:ext>
            </p:extLst>
          </p:nvPr>
        </p:nvGraphicFramePr>
        <p:xfrm>
          <a:off x="467544" y="1052736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92" y="2280174"/>
            <a:ext cx="3222456" cy="18126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0522" y="3187917"/>
            <a:ext cx="3846925" cy="203144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32827"/>
            <a:ext cx="3222456" cy="181263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3" y="2293188"/>
            <a:ext cx="3176184" cy="178660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7" y="4332827"/>
            <a:ext cx="3189816" cy="17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891551699"/>
              </p:ext>
            </p:extLst>
          </p:nvPr>
        </p:nvGraphicFramePr>
        <p:xfrm>
          <a:off x="394353" y="775736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179512" y="1988840"/>
            <a:ext cx="8784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900" b="1" dirty="0" smtClean="0">
                <a:latin typeface="+mn-lt"/>
              </a:rPr>
              <a:t>Minden évben aláírásra kerül a Villamosenergia-ipari </a:t>
            </a:r>
            <a:r>
              <a:rPr lang="hu-HU" sz="1900" b="1" dirty="0">
                <a:latin typeface="+mn-lt"/>
              </a:rPr>
              <a:t>Bér- és Szociális </a:t>
            </a:r>
            <a:r>
              <a:rPr lang="hu-HU" sz="1900" b="1" dirty="0" smtClean="0">
                <a:latin typeface="+mn-lt"/>
              </a:rPr>
              <a:t>Megállapodás.</a:t>
            </a:r>
            <a:endParaRPr lang="hu-HU" sz="1900" b="1" dirty="0">
              <a:latin typeface="+mn-lt"/>
            </a:endParaRPr>
          </a:p>
          <a:p>
            <a:pPr lvl="0"/>
            <a:r>
              <a:rPr lang="hu-HU" sz="2000" dirty="0">
                <a:latin typeface="+mn-lt"/>
              </a:rPr>
              <a:t>2010-ben: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Megállapodás születik </a:t>
            </a:r>
            <a:r>
              <a:rPr lang="hu-HU" sz="2000" dirty="0">
                <a:latin typeface="+mn-lt"/>
              </a:rPr>
              <a:t>a Villamosenergia-ipari </a:t>
            </a:r>
            <a:r>
              <a:rPr lang="hu-HU" sz="2000" dirty="0" err="1">
                <a:latin typeface="+mn-lt"/>
              </a:rPr>
              <a:t>Alágazati</a:t>
            </a:r>
            <a:r>
              <a:rPr lang="hu-HU" sz="2000" dirty="0">
                <a:latin typeface="+mn-lt"/>
              </a:rPr>
              <a:t> Párbeszéd Bizottság </a:t>
            </a:r>
            <a:r>
              <a:rPr lang="hu-HU" sz="2000" dirty="0" smtClean="0">
                <a:latin typeface="+mn-lt"/>
              </a:rPr>
              <a:t>(továbbiakban </a:t>
            </a:r>
            <a:r>
              <a:rPr lang="hu-HU" sz="2000" dirty="0">
                <a:latin typeface="+mn-lt"/>
              </a:rPr>
              <a:t>VAPB) újbóli </a:t>
            </a:r>
            <a:r>
              <a:rPr lang="hu-HU" sz="2000" dirty="0" smtClean="0">
                <a:latin typeface="+mn-lt"/>
              </a:rPr>
              <a:t>megalakításáról</a:t>
            </a:r>
            <a:r>
              <a:rPr lang="hu-HU" sz="2000" dirty="0">
                <a:latin typeface="+mn-lt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Regisztrálták </a:t>
            </a:r>
            <a:r>
              <a:rPr lang="hu-HU" sz="2000" dirty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VAPB-t</a:t>
            </a:r>
            <a:r>
              <a:rPr lang="hu-HU" sz="2000" dirty="0">
                <a:latin typeface="+mn-lt"/>
              </a:rPr>
              <a:t>, </a:t>
            </a:r>
            <a:r>
              <a:rPr lang="hu-HU" sz="2000" dirty="0" smtClean="0">
                <a:latin typeface="+mn-lt"/>
              </a:rPr>
              <a:t>és megállapították </a:t>
            </a:r>
            <a:r>
              <a:rPr lang="hu-HU" sz="2000" dirty="0">
                <a:latin typeface="+mn-lt"/>
              </a:rPr>
              <a:t>az Alapítók </a:t>
            </a:r>
            <a:r>
              <a:rPr lang="hu-HU" sz="2000" dirty="0" smtClean="0">
                <a:latin typeface="+mn-lt"/>
              </a:rPr>
              <a:t>reprezentativitását,</a:t>
            </a:r>
            <a:endParaRPr lang="hu-HU" sz="20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Megállapodtak a VAPB Működési Szabályzatáról,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Megállapodás kerül aláírásra </a:t>
            </a:r>
            <a:r>
              <a:rPr lang="hu-HU" sz="2000" dirty="0">
                <a:latin typeface="+mn-lt"/>
              </a:rPr>
              <a:t>az éves bér- és szociális megállapodás megkötésére irányuló tárgyalások tartalmát rögzítő VKSZ szabályozás –VKSZ 2.2.1. pont – módosításáról,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Megállapodást </a:t>
            </a:r>
            <a:r>
              <a:rPr lang="hu-HU" sz="2000" dirty="0">
                <a:latin typeface="+mn-lt"/>
              </a:rPr>
              <a:t>írtak alá a Villamosenergia-ipari Bér- és Szociális Megállapodás teljesülésének vizsgálatához szükséges adatszolgáltatásról.</a:t>
            </a:r>
          </a:p>
          <a:p>
            <a:pPr lvl="0"/>
            <a:r>
              <a:rPr lang="hu-HU" sz="2000" dirty="0">
                <a:latin typeface="+mn-lt"/>
              </a:rPr>
              <a:t>2011-ben: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A </a:t>
            </a:r>
            <a:r>
              <a:rPr lang="hu-HU" sz="2000" dirty="0">
                <a:latin typeface="+mn-lt"/>
              </a:rPr>
              <a:t>VKSZ – a felek közötti kapcsolattartás rendjéről szóló – IV. fejezet 5. pontjának végrehajtásaként megállapodást írtak alá az ágazati sztrájk esetén követendő eljárási szabályokról</a:t>
            </a:r>
            <a:r>
              <a:rPr lang="hu-HU" sz="2000" dirty="0" smtClean="0">
                <a:latin typeface="+mn-lt"/>
              </a:rPr>
              <a:t>.</a:t>
            </a:r>
            <a:endParaRPr lang="hu-HU" sz="2000" dirty="0">
              <a:latin typeface="+mn-lt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554385784"/>
              </p:ext>
            </p:extLst>
          </p:nvPr>
        </p:nvGraphicFramePr>
        <p:xfrm>
          <a:off x="493236" y="836712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églalap 1"/>
          <p:cNvSpPr/>
          <p:nvPr/>
        </p:nvSpPr>
        <p:spPr>
          <a:xfrm>
            <a:off x="1874816" y="1855707"/>
            <a:ext cx="69396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dirty="0">
                <a:latin typeface="+mn-lt"/>
              </a:rPr>
              <a:t>2012-ben: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Megállapodást írtak alá a VKSZ – a munka díjazásáról szóló – IX. fejezet 1. pontjának módosításáról,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Megállapodást írtak alá a Villamosenergia-ipari Ágazati Bértarifa Rendszerről és annak alkalmazásáról.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  <a:ea typeface="Calibri" panose="020F0502020204030204" pitchFamily="34" charset="0"/>
              </a:rPr>
              <a:t>június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28-án tartott VAPB ülésen </a:t>
            </a:r>
            <a:r>
              <a:rPr lang="hu-HU" sz="2000" dirty="0" smtClean="0">
                <a:latin typeface="+mn-lt"/>
                <a:ea typeface="Calibri" panose="020F0502020204030204" pitchFamily="34" charset="0"/>
              </a:rPr>
              <a:t>a munkáltatói oldal jelezte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a VKSZ felülvizsgálatára, illetve módosítására vonatkozó igényét, hivatkozva a Munka Törvénykönyvének módosítására, a jogharmonizáció szükségességére</a:t>
            </a:r>
            <a:r>
              <a:rPr lang="hu-HU" sz="2000" dirty="0" smtClean="0">
                <a:latin typeface="+mn-lt"/>
                <a:ea typeface="Calibri" panose="020F0502020204030204" pitchFamily="34" charset="0"/>
              </a:rPr>
              <a:t>. A tárgyalások másfél éven keresztül folytak, majd eredménytelenül zárultak. Jelenleg próbaper keretében érvényesítjük jogos igényünket.</a:t>
            </a:r>
          </a:p>
          <a:p>
            <a:r>
              <a:rPr lang="hu-HU" sz="2000" dirty="0" smtClean="0">
                <a:latin typeface="+mn-lt"/>
              </a:rPr>
              <a:t>2013-ban: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Folyamatosan kezdeményeztük a munkavédelmi kérdések és az EU-s irányelvek adaptálási lehetőségének tárgyalását.</a:t>
            </a:r>
            <a:endParaRPr lang="hu-HU" sz="2000" dirty="0">
              <a:latin typeface="+mn-lt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1138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591272228"/>
              </p:ext>
            </p:extLst>
          </p:nvPr>
        </p:nvGraphicFramePr>
        <p:xfrm>
          <a:off x="383704" y="908720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églalap 1"/>
          <p:cNvSpPr/>
          <p:nvPr/>
        </p:nvSpPr>
        <p:spPr>
          <a:xfrm>
            <a:off x="395536" y="2276872"/>
            <a:ext cx="59766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dirty="0" smtClean="0">
                <a:latin typeface="+mn-lt"/>
              </a:rPr>
              <a:t>2014-ben</a:t>
            </a:r>
            <a:r>
              <a:rPr lang="hu-HU" sz="2000" dirty="0"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Megállapodás születik a munkavédelemmel kapcsolatos oktatás EU-s irányelvének magyarországi villamosenergia-ipari adaptálására vonatkozó eljárásrendről.</a:t>
            </a:r>
          </a:p>
          <a:p>
            <a:pPr lvl="0"/>
            <a:r>
              <a:rPr lang="hu-HU" sz="2000" dirty="0" smtClean="0">
                <a:latin typeface="+mn-lt"/>
              </a:rPr>
              <a:t>2015-ben</a:t>
            </a:r>
            <a:r>
              <a:rPr lang="hu-HU" sz="2000" dirty="0">
                <a:latin typeface="+mn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Várhatóan még ez évben aláírásra kerül a munkavédelemmel </a:t>
            </a:r>
            <a:r>
              <a:rPr lang="hu-HU" sz="2000" dirty="0">
                <a:latin typeface="+mn-lt"/>
              </a:rPr>
              <a:t>kapcsolatos oktatás EU-s irányelvének magyarországi </a:t>
            </a:r>
            <a:r>
              <a:rPr lang="hu-HU" sz="2000" dirty="0" smtClean="0">
                <a:latin typeface="+mn-lt"/>
              </a:rPr>
              <a:t>villamosenergia-ipari </a:t>
            </a:r>
            <a:r>
              <a:rPr lang="hu-HU" sz="2000" dirty="0">
                <a:latin typeface="+mn-lt"/>
              </a:rPr>
              <a:t>adaptálására vonatkozó </a:t>
            </a:r>
            <a:r>
              <a:rPr lang="hu-HU" sz="2000" dirty="0" smtClean="0">
                <a:latin typeface="+mn-lt"/>
              </a:rPr>
              <a:t>megállapodás, iparági ajánlás.</a:t>
            </a:r>
            <a:endParaRPr lang="hu-HU" sz="2000" dirty="0">
              <a:latin typeface="+mn-lt"/>
            </a:endParaRPr>
          </a:p>
          <a:p>
            <a:pPr lvl="1"/>
            <a:endParaRPr lang="hu-H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0299"/>
            <a:ext cx="2686108" cy="27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306494119"/>
              </p:ext>
            </p:extLst>
          </p:nvPr>
        </p:nvGraphicFramePr>
        <p:xfrm>
          <a:off x="406976" y="979858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églalap 6"/>
          <p:cNvSpPr/>
          <p:nvPr/>
        </p:nvSpPr>
        <p:spPr>
          <a:xfrm>
            <a:off x="406976" y="2053790"/>
            <a:ext cx="8269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A Villamosenergia-ipari </a:t>
            </a:r>
            <a:r>
              <a:rPr lang="hu-HU" sz="2000" dirty="0" err="1" smtClean="0">
                <a:latin typeface="+mn-lt"/>
              </a:rPr>
              <a:t>Alágazati</a:t>
            </a:r>
            <a:r>
              <a:rPr lang="hu-HU" sz="2000" dirty="0" smtClean="0">
                <a:latin typeface="+mn-lt"/>
              </a:rPr>
              <a:t> Szociális Párbeszéd fenntartása a legfontosabb feladatunk a jövőben. </a:t>
            </a:r>
          </a:p>
          <a:p>
            <a:pPr lvl="0"/>
            <a:endParaRPr lang="hu-HU" sz="10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Kísérletet kell tennünk újabb EU-s irányelvek magyarországi, villamosenergia-ipari adaptálására.</a:t>
            </a:r>
          </a:p>
          <a:p>
            <a:pPr lvl="0"/>
            <a:endParaRPr lang="hu-HU" sz="10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+mn-lt"/>
              </a:rPr>
              <a:t>A Villamosenergia-ipari </a:t>
            </a:r>
            <a:r>
              <a:rPr lang="hu-HU" sz="2000" dirty="0" err="1">
                <a:latin typeface="+mn-lt"/>
              </a:rPr>
              <a:t>Alágazati</a:t>
            </a:r>
            <a:r>
              <a:rPr lang="hu-HU" sz="2000" dirty="0">
                <a:latin typeface="+mn-lt"/>
              </a:rPr>
              <a:t> Szociális </a:t>
            </a:r>
            <a:r>
              <a:rPr lang="hu-HU" sz="2000" dirty="0" smtClean="0">
                <a:latin typeface="+mn-lt"/>
              </a:rPr>
              <a:t>Párbeszéd részévé kellene tenni az energiapolitikával kapcsolatos kérdések megvitatását 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365252" y="458966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2000" b="1" dirty="0" smtClean="0">
                <a:solidFill>
                  <a:srgbClr val="003300"/>
                </a:solidFill>
                <a:latin typeface="+mn-lt"/>
              </a:rPr>
              <a:t>A szociális párbeszéd egy olyan érték, melyet nem szabad hagynunk, hogy elvesszen!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 smtClean="0"/>
          </a:p>
        </p:txBody>
      </p:sp>
      <p:sp>
        <p:nvSpPr>
          <p:cNvPr id="10" name="Téglalap 9"/>
          <p:cNvSpPr/>
          <p:nvPr/>
        </p:nvSpPr>
        <p:spPr>
          <a:xfrm>
            <a:off x="1210504" y="5373216"/>
            <a:ext cx="6745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600" b="1" dirty="0" smtClean="0">
                <a:solidFill>
                  <a:srgbClr val="003300"/>
                </a:solidFill>
                <a:latin typeface="+mn-lt"/>
              </a:rPr>
              <a:t>EGYÜTT ERŐSEBBEK VAGYUNK!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 smtClean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227925" y="2132856"/>
            <a:ext cx="856562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200" b="1" dirty="0" smtClean="0">
                <a:solidFill>
                  <a:srgbClr val="003300"/>
                </a:solidFill>
                <a:latin typeface="+mn-lt"/>
              </a:rPr>
              <a:t>Az  Egyesült Villamosenergia-ipari Dolgozók Szakszervezeti Szövetsége (EVDSZ) 1990. október 8-án – akkor még Villamosenergia-ipari Dolgozók Szakszervezeti Szövetsége (VDSZSZ) néven – alakult, és az Autonóm Konföderáció tagja lett.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hu-HU" sz="500" b="1" dirty="0" smtClean="0">
              <a:solidFill>
                <a:srgbClr val="003300"/>
              </a:solidFill>
              <a:latin typeface="+mn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200" b="1" dirty="0" smtClean="0">
                <a:solidFill>
                  <a:srgbClr val="003300"/>
                </a:solidFill>
                <a:latin typeface="+mn-lt"/>
              </a:rPr>
              <a:t>A LIGA </a:t>
            </a:r>
            <a:r>
              <a:rPr lang="hu-HU" sz="2200" b="1" dirty="0" err="1" smtClean="0">
                <a:solidFill>
                  <a:srgbClr val="003300"/>
                </a:solidFill>
                <a:latin typeface="+mn-lt"/>
              </a:rPr>
              <a:t>Villamosenergia-</a:t>
            </a:r>
            <a:r>
              <a:rPr lang="hu-HU" sz="2200" b="1" dirty="0" smtClean="0">
                <a:solidFill>
                  <a:srgbClr val="003300"/>
                </a:solidFill>
                <a:latin typeface="+mn-lt"/>
              </a:rPr>
              <a:t> és Hőenergia-ipari Szakszervezet (LIGA VHSZ),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3300"/>
                </a:solidFill>
                <a:latin typeface="+mn-lt"/>
              </a:rPr>
              <a:t>a</a:t>
            </a:r>
            <a:r>
              <a:rPr lang="hu-HU" sz="2200" dirty="0" smtClean="0">
                <a:solidFill>
                  <a:srgbClr val="003300"/>
                </a:solidFill>
                <a:latin typeface="+mn-lt"/>
              </a:rPr>
              <a:t>ki a LIGA Szakszervezetek Konföderáció tagja.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hu-HU" sz="2200" dirty="0" smtClean="0">
              <a:solidFill>
                <a:srgbClr val="003300"/>
              </a:solidFill>
              <a:latin typeface="+mn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hu-HU" sz="2200" dirty="0" smtClean="0">
              <a:solidFill>
                <a:srgbClr val="003300"/>
              </a:solidFill>
              <a:latin typeface="+mn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200" b="1" dirty="0" smtClean="0">
                <a:solidFill>
                  <a:srgbClr val="003300"/>
                </a:solidFill>
                <a:latin typeface="+mn-lt"/>
              </a:rPr>
              <a:t>A Villamosenergia-ipari Társaságok Munkaadói Szövetsége</a:t>
            </a:r>
            <a:r>
              <a:rPr lang="hu-HU" sz="2200" dirty="0" smtClean="0">
                <a:solidFill>
                  <a:srgbClr val="003300"/>
                </a:solidFill>
                <a:latin typeface="+mn-lt"/>
              </a:rPr>
              <a:t>, melyet       1992. július 29. napjától tartanak nyilván, mint munkáltatói szervezetet.   A </a:t>
            </a:r>
            <a:r>
              <a:rPr lang="hu-HU" sz="2200" dirty="0" err="1" smtClean="0">
                <a:solidFill>
                  <a:srgbClr val="003300"/>
                </a:solidFill>
                <a:latin typeface="+mn-lt"/>
              </a:rPr>
              <a:t>Villamosipari</a:t>
            </a:r>
            <a:r>
              <a:rPr lang="hu-HU" sz="2200" dirty="0" smtClean="0">
                <a:solidFill>
                  <a:srgbClr val="003300"/>
                </a:solidFill>
                <a:latin typeface="+mn-lt"/>
              </a:rPr>
              <a:t> Társaságok Munkaadói Szövetsége nevet 2002-ben, míg mai nevét 2014 évben „vette fel”.</a:t>
            </a:r>
            <a:endParaRPr lang="hu-HU" sz="2200" dirty="0">
              <a:solidFill>
                <a:srgbClr val="003300"/>
              </a:solidFill>
              <a:latin typeface="+mn-lt"/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286010162"/>
              </p:ext>
            </p:extLst>
          </p:nvPr>
        </p:nvGraphicFramePr>
        <p:xfrm>
          <a:off x="467544" y="1052736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227925" y="1743699"/>
            <a:ext cx="8565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003300"/>
                </a:solidFill>
                <a:latin typeface="+mn-lt"/>
              </a:rPr>
              <a:t>  </a:t>
            </a:r>
            <a:endParaRPr lang="hu-HU" sz="2800" dirty="0">
              <a:solidFill>
                <a:srgbClr val="003300"/>
              </a:solidFill>
              <a:latin typeface="+mn-lt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800" dirty="0" smtClean="0">
                <a:solidFill>
                  <a:srgbClr val="003300"/>
                </a:solidFill>
                <a:latin typeface="+mn-lt"/>
              </a:rPr>
              <a:t>Az EVDSZ a LIGA VHSZ és a VTMSZ létrehozta a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rgbClr val="003300"/>
                </a:solidFill>
                <a:latin typeface="+mn-lt"/>
              </a:rPr>
              <a:t>Villamosenergia-ipari Ágazati Párbeszéd Bizottságot,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solidFill>
                  <a:srgbClr val="003300"/>
                </a:solidFill>
                <a:latin typeface="+mn-lt"/>
              </a:rPr>
              <a:t>a </a:t>
            </a:r>
            <a:r>
              <a:rPr lang="hu-HU" sz="2800" b="1" dirty="0" err="1" smtClean="0">
                <a:solidFill>
                  <a:srgbClr val="003300"/>
                </a:solidFill>
                <a:latin typeface="+mn-lt"/>
              </a:rPr>
              <a:t>VAPB-t</a:t>
            </a:r>
            <a:r>
              <a:rPr lang="hu-HU" sz="2800" b="1" dirty="0" smtClean="0">
                <a:solidFill>
                  <a:srgbClr val="003300"/>
                </a:solidFill>
                <a:latin typeface="+mn-lt"/>
              </a:rPr>
              <a:t>.</a:t>
            </a:r>
            <a:endParaRPr lang="hu-HU" sz="2800" b="1" dirty="0">
              <a:solidFill>
                <a:srgbClr val="003300"/>
              </a:solidFill>
              <a:latin typeface="+mn-lt"/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720129419"/>
              </p:ext>
            </p:extLst>
          </p:nvPr>
        </p:nvGraphicFramePr>
        <p:xfrm>
          <a:off x="430747" y="951611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6" y="3832759"/>
            <a:ext cx="2693572" cy="229240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56" y="3886409"/>
            <a:ext cx="2985003" cy="223875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914251356"/>
              </p:ext>
            </p:extLst>
          </p:nvPr>
        </p:nvGraphicFramePr>
        <p:xfrm>
          <a:off x="467544" y="965053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23528" y="2158393"/>
            <a:ext cx="84700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3300"/>
                </a:solidFill>
                <a:latin typeface="+mn-lt"/>
              </a:rPr>
              <a:t>A VDSZSZ és a Budapesti Elektromos Művek megalapítja az </a:t>
            </a:r>
            <a:r>
              <a:rPr lang="hu-HU" sz="2400" dirty="0" err="1" smtClean="0">
                <a:solidFill>
                  <a:srgbClr val="003300"/>
                </a:solidFill>
                <a:latin typeface="+mn-lt"/>
              </a:rPr>
              <a:t>Egymásért-Együtt</a:t>
            </a:r>
            <a:r>
              <a:rPr lang="hu-HU" sz="2400" dirty="0" smtClean="0">
                <a:solidFill>
                  <a:srgbClr val="003300"/>
                </a:solidFill>
                <a:latin typeface="+mn-lt"/>
              </a:rPr>
              <a:t> Alapítványt 1991-ben.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u-HU" sz="1000" dirty="0" smtClean="0">
              <a:solidFill>
                <a:srgbClr val="003300"/>
              </a:solidFill>
              <a:latin typeface="+mn-lt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3300"/>
                </a:solidFill>
                <a:latin typeface="+mn-lt"/>
              </a:rPr>
              <a:t>Erőmű-bánya integráció 1992-94.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003300"/>
                </a:solidFill>
                <a:latin typeface="+mn-lt"/>
              </a:rPr>
              <a:t>     Öt erőműbe „olvadtak be” bányaüzemek. </a:t>
            </a:r>
            <a:endParaRPr lang="hu-HU" sz="24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88" y="5157192"/>
            <a:ext cx="4183972" cy="1527482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352520" y="4033807"/>
            <a:ext cx="7056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latin typeface="+mn-lt"/>
              </a:rPr>
              <a:t>A Bánya- Energia- </a:t>
            </a:r>
            <a:r>
              <a:rPr lang="hu-HU" sz="2000" b="1" dirty="0">
                <a:latin typeface="+mn-lt"/>
              </a:rPr>
              <a:t>és Ipari Dolgozók Szakszervezete (</a:t>
            </a:r>
            <a:r>
              <a:rPr lang="hu-HU" sz="2000" b="1" dirty="0" smtClean="0">
                <a:latin typeface="+mn-lt"/>
              </a:rPr>
              <a:t>BDSZ)</a:t>
            </a:r>
            <a:r>
              <a:rPr lang="hu-HU" sz="2000" dirty="0" smtClean="0">
                <a:latin typeface="+mn-lt"/>
              </a:rPr>
              <a:t> </a:t>
            </a:r>
          </a:p>
          <a:p>
            <a:pPr algn="ctr"/>
            <a:r>
              <a:rPr lang="hu-HU" sz="2000" dirty="0" smtClean="0">
                <a:latin typeface="+mn-lt"/>
              </a:rPr>
              <a:t>– </a:t>
            </a:r>
            <a:r>
              <a:rPr lang="hu-HU" sz="2000" dirty="0">
                <a:latin typeface="+mn-lt"/>
              </a:rPr>
              <a:t>akkor még </a:t>
            </a:r>
            <a:r>
              <a:rPr lang="hu-HU" sz="2000" dirty="0" smtClean="0">
                <a:latin typeface="+mn-lt"/>
              </a:rPr>
              <a:t>Bányaipari </a:t>
            </a:r>
            <a:r>
              <a:rPr lang="hu-HU" sz="2000" dirty="0">
                <a:latin typeface="+mn-lt"/>
              </a:rPr>
              <a:t>Dolgozók </a:t>
            </a:r>
            <a:r>
              <a:rPr lang="hu-HU" sz="2000" dirty="0" smtClean="0">
                <a:latin typeface="+mn-lt"/>
              </a:rPr>
              <a:t>Szakszervezeti Szövetsége </a:t>
            </a:r>
            <a:r>
              <a:rPr lang="hu-HU" sz="2000" dirty="0">
                <a:latin typeface="+mn-lt"/>
              </a:rPr>
              <a:t>– </a:t>
            </a:r>
            <a:endParaRPr lang="hu-HU" sz="2000" dirty="0" smtClean="0">
              <a:latin typeface="+mn-lt"/>
            </a:endParaRPr>
          </a:p>
          <a:p>
            <a:pPr algn="just"/>
            <a:r>
              <a:rPr lang="hu-HU" sz="2000" dirty="0" smtClean="0">
                <a:latin typeface="+mn-lt"/>
              </a:rPr>
              <a:t>1991 </a:t>
            </a:r>
            <a:r>
              <a:rPr lang="hu-HU" sz="2000" dirty="0">
                <a:latin typeface="+mn-lt"/>
              </a:rPr>
              <a:t>január 9. napján került a Fővárosi Bíróságnál nyilvántartásba vételre</a:t>
            </a:r>
            <a:r>
              <a:rPr lang="hu-HU" sz="2000" dirty="0" smtClean="0">
                <a:latin typeface="+mn-lt"/>
              </a:rPr>
              <a:t>. </a:t>
            </a:r>
          </a:p>
          <a:p>
            <a:pPr algn="just"/>
            <a:r>
              <a:rPr lang="hu-HU" sz="2000" dirty="0" smtClean="0">
                <a:latin typeface="+mn-lt"/>
              </a:rPr>
              <a:t>Az integrációt követően részese </a:t>
            </a:r>
          </a:p>
          <a:p>
            <a:pPr algn="just"/>
            <a:r>
              <a:rPr lang="hu-HU" sz="2000" dirty="0" smtClean="0">
                <a:latin typeface="+mn-lt"/>
              </a:rPr>
              <a:t>a villamosenergia-ipari szociális</a:t>
            </a:r>
          </a:p>
          <a:p>
            <a:pPr algn="just"/>
            <a:r>
              <a:rPr lang="hu-HU" sz="2000" dirty="0" smtClean="0">
                <a:latin typeface="+mn-lt"/>
              </a:rPr>
              <a:t>párbeszédnek, a </a:t>
            </a:r>
            <a:r>
              <a:rPr lang="hu-HU" sz="2000" dirty="0" err="1" smtClean="0">
                <a:latin typeface="+mn-lt"/>
              </a:rPr>
              <a:t>VAPB-nek</a:t>
            </a:r>
            <a:r>
              <a:rPr lang="hu-HU" sz="2000" dirty="0" smtClean="0">
                <a:latin typeface="+mn-lt"/>
              </a:rPr>
              <a:t>.</a:t>
            </a:r>
            <a:endParaRPr lang="hu-HU" sz="2000" dirty="0">
              <a:latin typeface="+mn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24" y="4642295"/>
            <a:ext cx="3009076" cy="2181580"/>
          </a:xfrm>
          <a:prstGeom prst="rect">
            <a:avLst/>
          </a:prstGeom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14419315"/>
              </p:ext>
            </p:extLst>
          </p:nvPr>
        </p:nvGraphicFramePr>
        <p:xfrm>
          <a:off x="508303" y="757665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107504" y="1713075"/>
            <a:ext cx="86860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+mn-lt"/>
              </a:rPr>
              <a:t>Létrejön 1994-ben a Villamosenergia-ipari munkáltatók és az EVDSZ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+mn-lt"/>
              </a:rPr>
              <a:t>részvételével a </a:t>
            </a:r>
            <a:r>
              <a:rPr lang="hu-HU" b="1" dirty="0" smtClean="0">
                <a:latin typeface="+mn-lt"/>
              </a:rPr>
              <a:t>Villamosenergia-ipari Társaságok Nyugdíjpénztára</a:t>
            </a:r>
            <a:r>
              <a:rPr lang="hu-HU" dirty="0" smtClean="0">
                <a:latin typeface="+mn-lt"/>
              </a:rPr>
              <a:t>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+mn-lt"/>
              </a:rPr>
              <a:t>Létrejön a </a:t>
            </a:r>
            <a:r>
              <a:rPr lang="hu-HU" b="1" dirty="0" smtClean="0">
                <a:latin typeface="+mn-lt"/>
              </a:rPr>
              <a:t>Villamosenergia-ipari Társaságok Önsegélyező Pénztára.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hu-HU" sz="500" dirty="0">
              <a:latin typeface="+mn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latin typeface="+mn-lt"/>
              </a:rPr>
              <a:t>A </a:t>
            </a:r>
            <a:r>
              <a:rPr lang="hu-HU" b="1" dirty="0" err="1" smtClean="0">
                <a:latin typeface="+mn-lt"/>
              </a:rPr>
              <a:t>privatizávió</a:t>
            </a:r>
            <a:r>
              <a:rPr lang="hu-HU" b="1" dirty="0" smtClean="0">
                <a:latin typeface="+mn-lt"/>
              </a:rPr>
              <a:t> előtt: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hu-HU" sz="500" b="1" dirty="0" smtClean="0">
              <a:latin typeface="+mn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+mn-lt"/>
              </a:rPr>
              <a:t>A VTMSZ valamint a VDSZSZ (ma EVDSZ) és a BDSZ megköti 1995 november 7. napján a </a:t>
            </a:r>
            <a:r>
              <a:rPr lang="hu-HU" b="1" dirty="0" smtClean="0">
                <a:latin typeface="+mn-lt"/>
              </a:rPr>
              <a:t>Villamosenergia-ipari Kollektív Szerződést, a </a:t>
            </a:r>
            <a:r>
              <a:rPr lang="hu-HU" b="1" dirty="0" err="1" smtClean="0">
                <a:latin typeface="+mn-lt"/>
              </a:rPr>
              <a:t>VKSZ-t</a:t>
            </a:r>
            <a:r>
              <a:rPr lang="hu-HU" dirty="0" smtClean="0">
                <a:latin typeface="+mn-lt"/>
              </a:rPr>
              <a:t>, melyet a munkaügyi miniszter 1995 november 29-ei határozatával a 4010 TEÁOR sz. </a:t>
            </a:r>
            <a:r>
              <a:rPr lang="hu-HU" dirty="0" err="1" smtClean="0">
                <a:latin typeface="+mn-lt"/>
              </a:rPr>
              <a:t>Villamosenergia</a:t>
            </a:r>
            <a:r>
              <a:rPr lang="hu-HU" dirty="0" smtClean="0">
                <a:latin typeface="+mn-lt"/>
              </a:rPr>
              <a:t> termelés és elosztás szakágazatra kiterjesztett. A kiterjesztést támogatja a LIGA VHSZ is, amely később aláíróként csatlakozik a szerződéshez.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0686" y="4515551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+mn-lt"/>
              </a:rPr>
              <a:t>Ennek révén többek között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+mn-lt"/>
              </a:rPr>
              <a:t>-    létrejön a </a:t>
            </a:r>
            <a:r>
              <a:rPr lang="hu-HU" b="1" dirty="0" smtClean="0">
                <a:latin typeface="+mn-lt"/>
              </a:rPr>
              <a:t>középszintű</a:t>
            </a:r>
            <a:r>
              <a:rPr lang="hu-HU" dirty="0" smtClean="0">
                <a:latin typeface="+mn-lt"/>
              </a:rPr>
              <a:t> </a:t>
            </a:r>
            <a:r>
              <a:rPr lang="hu-HU" b="1" dirty="0" smtClean="0">
                <a:latin typeface="+mn-lt"/>
              </a:rPr>
              <a:t>éves bér- és szociális megállapodás</a:t>
            </a:r>
            <a:r>
              <a:rPr lang="hu-HU" dirty="0" smtClean="0">
                <a:latin typeface="+mn-lt"/>
              </a:rPr>
              <a:t>ok    </a:t>
            </a:r>
            <a:r>
              <a:rPr lang="hu-HU" sz="200" dirty="0" smtClean="0">
                <a:latin typeface="+mn-lt"/>
              </a:rPr>
              <a:t>.</a:t>
            </a:r>
            <a:r>
              <a:rPr lang="hu-HU" dirty="0" smtClean="0">
                <a:latin typeface="+mn-lt"/>
              </a:rPr>
              <a:t>     rendszere,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+mn-lt"/>
              </a:rPr>
              <a:t>-    megszületik az „</a:t>
            </a:r>
            <a:r>
              <a:rPr lang="hu-HU" b="1" dirty="0" smtClean="0">
                <a:latin typeface="+mn-lt"/>
              </a:rPr>
              <a:t>alkalmazotti tarifa</a:t>
            </a:r>
            <a:r>
              <a:rPr lang="hu-HU" dirty="0" smtClean="0">
                <a:latin typeface="+mn-lt"/>
              </a:rPr>
              <a:t>” jogintézménye és 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dirty="0">
                <a:latin typeface="+mn-lt"/>
              </a:rPr>
              <a:t>r</a:t>
            </a:r>
            <a:r>
              <a:rPr lang="hu-HU" dirty="0" smtClean="0">
                <a:latin typeface="+mn-lt"/>
              </a:rPr>
              <a:t>ögzítésre kerül az iparági </a:t>
            </a:r>
            <a:r>
              <a:rPr lang="hu-HU" b="1" dirty="0" smtClean="0">
                <a:latin typeface="+mn-lt"/>
              </a:rPr>
              <a:t>sporttalálkozók</a:t>
            </a:r>
            <a:r>
              <a:rPr lang="hu-HU" dirty="0" smtClean="0">
                <a:latin typeface="+mn-lt"/>
              </a:rPr>
              <a:t> megrendezésére valamint a </a:t>
            </a:r>
            <a:r>
              <a:rPr lang="hu-HU" b="1" dirty="0" smtClean="0">
                <a:latin typeface="+mn-lt"/>
              </a:rPr>
              <a:t>szakmai tradíciók ápolására </a:t>
            </a:r>
            <a:r>
              <a:rPr lang="hu-HU" dirty="0" smtClean="0">
                <a:latin typeface="+mn-lt"/>
              </a:rPr>
              <a:t>(„Villamos Napok”) vonatkozó szabályozás.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hu-HU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65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386"/>
            <a:ext cx="3419872" cy="2479407"/>
          </a:xfrm>
          <a:prstGeom prst="rect">
            <a:avLst/>
          </a:prstGeom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785324245"/>
              </p:ext>
            </p:extLst>
          </p:nvPr>
        </p:nvGraphicFramePr>
        <p:xfrm>
          <a:off x="395536" y="927005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107504" y="2092300"/>
            <a:ext cx="8878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+mn-lt"/>
              </a:rPr>
              <a:t>Megszületik a privatizációs megállapodás, az un. </a:t>
            </a:r>
            <a:r>
              <a:rPr lang="hu-HU" sz="2000" dirty="0" err="1" smtClean="0">
                <a:latin typeface="+mn-lt"/>
              </a:rPr>
              <a:t>Suchman-féle</a:t>
            </a:r>
            <a:r>
              <a:rPr lang="hu-HU" sz="2000" dirty="0" smtClean="0">
                <a:latin typeface="+mn-lt"/>
              </a:rPr>
              <a:t> megállapodás, melynek három alappillére van: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2000" dirty="0" smtClean="0">
                <a:latin typeface="+mn-lt"/>
              </a:rPr>
              <a:t>VKSZ elismertetése,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2000" dirty="0">
                <a:latin typeface="+mn-lt"/>
              </a:rPr>
              <a:t>m</a:t>
            </a:r>
            <a:r>
              <a:rPr lang="hu-HU" sz="2000" dirty="0" smtClean="0">
                <a:latin typeface="+mn-lt"/>
              </a:rPr>
              <a:t>unkavállalói tulajdon,</a:t>
            </a: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hu-HU" sz="2000" dirty="0" smtClean="0">
                <a:latin typeface="+mn-lt"/>
              </a:rPr>
              <a:t>A privatizációs bevétel 5%-ának biztosítása a privatizáció károsultjai számára.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+mn-lt"/>
              </a:rPr>
              <a:t>    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 smtClean="0">
                <a:latin typeface="+mn-lt"/>
              </a:rPr>
              <a:t>Megkezdődik 1995-ben és 1997-ig tart a villamosenergia-ipar privatizációja.</a:t>
            </a:r>
            <a:endParaRPr lang="hu-HU" sz="2000" dirty="0" smtClean="0">
              <a:latin typeface="+mn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419872" y="4339069"/>
            <a:ext cx="55658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hu-HU" sz="2000" dirty="0" smtClean="0">
                <a:latin typeface="+mn-lt"/>
              </a:rPr>
              <a:t>Létrejön a </a:t>
            </a:r>
            <a:r>
              <a:rPr lang="hu-HU" sz="2000" b="1" dirty="0" smtClean="0">
                <a:latin typeface="+mn-lt"/>
              </a:rPr>
              <a:t>Vitamin Egészségpénztár </a:t>
            </a:r>
            <a:r>
              <a:rPr lang="hu-HU" sz="2000" dirty="0" smtClean="0">
                <a:latin typeface="+mn-lt"/>
              </a:rPr>
              <a:t>1997</a:t>
            </a:r>
            <a:r>
              <a:rPr lang="hu-HU" sz="2000" dirty="0">
                <a:latin typeface="+mn-lt"/>
              </a:rPr>
              <a:t>. évben </a:t>
            </a:r>
            <a:r>
              <a:rPr lang="hu-HU" sz="2000" dirty="0" smtClean="0">
                <a:latin typeface="+mn-lt"/>
              </a:rPr>
              <a:t>   3 </a:t>
            </a:r>
            <a:r>
              <a:rPr lang="hu-HU" sz="2000" dirty="0">
                <a:latin typeface="+mn-lt"/>
              </a:rPr>
              <a:t>cég (MVM, OVIT, ERBE) kezdeményezésére, a VDSZSZ </a:t>
            </a:r>
            <a:r>
              <a:rPr lang="hu-HU" sz="2000" dirty="0" smtClean="0">
                <a:latin typeface="+mn-lt"/>
              </a:rPr>
              <a:t>csatlakozásával, </a:t>
            </a:r>
            <a:r>
              <a:rPr lang="hu-HU" sz="2000" dirty="0">
                <a:latin typeface="+mn-lt"/>
              </a:rPr>
              <a:t>zárt pénztárként</a:t>
            </a:r>
            <a:r>
              <a:rPr lang="hu-HU" sz="2000" dirty="0" smtClean="0">
                <a:latin typeface="+mn-lt"/>
              </a:rPr>
              <a:t>, majd </a:t>
            </a:r>
            <a:r>
              <a:rPr lang="hu-HU" sz="2000" dirty="0">
                <a:latin typeface="+mn-lt"/>
              </a:rPr>
              <a:t>2000. évtől nyitott, ekkor csatlakozott pl. Paks és </a:t>
            </a:r>
            <a:r>
              <a:rPr lang="hu-HU" sz="2000" dirty="0" smtClean="0">
                <a:latin typeface="+mn-lt"/>
              </a:rPr>
              <a:t>Vértes.</a:t>
            </a:r>
          </a:p>
          <a:p>
            <a:pPr algn="ctr" defTabSz="457200"/>
            <a:endParaRPr lang="hu-HU" sz="1000" dirty="0" smtClean="0">
              <a:latin typeface="+mn-lt"/>
            </a:endParaRPr>
          </a:p>
          <a:p>
            <a:pPr algn="ctr" defTabSz="457200"/>
            <a:r>
              <a:rPr lang="hu-HU" sz="2000" dirty="0" smtClean="0">
                <a:latin typeface="+mn-lt"/>
              </a:rPr>
              <a:t>A VKSZ módosítására először 1997 május 9-i hatállyal kerül sor.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02354"/>
            <a:ext cx="2542000" cy="2864226"/>
          </a:xfrm>
          <a:prstGeom prst="rect">
            <a:avLst/>
          </a:prstGeom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813451019"/>
              </p:ext>
            </p:extLst>
          </p:nvPr>
        </p:nvGraphicFramePr>
        <p:xfrm>
          <a:off x="323528" y="983512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150493" y="2027999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ts val="1200"/>
              </a:spcAft>
            </a:pPr>
            <a:r>
              <a:rPr lang="hu-HU" sz="2000" dirty="0" smtClean="0">
                <a:latin typeface="+mn-lt"/>
              </a:rPr>
              <a:t>A 2002-től 2007-ig tart három lépcsőben a villamosenergia-ipar </a:t>
            </a:r>
            <a:r>
              <a:rPr lang="hu-HU" sz="2000" b="1" dirty="0" smtClean="0">
                <a:latin typeface="+mn-lt"/>
              </a:rPr>
              <a:t>liberalizáció</a:t>
            </a:r>
            <a:r>
              <a:rPr lang="hu-HU" sz="2000" dirty="0" smtClean="0">
                <a:latin typeface="+mn-lt"/>
              </a:rPr>
              <a:t>ja, mely újabb kihívásokat jelent.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+mn-lt"/>
              </a:rPr>
              <a:t>Ennek hatására is - hat éves tárgyalás után – 2008 február 19-én a VTMSZ valamint a VDSZSZ, a BDSZ és a LIGA VHSZ új </a:t>
            </a:r>
            <a:r>
              <a:rPr lang="hu-HU" sz="2000" b="1" dirty="0" smtClean="0">
                <a:latin typeface="+mn-lt"/>
              </a:rPr>
              <a:t>Villamosenergia-ipari Ágazati Kollektív Szerződést (VKSZ)</a:t>
            </a:r>
            <a:r>
              <a:rPr lang="hu-HU" sz="2000" dirty="0" smtClean="0">
                <a:latin typeface="+mn-lt"/>
              </a:rPr>
              <a:t>kötött,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>
                <a:latin typeface="+mn-lt"/>
              </a:rPr>
              <a:t>m</a:t>
            </a:r>
            <a:r>
              <a:rPr lang="hu-HU" sz="2000" dirty="0" smtClean="0">
                <a:latin typeface="+mn-lt"/>
              </a:rPr>
              <a:t>egőrizve az előző ágazati kollektív szerződés pozitívumait,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+mn-lt"/>
              </a:rPr>
              <a:t>sőt gyarapítva azokat.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50493" y="4653136"/>
            <a:ext cx="6120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+mn-lt"/>
              </a:rPr>
              <a:t>A </a:t>
            </a:r>
            <a:r>
              <a:rPr lang="hu-HU" sz="2000" dirty="0" err="1" smtClean="0">
                <a:latin typeface="+mn-lt"/>
              </a:rPr>
              <a:t>VKSZ-t</a:t>
            </a:r>
            <a:r>
              <a:rPr lang="hu-HU" sz="2000" dirty="0" smtClean="0">
                <a:latin typeface="+mn-lt"/>
              </a:rPr>
              <a:t> és a 2008 évi bér- és szociális megállapodást a szociális és munkaügyi miniszter 2008. július 29-ei hatállyal kiterjesztette.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hu-HU" sz="1000" dirty="0" smtClean="0">
              <a:latin typeface="+mn-lt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hu-HU" sz="2000" dirty="0" smtClean="0">
                <a:latin typeface="+mn-lt"/>
              </a:rPr>
              <a:t>Az éves bér- és szociális megállapodások kiterjesztése 2002-től 2007-ig is megtörtént, sőt 2009-ben is.</a:t>
            </a:r>
            <a:endParaRPr lang="hu-HU" sz="2000" dirty="0">
              <a:latin typeface="+mn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978"/>
            <a:ext cx="2421348" cy="2728280"/>
          </a:xfrm>
          <a:prstGeom prst="rect">
            <a:avLst/>
          </a:prstGeom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680768220"/>
              </p:ext>
            </p:extLst>
          </p:nvPr>
        </p:nvGraphicFramePr>
        <p:xfrm>
          <a:off x="368025" y="1052736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251520" y="221647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1200"/>
              </a:spcAft>
            </a:pPr>
            <a:r>
              <a:rPr lang="hu-HU" sz="2400" dirty="0" smtClean="0">
                <a:latin typeface="+mn-lt"/>
              </a:rPr>
              <a:t>2004-ben Magyarország felvételt nyer az Európai Unióba, </a:t>
            </a:r>
            <a:endParaRPr lang="hu-HU" sz="2400" dirty="0"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61006" y="2680465"/>
            <a:ext cx="8703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1200"/>
              </a:spcAft>
            </a:pPr>
            <a:r>
              <a:rPr lang="hu-HU" sz="2400" dirty="0" smtClean="0">
                <a:latin typeface="+mn-lt"/>
              </a:rPr>
              <a:t>Az EVDSZ Tagja lesz:                                                                                          </a:t>
            </a:r>
            <a:r>
              <a:rPr lang="hu-HU" sz="200" dirty="0" smtClean="0"/>
              <a:t>.</a:t>
            </a:r>
            <a:r>
              <a:rPr lang="hu-HU" sz="2200" dirty="0" smtClean="0"/>
              <a:t>      </a:t>
            </a:r>
            <a:r>
              <a:rPr lang="hu-HU" sz="2400" dirty="0" smtClean="0">
                <a:latin typeface="+mn-lt"/>
              </a:rPr>
              <a:t>az </a:t>
            </a:r>
            <a:r>
              <a:rPr lang="hu-HU" sz="2400" dirty="0" err="1" smtClean="0">
                <a:latin typeface="+mn-lt"/>
              </a:rPr>
              <a:t>EPSU-nak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1600" dirty="0" smtClean="0"/>
              <a:t>(az európai közszolgáltató nemzetközi szervezetnek),                                                       </a:t>
            </a:r>
            <a:r>
              <a:rPr lang="hu-HU" sz="200" dirty="0" smtClean="0"/>
              <a:t>.</a:t>
            </a:r>
            <a:r>
              <a:rPr lang="hu-HU" sz="1600" dirty="0" smtClean="0"/>
              <a:t>        </a:t>
            </a:r>
            <a:r>
              <a:rPr lang="hu-HU" sz="2400" dirty="0" smtClean="0">
                <a:latin typeface="+mn-lt"/>
              </a:rPr>
              <a:t>az </a:t>
            </a:r>
            <a:r>
              <a:rPr lang="hu-HU" sz="2400" dirty="0" err="1" smtClean="0">
                <a:latin typeface="+mn-lt"/>
              </a:rPr>
              <a:t>EMCEF-nek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1600" dirty="0" smtClean="0"/>
              <a:t>(az európai ipari nemzetközi szervezetnek)</a:t>
            </a:r>
            <a:r>
              <a:rPr lang="hu-HU" sz="2200" dirty="0" smtClean="0"/>
              <a:t> – ma </a:t>
            </a:r>
            <a:r>
              <a:rPr lang="hu-HU" sz="2200" dirty="0" err="1"/>
              <a:t>i</a:t>
            </a:r>
            <a:r>
              <a:rPr lang="hu-HU" sz="2200" dirty="0" err="1" smtClean="0"/>
              <a:t>ndustriAll</a:t>
            </a:r>
            <a:r>
              <a:rPr lang="hu-HU" sz="2200" dirty="0" smtClean="0"/>
              <a:t> </a:t>
            </a:r>
            <a:endParaRPr lang="hu-HU" sz="2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61006" y="3948791"/>
            <a:ext cx="595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1200"/>
              </a:spcAft>
            </a:pPr>
            <a:r>
              <a:rPr lang="hu-HU" sz="2400" dirty="0" smtClean="0">
                <a:latin typeface="+mn-lt"/>
              </a:rPr>
              <a:t>A VTMSZ és az EVDSZ 2005-ben megalapítja az iparági sportmozgalom támogatására a </a:t>
            </a:r>
            <a:r>
              <a:rPr lang="hu-HU" sz="2400" dirty="0" err="1" smtClean="0">
                <a:latin typeface="+mn-lt"/>
              </a:rPr>
              <a:t>VITsport</a:t>
            </a:r>
            <a:r>
              <a:rPr lang="hu-HU" sz="2400" dirty="0" smtClean="0">
                <a:latin typeface="+mn-lt"/>
              </a:rPr>
              <a:t> Alapítványt</a:t>
            </a:r>
            <a:endParaRPr lang="hu-HU" sz="2400" dirty="0"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61006" y="5217117"/>
            <a:ext cx="549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1200"/>
              </a:spcAft>
            </a:pPr>
            <a:r>
              <a:rPr lang="hu-HU" sz="2400" dirty="0" smtClean="0">
                <a:latin typeface="+mn-lt"/>
              </a:rPr>
              <a:t>Az Autonóm Konföderációból átlépünk                  a LIGA Szakszervezetek Konföderációba 2007-ben</a:t>
            </a:r>
            <a:endParaRPr 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26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915311429"/>
              </p:ext>
            </p:extLst>
          </p:nvPr>
        </p:nvGraphicFramePr>
        <p:xfrm>
          <a:off x="395536" y="980728"/>
          <a:ext cx="7131159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4" y="2276872"/>
            <a:ext cx="3816424" cy="4272115"/>
          </a:xfrm>
          <a:prstGeom prst="rect">
            <a:avLst/>
          </a:prstGeom>
          <a:effectLst>
            <a:outerShdw blurRad="50800" dir="5400000" algn="ctr" rotWithShape="0">
              <a:srgbClr val="000000"/>
            </a:outerShdw>
          </a:effectLst>
        </p:spPr>
      </p:pic>
      <p:sp>
        <p:nvSpPr>
          <p:cNvPr id="11" name="Szövegdoboz 10"/>
          <p:cNvSpPr txBox="1"/>
          <p:nvPr/>
        </p:nvSpPr>
        <p:spPr>
          <a:xfrm>
            <a:off x="251520" y="2419124"/>
            <a:ext cx="47256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100" dirty="0">
                <a:latin typeface="+mn-lt"/>
              </a:rPr>
              <a:t>A világgazdasági válság 2008-tól kezdődött és ennek hatására a bennünket érintő  társadalmi, politikai és gazdasági feltételek folyamatosan és jelentősen romlottak.</a:t>
            </a:r>
          </a:p>
          <a:p>
            <a:pPr algn="ctr" defTabSz="457200"/>
            <a:r>
              <a:rPr lang="hu-HU" sz="2100" dirty="0" smtClean="0">
                <a:latin typeface="+mn-lt"/>
              </a:rPr>
              <a:t>Talán ennek is köszönhető, hogy a VDSZSZ-be a </a:t>
            </a:r>
            <a:r>
              <a:rPr lang="hu-HU" sz="2100" dirty="0">
                <a:latin typeface="+mn-lt"/>
              </a:rPr>
              <a:t>LIGA VHSZ </a:t>
            </a:r>
            <a:r>
              <a:rPr lang="hu-HU" sz="2100" dirty="0" smtClean="0">
                <a:latin typeface="+mn-lt"/>
              </a:rPr>
              <a:t>2009-ben beolvadt. </a:t>
            </a:r>
          </a:p>
          <a:p>
            <a:pPr algn="ctr" defTabSz="457200"/>
            <a:r>
              <a:rPr lang="hu-HU" sz="2100" dirty="0" smtClean="0">
                <a:latin typeface="+mn-lt"/>
              </a:rPr>
              <a:t>Ekkor </a:t>
            </a:r>
            <a:r>
              <a:rPr lang="hu-HU" sz="2100" dirty="0">
                <a:latin typeface="+mn-lt"/>
              </a:rPr>
              <a:t>változott meg a </a:t>
            </a:r>
            <a:r>
              <a:rPr lang="hu-HU" sz="2100" dirty="0" smtClean="0">
                <a:latin typeface="+mn-lt"/>
              </a:rPr>
              <a:t>VDSZSZ neve </a:t>
            </a:r>
            <a:r>
              <a:rPr lang="hu-HU" sz="2100" dirty="0">
                <a:latin typeface="+mn-lt"/>
              </a:rPr>
              <a:t>is, </a:t>
            </a:r>
            <a:endParaRPr lang="hu-HU" sz="2100" dirty="0" smtClean="0">
              <a:latin typeface="+mn-lt"/>
            </a:endParaRPr>
          </a:p>
          <a:p>
            <a:pPr algn="ctr" defTabSz="457200"/>
            <a:r>
              <a:rPr lang="hu-HU" sz="2100" b="1" dirty="0" smtClean="0">
                <a:latin typeface="+mn-lt"/>
              </a:rPr>
              <a:t>Egyesült</a:t>
            </a:r>
            <a:r>
              <a:rPr lang="hu-HU" sz="2100" dirty="0">
                <a:latin typeface="+mn-lt"/>
              </a:rPr>
              <a:t> </a:t>
            </a:r>
            <a:r>
              <a:rPr lang="hu-HU" sz="2100" dirty="0" smtClean="0">
                <a:latin typeface="+mn-lt"/>
              </a:rPr>
              <a:t>Villamosenergia-ipari Dolgozók Szakszervezeti Szövetségére.</a:t>
            </a:r>
            <a:endParaRPr lang="hu-HU" sz="2100" b="1" dirty="0">
              <a:solidFill>
                <a:srgbClr val="0F6F18"/>
              </a:solidFill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2656"/>
            <a:ext cx="1053196" cy="167824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80312" y="4727448"/>
            <a:ext cx="122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400" b="1" dirty="0" smtClean="0"/>
              <a:t>EVDSZ</a:t>
            </a:r>
            <a:endParaRPr lang="hu-HU" sz="2400" b="1" dirty="0">
              <a:solidFill>
                <a:srgbClr val="0F6F18"/>
              </a:solidFill>
              <a:latin typeface="+mn-lt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85629" y="4727447"/>
            <a:ext cx="1170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2400" b="1" dirty="0" smtClean="0"/>
              <a:t>LIGA VHSZ</a:t>
            </a:r>
            <a:endParaRPr lang="hu-HU" sz="2400" b="1" dirty="0">
              <a:solidFill>
                <a:srgbClr val="0F6F1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99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457200" fontAlgn="base">
          <a:spcBef>
            <a:spcPct val="0"/>
          </a:spcBef>
          <a:spcAft>
            <a:spcPct val="0"/>
          </a:spcAft>
          <a:defRPr sz="1400">
            <a:solidFill>
              <a:prstClr val="black"/>
            </a:solidFill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5523</TotalTime>
  <Words>2120</Words>
  <Application>Microsoft Office PowerPoint</Application>
  <PresentationFormat>Diavetítés a képernyőre (4:3 oldalarány)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Verdana</vt:lpstr>
      <vt:lpstr>Wingdings 2</vt:lpstr>
      <vt:lpstr>ヒラギノ角ゴ Pro W3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Szilágyi József</dc:creator>
  <cp:lastModifiedBy>Tóth Andrea</cp:lastModifiedBy>
  <cp:revision>487</cp:revision>
  <cp:lastPrinted>2015-11-12T16:36:44Z</cp:lastPrinted>
  <dcterms:created xsi:type="dcterms:W3CDTF">2010-10-19T09:41:35Z</dcterms:created>
  <dcterms:modified xsi:type="dcterms:W3CDTF">2015-11-17T07:41:29Z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0x010100DFE55851C4D9C04EB91D79D9BB7FFB3B004C9ECE2160EE974CAA43AAD2F401CD6E</vt:lpwstr>
  </property>
</Properties>
</file>