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324" r:id="rId2"/>
    <p:sldId id="352" r:id="rId3"/>
    <p:sldId id="373" r:id="rId4"/>
    <p:sldId id="374" r:id="rId5"/>
    <p:sldId id="375" r:id="rId6"/>
    <p:sldId id="376" r:id="rId7"/>
    <p:sldId id="389" r:id="rId8"/>
    <p:sldId id="391" r:id="rId9"/>
    <p:sldId id="392" r:id="rId10"/>
    <p:sldId id="390" r:id="rId11"/>
    <p:sldId id="377" r:id="rId12"/>
    <p:sldId id="378" r:id="rId13"/>
    <p:sldId id="348" r:id="rId14"/>
    <p:sldId id="379" r:id="rId15"/>
    <p:sldId id="380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388" r:id="rId24"/>
    <p:sldId id="393" r:id="rId25"/>
    <p:sldId id="394" r:id="rId26"/>
    <p:sldId id="395" r:id="rId27"/>
    <p:sldId id="358" r:id="rId28"/>
  </p:sldIdLst>
  <p:sldSz cx="9144000" cy="6858000" type="screen4x3"/>
  <p:notesSz cx="7010400" cy="92964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8000"/>
    <a:srgbClr val="003300"/>
    <a:srgbClr val="8EC88E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hu-HU"/>
              <a:t>EVDSZ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7BA313-E122-40CF-A565-52F1F0B89906}" type="datetimeFigureOut">
              <a:rPr lang="hu-HU"/>
              <a:pPr>
                <a:defRPr/>
              </a:pPr>
              <a:t>2015.11.16.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1A344A7F-7F62-4B46-9E41-C6829A50802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51698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hu-HU"/>
              <a:t>EVDSZ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22752E-6423-465F-B022-AF120D1C43BD}" type="datetimeFigureOut">
              <a:rPr lang="hu-HU"/>
              <a:pPr>
                <a:defRPr/>
              </a:pPr>
              <a:t>2015.11.16.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4369547-03A5-4EFF-8D4F-271F087A2A6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29752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523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61240-5848-4B0B-A02D-B0902A7185F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6F62F-A100-489B-970B-CC3DBB73E07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031AE-063E-4C47-A6FB-4BF363DFA4F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9203B-3EAD-4A75-8426-4EEC9BDD052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CB97A-B9AF-43B3-95AA-732B21B3EBA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FEFFC-51CB-4856-B2BC-CF27F6CECC5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29852-D2F2-4D9E-90E6-5F4FBAA1D93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16FCF-EB0E-4C6C-B148-F36312EBBB5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28938-6047-4BB9-8C53-8D35E676FB6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CABF7-5F39-4292-AB51-FE6560A2551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C1714814-A51A-4604-A55B-264C9A5D58C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FE0D4"/>
                </a:solidFill>
                <a:latin typeface="Constantia" pitchFamily="18" charset="0"/>
              </a:defRPr>
            </a:lvl1pPr>
          </a:lstStyle>
          <a:p>
            <a:fld id="{4ECEF993-5365-4EB9-B535-B00D64B3A5E6}" type="slidenum">
              <a:rPr lang="hu-HU"/>
              <a:pPr/>
              <a:t>‹#›</a:t>
            </a:fld>
            <a:endParaRPr 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81" r:id="rId9"/>
    <p:sldLayoutId id="2147483779" r:id="rId10"/>
    <p:sldLayoutId id="214748378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artalom helye 10"/>
          <p:cNvSpPr>
            <a:spLocks noGrp="1"/>
          </p:cNvSpPr>
          <p:nvPr>
            <p:ph idx="1"/>
          </p:nvPr>
        </p:nvSpPr>
        <p:spPr>
          <a:xfrm>
            <a:off x="457200" y="2444750"/>
            <a:ext cx="8229600" cy="4080594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sz="28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BESZÁMOLÓ</a:t>
            </a:r>
          </a:p>
          <a:p>
            <a:pPr marL="0" indent="0" algn="ctr">
              <a:buFont typeface="Wingdings 2" pitchFamily="18" charset="2"/>
              <a:buNone/>
            </a:pPr>
            <a:endParaRPr lang="hu-HU" sz="2800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hu-HU" sz="18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II. Taggyűlése számára a 2014-2015 évben végzett munkáról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sz="24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Szóbeli </a:t>
            </a:r>
            <a:r>
              <a:rPr lang="hu-HU" sz="24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kiegészítés</a:t>
            </a:r>
          </a:p>
          <a:p>
            <a:pPr marL="0" indent="0" algn="ctr">
              <a:buFont typeface="Wingdings 2" pitchFamily="18" charset="2"/>
              <a:buNone/>
            </a:pPr>
            <a:endParaRPr lang="hu-HU" sz="2400" b="1" dirty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hu-HU" sz="24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hu-HU" sz="24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hu-HU" sz="14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Visegrád, 2015 november 16.</a:t>
            </a:r>
          </a:p>
        </p:txBody>
      </p:sp>
      <p:sp>
        <p:nvSpPr>
          <p:cNvPr id="5123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ED2D99-99B0-4E74-B3F8-C0CE4AB264C9}" type="slidenum">
              <a:rPr lang="hu-HU"/>
              <a:pPr/>
              <a:t>1</a:t>
            </a:fld>
            <a:endParaRPr lang="hu-HU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artalom helye 10"/>
          <p:cNvSpPr txBox="1">
            <a:spLocks/>
          </p:cNvSpPr>
          <p:nvPr/>
        </p:nvSpPr>
        <p:spPr>
          <a:xfrm>
            <a:off x="251520" y="1052736"/>
            <a:ext cx="8316416" cy="580342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b="1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EVDSZ II. TAGGYŰLÉS és KONFERENCIA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Visegrád, 2015. november 16-17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hu-HU" altLang="hu-HU" sz="1400" b="1" dirty="0" smtClean="0">
              <a:solidFill>
                <a:srgbClr val="00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51520" y="1633078"/>
            <a:ext cx="7236296" cy="45719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 jövedelmi mutatók, </a:t>
            </a:r>
            <a:r>
              <a:rPr lang="hu-HU" sz="3600" b="1" dirty="0" smtClean="0">
                <a:solidFill>
                  <a:schemeClr val="tx1"/>
                </a:solidFill>
              </a:rPr>
              <a:t/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b="1" dirty="0" smtClean="0">
                <a:solidFill>
                  <a:schemeClr val="tx1"/>
                </a:solidFill>
              </a:rPr>
              <a:t>ágazatok </a:t>
            </a:r>
            <a:r>
              <a:rPr lang="hu-HU" sz="3600" b="1" dirty="0" smtClean="0">
                <a:solidFill>
                  <a:schemeClr val="tx1"/>
                </a:solidFill>
              </a:rPr>
              <a:t>jövedelmi helyzete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86312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/>
              <a:t>  </a:t>
            </a:r>
            <a:r>
              <a:rPr lang="hu-HU" dirty="0" smtClean="0"/>
              <a:t>          </a:t>
            </a:r>
            <a:r>
              <a:rPr lang="hu-HU" b="1" dirty="0" smtClean="0"/>
              <a:t>ágazat </a:t>
            </a:r>
            <a:r>
              <a:rPr lang="hu-HU" dirty="0" smtClean="0"/>
              <a:t>                                   </a:t>
            </a:r>
            <a:r>
              <a:rPr lang="hu-HU" b="1" dirty="0" smtClean="0"/>
              <a:t>átlagkereset</a:t>
            </a:r>
          </a:p>
          <a:p>
            <a:pPr marL="0" indent="0" algn="just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</a:t>
            </a:r>
            <a:r>
              <a:rPr lang="hu-HU" b="1" dirty="0"/>
              <a:t>b</a:t>
            </a:r>
            <a:r>
              <a:rPr lang="hu-HU" b="1" dirty="0" smtClean="0"/>
              <a:t>ruttó </a:t>
            </a:r>
            <a:r>
              <a:rPr lang="hu-HU" dirty="0" smtClean="0"/>
              <a:t>                 </a:t>
            </a:r>
            <a:r>
              <a:rPr lang="hu-HU" b="1" dirty="0"/>
              <a:t>n</a:t>
            </a:r>
            <a:r>
              <a:rPr lang="hu-HU" b="1" dirty="0" smtClean="0"/>
              <a:t>ettó</a:t>
            </a:r>
            <a:r>
              <a:rPr lang="hu-HU" dirty="0" smtClean="0"/>
              <a:t> </a:t>
            </a:r>
          </a:p>
          <a:p>
            <a:pPr marL="0" indent="0" algn="just">
              <a:buNone/>
            </a:pPr>
            <a:r>
              <a:rPr lang="hu-HU" dirty="0" smtClean="0"/>
              <a:t>I.    Pénzügyi, </a:t>
            </a:r>
          </a:p>
          <a:p>
            <a:pPr marL="0" indent="0" algn="just">
              <a:buNone/>
            </a:pPr>
            <a:r>
              <a:rPr lang="hu-HU" dirty="0"/>
              <a:t> </a:t>
            </a:r>
            <a:r>
              <a:rPr lang="hu-HU" dirty="0" smtClean="0"/>
              <a:t>      biztosítási tevékenység  486 054 Ft/hó  365 318 Ft/hó </a:t>
            </a:r>
          </a:p>
          <a:p>
            <a:pPr marL="0" indent="0" algn="just">
              <a:buNone/>
            </a:pPr>
            <a:r>
              <a:rPr lang="hu-HU" dirty="0" smtClean="0"/>
              <a:t>II.  Információ, </a:t>
            </a:r>
          </a:p>
          <a:p>
            <a:pPr marL="0" indent="0" algn="just">
              <a:buNone/>
            </a:pPr>
            <a:r>
              <a:rPr lang="hu-HU" dirty="0" smtClean="0"/>
              <a:t>Kommunikáció                      449 412  Ft/hó 294 365 Ft/hó</a:t>
            </a:r>
          </a:p>
          <a:p>
            <a:pPr marL="0" indent="0" algn="just">
              <a:buNone/>
            </a:pPr>
            <a:r>
              <a:rPr lang="hu-HU" dirty="0" smtClean="0"/>
              <a:t>III. </a:t>
            </a:r>
            <a:r>
              <a:rPr lang="hu-HU" dirty="0" err="1" smtClean="0"/>
              <a:t>Villamosenergia-</a:t>
            </a:r>
            <a:r>
              <a:rPr lang="hu-HU" dirty="0" smtClean="0"/>
              <a:t>, gáz-, </a:t>
            </a:r>
          </a:p>
          <a:p>
            <a:pPr marL="0" indent="0" algn="just">
              <a:buNone/>
            </a:pPr>
            <a:r>
              <a:rPr lang="hu-HU" dirty="0" smtClean="0"/>
              <a:t>gőzellátás, </a:t>
            </a:r>
          </a:p>
          <a:p>
            <a:pPr marL="0" indent="0" algn="just">
              <a:buNone/>
            </a:pPr>
            <a:r>
              <a:rPr lang="hu-HU" dirty="0" smtClean="0"/>
              <a:t>légkondicionálás                    422 444 Ft/hó 276 701 </a:t>
            </a:r>
            <a:r>
              <a:rPr lang="hu-HU" dirty="0"/>
              <a:t>F</a:t>
            </a:r>
            <a:r>
              <a:rPr lang="hu-HU" dirty="0" smtClean="0"/>
              <a:t>t/hó                    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10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462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0430" y="1131437"/>
            <a:ext cx="8229600" cy="1143000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 nyugellátási mutatók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1634" y="2852936"/>
            <a:ext cx="8229600" cy="4389437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     2013                  2014        </a:t>
            </a:r>
          </a:p>
          <a:p>
            <a:pPr marL="0" indent="0" algn="just">
              <a:buNone/>
            </a:pPr>
            <a:r>
              <a:rPr lang="hu-HU" dirty="0" smtClean="0"/>
              <a:t>A részesülők száma:                2 829 000 fő     2 755 000 fő</a:t>
            </a:r>
          </a:p>
          <a:p>
            <a:pPr marL="0" indent="0" algn="just">
              <a:buNone/>
            </a:pPr>
            <a:r>
              <a:rPr lang="hu-HU" dirty="0" smtClean="0"/>
              <a:t>(a teljes népesség 27,9%-a)</a:t>
            </a:r>
          </a:p>
          <a:p>
            <a:pPr marL="0" indent="0" algn="just">
              <a:buNone/>
            </a:pPr>
            <a:r>
              <a:rPr lang="hu-HU" dirty="0" smtClean="0"/>
              <a:t>Saját jogú nyugdíjasok száma:                         2 023 000 fő</a:t>
            </a:r>
          </a:p>
          <a:p>
            <a:pPr marL="0" indent="0" algn="just">
              <a:buNone/>
            </a:pPr>
            <a:r>
              <a:rPr lang="hu-HU" dirty="0" smtClean="0"/>
              <a:t>Kifizetett juttatás a GDP %-ában:     11,6                10,9</a:t>
            </a:r>
          </a:p>
          <a:p>
            <a:pPr marL="0" indent="0" algn="just">
              <a:buNone/>
            </a:pPr>
            <a:r>
              <a:rPr lang="hu-HU" dirty="0" smtClean="0"/>
              <a:t>Kifizetett juttatás (Ft/fő/hó)                                   105 197</a:t>
            </a:r>
          </a:p>
          <a:p>
            <a:pPr marL="0" indent="0" algn="just">
              <a:buNone/>
            </a:pPr>
            <a:r>
              <a:rPr lang="hu-HU" dirty="0" smtClean="0"/>
              <a:t>- ez a nettó jövedelem 67,6 %-a</a:t>
            </a:r>
            <a:r>
              <a:rPr lang="hu-HU" dirty="0" smtClean="0">
                <a:solidFill>
                  <a:srgbClr val="FF0000"/>
                </a:solidFill>
              </a:rPr>
              <a:t>  </a:t>
            </a:r>
          </a:p>
          <a:p>
            <a:pPr marL="0" indent="0" algn="just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11</a:t>
            </a:fld>
            <a:endParaRPr lang="hu-HU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artalom helye 10"/>
          <p:cNvSpPr txBox="1">
            <a:spLocks/>
          </p:cNvSpPr>
          <p:nvPr/>
        </p:nvSpPr>
        <p:spPr>
          <a:xfrm>
            <a:off x="251520" y="908720"/>
            <a:ext cx="8316416" cy="580342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b="1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EVDSZ II. TAGGYŰLÉS és KONFERENCIA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Visegrád, 2015. november 16-17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hu-HU" altLang="hu-HU" sz="1400" b="1" dirty="0" smtClean="0">
              <a:solidFill>
                <a:srgbClr val="00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51520" y="1489062"/>
            <a:ext cx="7236296" cy="45719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65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3735" y="792163"/>
            <a:ext cx="8229600" cy="1143000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 létminimum </a:t>
            </a:r>
            <a:r>
              <a:rPr lang="hu-HU" sz="3600" b="1" dirty="0" smtClean="0">
                <a:solidFill>
                  <a:schemeClr val="tx1"/>
                </a:solidFill>
              </a:rPr>
              <a:t/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b="1" dirty="0" smtClean="0">
                <a:solidFill>
                  <a:schemeClr val="tx1"/>
                </a:solidFill>
              </a:rPr>
              <a:t>és </a:t>
            </a:r>
            <a:r>
              <a:rPr lang="hu-HU" sz="3600" b="1" dirty="0" smtClean="0">
                <a:solidFill>
                  <a:schemeClr val="tx1"/>
                </a:solidFill>
              </a:rPr>
              <a:t>a szegénységi küszöb mutatói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29219"/>
            <a:ext cx="8229600" cy="4389437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/>
              <a:t> </a:t>
            </a:r>
            <a:r>
              <a:rPr lang="hu-HU" dirty="0" smtClean="0"/>
              <a:t>A létminimum mértéke:                </a:t>
            </a:r>
          </a:p>
          <a:p>
            <a:pPr marL="0" indent="0" algn="just">
              <a:buNone/>
            </a:pPr>
            <a:r>
              <a:rPr lang="hu-HU" dirty="0" smtClean="0"/>
              <a:t>- egy személyes háztartás                            87 351 Ft/fő/hó</a:t>
            </a:r>
          </a:p>
          <a:p>
            <a:pPr marL="0" indent="0" algn="just">
              <a:buNone/>
            </a:pPr>
            <a:r>
              <a:rPr lang="hu-HU" dirty="0" smtClean="0"/>
              <a:t>- két felnőtt, két gyerek                               63 329 Ft/fő/hó</a:t>
            </a:r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Relatív szegénységi arány:                                      14,6%</a:t>
            </a:r>
          </a:p>
          <a:p>
            <a:pPr marL="0" indent="0" algn="just">
              <a:buNone/>
            </a:pPr>
            <a:r>
              <a:rPr lang="hu-HU" dirty="0" smtClean="0"/>
              <a:t>Szegénységi küszöb:</a:t>
            </a:r>
          </a:p>
          <a:p>
            <a:pPr marL="0" indent="0" algn="just">
              <a:buNone/>
            </a:pPr>
            <a:r>
              <a:rPr lang="hu-HU" dirty="0" smtClean="0"/>
              <a:t>- egy személyes háztartás   812 960 Ft/év      67 746 Ft/hó</a:t>
            </a:r>
          </a:p>
          <a:p>
            <a:pPr marL="0" indent="0" algn="just">
              <a:buNone/>
            </a:pPr>
            <a:r>
              <a:rPr lang="hu-HU" dirty="0" smtClean="0"/>
              <a:t>- két felnőtt, két gyerek    1 707 216 Ft/év     142 268 Ft/hó</a:t>
            </a:r>
            <a:endParaRPr lang="hu-H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12</a:t>
            </a:fld>
            <a:endParaRPr lang="hu-HU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329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658" y="800706"/>
            <a:ext cx="8229600" cy="792088"/>
          </a:xfrm>
        </p:spPr>
        <p:txBody>
          <a:bodyPr anchor="t"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Eredményeink az érdekegyeztetés nemzetközi szintjén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524723"/>
          </a:xfrm>
        </p:spPr>
        <p:txBody>
          <a:bodyPr/>
          <a:lstStyle/>
          <a:p>
            <a:pPr>
              <a:buNone/>
            </a:pPr>
            <a:r>
              <a:rPr lang="hu-HU" sz="2200" b="1" dirty="0" smtClean="0"/>
              <a:t>    </a:t>
            </a:r>
          </a:p>
          <a:p>
            <a:pPr>
              <a:buNone/>
            </a:pPr>
            <a:endParaRPr lang="hu-HU" sz="2200" b="1" dirty="0" smtClean="0"/>
          </a:p>
          <a:p>
            <a:pPr algn="just"/>
            <a:r>
              <a:rPr lang="hu-HU" sz="2200" b="1" dirty="0" smtClean="0"/>
              <a:t>Biztosítani tudtuk a nemzetközi szervezetekben való részvétel személyi és tárgyi feltételeit és finanszírozását.</a:t>
            </a:r>
          </a:p>
          <a:p>
            <a:pPr algn="just"/>
            <a:r>
              <a:rPr lang="hu-HU" sz="2200" b="1" dirty="0" smtClean="0"/>
              <a:t>Együttműködési megállapodás aláírására kerülne sor – amennyiben ezzel a Taggyűlés is egyetért – az </a:t>
            </a:r>
            <a:r>
              <a:rPr lang="hu-HU" sz="2200" b="1" dirty="0" err="1" smtClean="0"/>
              <a:t>IndustriAll</a:t>
            </a:r>
            <a:r>
              <a:rPr lang="hu-HU" sz="2200" b="1" dirty="0" smtClean="0"/>
              <a:t> </a:t>
            </a:r>
            <a:r>
              <a:rPr lang="hu-HU" sz="2200" b="1" dirty="0" err="1" smtClean="0"/>
              <a:t>Europ-ban</a:t>
            </a:r>
            <a:r>
              <a:rPr lang="hu-HU" sz="2200" b="1" dirty="0" smtClean="0"/>
              <a:t> lévő magyar szakszervezetek között.</a:t>
            </a:r>
          </a:p>
          <a:p>
            <a:pPr algn="just"/>
            <a:r>
              <a:rPr lang="hu-HU" sz="2200" b="1" dirty="0" smtClean="0"/>
              <a:t>Biztosítani tudtuk a nemzetközi és a külföldi szakszervezetek segítségét a helyi érdekegyeztetési konfliktusokban(BERT, DÉMÁSZ </a:t>
            </a:r>
            <a:r>
              <a:rPr lang="hu-HU" sz="2200" b="1" dirty="0" err="1" smtClean="0"/>
              <a:t>Zrt</a:t>
            </a:r>
            <a:r>
              <a:rPr lang="hu-HU" sz="2200" b="1" dirty="0" smtClean="0"/>
              <a:t>, </a:t>
            </a:r>
            <a:r>
              <a:rPr lang="hu-HU" sz="2200" b="1" dirty="0" err="1" smtClean="0"/>
              <a:t>PAZrt</a:t>
            </a:r>
            <a:r>
              <a:rPr lang="hu-HU" sz="2200" b="1" dirty="0" smtClean="0"/>
              <a:t> - EPSU, </a:t>
            </a:r>
            <a:r>
              <a:rPr lang="hu-HU" sz="2200" b="1" dirty="0" err="1" smtClean="0"/>
              <a:t>IndustriAll</a:t>
            </a:r>
            <a:r>
              <a:rPr lang="hu-HU" sz="2200" b="1" dirty="0" smtClean="0"/>
              <a:t>, CGT).</a:t>
            </a:r>
          </a:p>
          <a:p>
            <a:pPr algn="just"/>
            <a:r>
              <a:rPr lang="hu-HU" sz="2200" b="1" dirty="0" smtClean="0"/>
              <a:t>Együttműködési megállapodást írtunk alá a </a:t>
            </a:r>
            <a:r>
              <a:rPr lang="hu-HU" sz="2200" b="1" dirty="0" err="1" smtClean="0"/>
              <a:t>CGT-vel</a:t>
            </a:r>
            <a:r>
              <a:rPr lang="hu-HU" sz="2200" b="1" dirty="0" smtClean="0"/>
              <a:t>.</a:t>
            </a:r>
          </a:p>
          <a:p>
            <a:pPr marL="0" indent="0" algn="just">
              <a:buNone/>
            </a:pPr>
            <a:endParaRPr lang="hu-HU" sz="2200" b="1" dirty="0" smtClean="0"/>
          </a:p>
          <a:p>
            <a:pPr algn="just"/>
            <a:endParaRPr lang="hu-HU" sz="2200" b="1" dirty="0" smtClean="0"/>
          </a:p>
          <a:p>
            <a:pPr algn="just"/>
            <a:endParaRPr lang="hu-HU" sz="2200" b="1" dirty="0" smtClean="0"/>
          </a:p>
          <a:p>
            <a:pPr algn="just">
              <a:buFontTx/>
              <a:buChar char="-"/>
            </a:pPr>
            <a:endParaRPr lang="hu-HU" sz="2200" dirty="0" smtClean="0"/>
          </a:p>
          <a:p>
            <a:pPr algn="just"/>
            <a:endParaRPr lang="hu-HU" sz="2200" dirty="0" smtClean="0"/>
          </a:p>
          <a:p>
            <a:pPr algn="just">
              <a:buFontTx/>
              <a:buChar char="-"/>
            </a:pPr>
            <a:endParaRPr lang="hu-HU" sz="2200" dirty="0" smtClean="0"/>
          </a:p>
          <a:p>
            <a:pPr marL="0" indent="0">
              <a:buNone/>
            </a:pPr>
            <a:endParaRPr lang="hu-HU" sz="2200" b="1" dirty="0" smtClean="0"/>
          </a:p>
          <a:p>
            <a:pPr>
              <a:buNone/>
            </a:pPr>
            <a:r>
              <a:rPr lang="hu-HU" sz="2200" b="1" dirty="0"/>
              <a:t> </a:t>
            </a:r>
            <a:r>
              <a:rPr lang="hu-HU" sz="2200" b="1" dirty="0" smtClean="0"/>
              <a:t>    </a:t>
            </a:r>
            <a:endParaRPr lang="hu-HU" sz="2200" dirty="0" smtClean="0"/>
          </a:p>
          <a:p>
            <a:pPr lvl="1">
              <a:buClrTx/>
              <a:buFont typeface="Wingdings" pitchFamily="2" charset="2"/>
              <a:buChar char="v"/>
            </a:pPr>
            <a:endParaRPr lang="hu-HU" sz="22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13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2374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330" y="800706"/>
            <a:ext cx="8229600" cy="792088"/>
          </a:xfrm>
        </p:spPr>
        <p:txBody>
          <a:bodyPr anchor="t"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Eredményeink az érdekegyeztetés nemzetközi szintjén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3428" y="1615837"/>
            <a:ext cx="8229600" cy="5524723"/>
          </a:xfrm>
        </p:spPr>
        <p:txBody>
          <a:bodyPr/>
          <a:lstStyle/>
          <a:p>
            <a:pPr>
              <a:buNone/>
            </a:pPr>
            <a:r>
              <a:rPr lang="hu-HU" sz="2200" b="1" dirty="0" smtClean="0"/>
              <a:t>    </a:t>
            </a:r>
          </a:p>
          <a:p>
            <a:pPr>
              <a:buNone/>
            </a:pPr>
            <a:endParaRPr lang="hu-HU" sz="2200" b="1" dirty="0" smtClean="0"/>
          </a:p>
          <a:p>
            <a:pPr algn="just"/>
            <a:r>
              <a:rPr lang="hu-HU" sz="2200" b="1" dirty="0">
                <a:solidFill>
                  <a:prstClr val="black"/>
                </a:solidFill>
              </a:rPr>
              <a:t>Nemzetközi összefogással pályázatot nyújtottunk be az EU Bizottsághoz az atomerőművek szociális környezetének vizsgálatát célzó konferencia </a:t>
            </a:r>
            <a:r>
              <a:rPr lang="hu-HU" sz="2200" b="1" dirty="0" smtClean="0">
                <a:solidFill>
                  <a:prstClr val="black"/>
                </a:solidFill>
              </a:rPr>
              <a:t>megrendezésére. </a:t>
            </a:r>
          </a:p>
          <a:p>
            <a:pPr algn="just"/>
            <a:r>
              <a:rPr lang="hu-HU" sz="2200" b="1" dirty="0" smtClean="0"/>
              <a:t>Részt vettünk az EU és </a:t>
            </a:r>
            <a:r>
              <a:rPr lang="hu-HU" sz="2200" b="1" dirty="0"/>
              <a:t>K</a:t>
            </a:r>
            <a:r>
              <a:rPr lang="hu-HU" sz="2200" b="1" dirty="0" smtClean="0"/>
              <a:t>anada (CETA), valamint az EU és az USA (TTIP) közötti szabadkereskedelmi megállapodások elleni nemzetközi és hazai tiltakozó akciókban (aláírásgyűjtés /összesen 3,</a:t>
            </a:r>
            <a:r>
              <a:rPr lang="hu-HU" sz="2200" b="1" dirty="0" err="1" smtClean="0"/>
              <a:t>3</a:t>
            </a:r>
            <a:r>
              <a:rPr lang="hu-HU" sz="2200" b="1" dirty="0" smtClean="0"/>
              <a:t> millió/, demonstráción és konferenciákon való részvétel).</a:t>
            </a:r>
          </a:p>
          <a:p>
            <a:pPr algn="just"/>
            <a:r>
              <a:rPr lang="hu-HU" sz="2200" b="1" dirty="0" smtClean="0"/>
              <a:t>Tüntetést szerveztünk a paksi tagszakszervezeteinkkel, az MVM </a:t>
            </a:r>
            <a:r>
              <a:rPr lang="hu-HU" sz="2200" b="1" dirty="0" err="1" smtClean="0"/>
              <a:t>TSZSZ-szel</a:t>
            </a:r>
            <a:r>
              <a:rPr lang="hu-HU" sz="2200" b="1" dirty="0" smtClean="0"/>
              <a:t> az EU Bizottság székháza előtt Brüsszelben.</a:t>
            </a:r>
          </a:p>
          <a:p>
            <a:pPr algn="just"/>
            <a:endParaRPr lang="hu-HU" sz="2200" b="1" dirty="0" smtClean="0"/>
          </a:p>
          <a:p>
            <a:pPr algn="just"/>
            <a:endParaRPr lang="hu-HU" sz="2200" b="1" dirty="0" smtClean="0"/>
          </a:p>
          <a:p>
            <a:pPr algn="just"/>
            <a:endParaRPr lang="hu-HU" sz="2200" b="1" dirty="0" smtClean="0"/>
          </a:p>
          <a:p>
            <a:pPr algn="just">
              <a:buFontTx/>
              <a:buChar char="-"/>
            </a:pPr>
            <a:endParaRPr lang="hu-HU" sz="2200" dirty="0" smtClean="0"/>
          </a:p>
          <a:p>
            <a:pPr algn="just"/>
            <a:endParaRPr lang="hu-HU" sz="2200" dirty="0" smtClean="0"/>
          </a:p>
          <a:p>
            <a:pPr algn="just">
              <a:buFontTx/>
              <a:buChar char="-"/>
            </a:pPr>
            <a:endParaRPr lang="hu-HU" sz="2200" dirty="0" smtClean="0"/>
          </a:p>
          <a:p>
            <a:pPr marL="0" indent="0">
              <a:buNone/>
            </a:pPr>
            <a:endParaRPr lang="hu-HU" sz="2200" b="1" dirty="0" smtClean="0"/>
          </a:p>
          <a:p>
            <a:pPr>
              <a:buNone/>
            </a:pPr>
            <a:r>
              <a:rPr lang="hu-HU" sz="2200" b="1" dirty="0"/>
              <a:t> </a:t>
            </a:r>
            <a:r>
              <a:rPr lang="hu-HU" sz="2200" b="1" dirty="0" smtClean="0"/>
              <a:t>    </a:t>
            </a:r>
            <a:endParaRPr lang="hu-HU" sz="2200" dirty="0" smtClean="0"/>
          </a:p>
          <a:p>
            <a:pPr lvl="1">
              <a:buClrTx/>
              <a:buFont typeface="Wingdings" pitchFamily="2" charset="2"/>
              <a:buChar char="v"/>
            </a:pPr>
            <a:endParaRPr lang="hu-HU" sz="22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14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241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30671" y="800706"/>
            <a:ext cx="8229600" cy="792088"/>
          </a:xfrm>
        </p:spPr>
        <p:txBody>
          <a:bodyPr anchor="t"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Eredményeink </a:t>
            </a:r>
            <a:r>
              <a:rPr lang="hu-HU" sz="3600" b="1" dirty="0" smtClean="0">
                <a:solidFill>
                  <a:schemeClr val="tx1"/>
                </a:solidFill>
              </a:rPr>
              <a:t/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b="1" dirty="0" smtClean="0">
                <a:solidFill>
                  <a:schemeClr val="tx1"/>
                </a:solidFill>
              </a:rPr>
              <a:t>az </a:t>
            </a:r>
            <a:r>
              <a:rPr lang="hu-HU" sz="3600" b="1" dirty="0" smtClean="0">
                <a:solidFill>
                  <a:schemeClr val="tx1"/>
                </a:solidFill>
              </a:rPr>
              <a:t>érdekegyeztetés országos szintjén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524723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/>
              <a:t>   </a:t>
            </a:r>
          </a:p>
          <a:p>
            <a:pPr>
              <a:buNone/>
            </a:pPr>
            <a:endParaRPr lang="hu-HU" sz="2400" b="1" dirty="0" smtClean="0"/>
          </a:p>
          <a:p>
            <a:pPr algn="just"/>
            <a:r>
              <a:rPr lang="hu-HU" sz="2400" b="1" dirty="0" smtClean="0"/>
              <a:t>Az Ágazati Párbeszéd Bizottságok Tanácsának munkavállalói oldalán kezdeményezően léptünk fel a szociális párbeszéd intézményrendszerének megvédése érdekében.</a:t>
            </a:r>
          </a:p>
          <a:p>
            <a:pPr algn="just"/>
            <a:endParaRPr lang="hu-HU" sz="2400" b="1" dirty="0" smtClean="0"/>
          </a:p>
          <a:p>
            <a:pPr algn="just"/>
            <a:r>
              <a:rPr lang="hu-HU" sz="2400" b="1" dirty="0" smtClean="0"/>
              <a:t>Ugyanakkor valószínűleg nem sikerül elérnünk, a minisztérium eljárásrendje és halogató taktikája miatt, hogy az ez évre biztosított költségvetési forrásokat felhasználjuk ebben az évben.</a:t>
            </a:r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algn="just"/>
            <a:endParaRPr lang="hu-HU" sz="2400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marL="0" indent="0"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 </a:t>
            </a:r>
            <a:endParaRPr lang="hu-HU" sz="2400" dirty="0" smtClean="0"/>
          </a:p>
          <a:p>
            <a:pPr lvl="1">
              <a:buClrTx/>
              <a:buFont typeface="Wingdings" pitchFamily="2" charset="2"/>
              <a:buChar char="v"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15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13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620688"/>
            <a:ext cx="8229600" cy="792088"/>
          </a:xfrm>
        </p:spPr>
        <p:txBody>
          <a:bodyPr anchor="t"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Eredményeink </a:t>
            </a:r>
            <a:r>
              <a:rPr lang="hu-HU" sz="3600" b="1" dirty="0" smtClean="0">
                <a:solidFill>
                  <a:schemeClr val="tx1"/>
                </a:solidFill>
              </a:rPr>
              <a:t/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b="1" dirty="0" smtClean="0">
                <a:solidFill>
                  <a:schemeClr val="tx1"/>
                </a:solidFill>
              </a:rPr>
              <a:t>az </a:t>
            </a:r>
            <a:r>
              <a:rPr lang="hu-HU" sz="3600" b="1" dirty="0" smtClean="0">
                <a:solidFill>
                  <a:schemeClr val="tx1"/>
                </a:solidFill>
              </a:rPr>
              <a:t>érdekegyeztetés országos szintjén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351" y="1700089"/>
            <a:ext cx="8229600" cy="5524723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/>
              <a:t>   </a:t>
            </a:r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r>
              <a:rPr lang="hu-HU" sz="2400" b="1" dirty="0" smtClean="0"/>
              <a:t>A Nemzeti Fejlesztési Minisztériummal – </a:t>
            </a:r>
            <a:r>
              <a:rPr lang="hu-HU" sz="2400" b="1" dirty="0" err="1" smtClean="0"/>
              <a:t>Aradszki</a:t>
            </a:r>
            <a:r>
              <a:rPr lang="hu-HU" sz="2400" b="1" dirty="0" smtClean="0"/>
              <a:t> Andrással – kétszer sikerült tárgyalnunk az iparágunkat érintő kérdésekről és bírjuk a minisztérium ígéretét a további együttműködésre vonatkozóan.</a:t>
            </a:r>
          </a:p>
          <a:p>
            <a:pPr algn="just"/>
            <a:endParaRPr lang="hu-HU" sz="2400" b="1" dirty="0" smtClean="0"/>
          </a:p>
          <a:p>
            <a:pPr algn="just"/>
            <a:r>
              <a:rPr lang="hu-HU" sz="2400" b="1" dirty="0" smtClean="0"/>
              <a:t>Ugyanakkor nem sikerült elérnünk, hogy együttműködési megállapodás aláírására kerüljön sor.</a:t>
            </a:r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algn="just"/>
            <a:endParaRPr lang="hu-HU" sz="2400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marL="0" indent="0"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 </a:t>
            </a:r>
            <a:endParaRPr lang="hu-HU" sz="2400" dirty="0" smtClean="0"/>
          </a:p>
          <a:p>
            <a:pPr lvl="1">
              <a:buClrTx/>
              <a:buFont typeface="Wingdings" pitchFamily="2" charset="2"/>
              <a:buChar char="v"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16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495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80528" y="692696"/>
            <a:ext cx="8229600" cy="792088"/>
          </a:xfrm>
        </p:spPr>
        <p:txBody>
          <a:bodyPr anchor="t"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Eredményeink </a:t>
            </a:r>
            <a:r>
              <a:rPr lang="hu-HU" sz="3600" b="1" dirty="0" smtClean="0">
                <a:solidFill>
                  <a:schemeClr val="tx1"/>
                </a:solidFill>
              </a:rPr>
              <a:t/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b="1" dirty="0" smtClean="0">
                <a:solidFill>
                  <a:schemeClr val="tx1"/>
                </a:solidFill>
              </a:rPr>
              <a:t>az </a:t>
            </a:r>
            <a:r>
              <a:rPr lang="hu-HU" sz="3600" b="1" dirty="0" smtClean="0">
                <a:solidFill>
                  <a:schemeClr val="tx1"/>
                </a:solidFill>
              </a:rPr>
              <a:t>érdekegyeztetés országos szintjén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105"/>
            <a:ext cx="8229600" cy="5524723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/>
              <a:t>   </a:t>
            </a:r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r>
              <a:rPr lang="hu-HU" sz="2400" b="1" dirty="0" smtClean="0"/>
              <a:t>Nem sikerült kapcsolatot kiépítenünk a Lázár János által vezetett Miniszterelnökséghez, ezért a közműszolgáltató létrehozásával kapcsolatos egyeztetésekre csak a LIGA Szakszervezetekkel ( egy tárgyalás volt ez év elején), míg a paksi atomerőmű bővítés illetve a PA </a:t>
            </a:r>
            <a:r>
              <a:rPr lang="hu-HU" sz="2400" b="1" dirty="0" err="1"/>
              <a:t>Z</a:t>
            </a:r>
            <a:r>
              <a:rPr lang="hu-HU" sz="2400" b="1" dirty="0" err="1" smtClean="0"/>
              <a:t>rt</a:t>
            </a:r>
            <a:r>
              <a:rPr lang="hu-HU" sz="2400" b="1" dirty="0" smtClean="0"/>
              <a:t>. működésével kapcsolatos kormányzati szándékok egyeztetésekre csak a paksi tagszakszervezeteinkkel együttműködve van lehetőség.</a:t>
            </a:r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algn="just"/>
            <a:endParaRPr lang="hu-HU" sz="2400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marL="0" indent="0"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 </a:t>
            </a:r>
            <a:endParaRPr lang="hu-HU" sz="2400" dirty="0" smtClean="0"/>
          </a:p>
          <a:p>
            <a:pPr lvl="1">
              <a:buClrTx/>
              <a:buFont typeface="Wingdings" pitchFamily="2" charset="2"/>
              <a:buChar char="v"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17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893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205" y="692696"/>
            <a:ext cx="8229600" cy="792088"/>
          </a:xfrm>
        </p:spPr>
        <p:txBody>
          <a:bodyPr anchor="t"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Eredményeink az </a:t>
            </a:r>
            <a:r>
              <a:rPr lang="hu-HU" sz="3600" b="1" dirty="0" smtClean="0">
                <a:solidFill>
                  <a:schemeClr val="tx1"/>
                </a:solidFill>
              </a:rPr>
              <a:t>érdekegyeztetés </a:t>
            </a:r>
            <a:r>
              <a:rPr lang="hu-HU" sz="3600" b="1" dirty="0" smtClean="0">
                <a:solidFill>
                  <a:schemeClr val="tx1"/>
                </a:solidFill>
              </a:rPr>
              <a:t/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b="1" dirty="0" smtClean="0">
                <a:solidFill>
                  <a:schemeClr val="tx1"/>
                </a:solidFill>
              </a:rPr>
              <a:t>országos </a:t>
            </a:r>
            <a:r>
              <a:rPr lang="hu-HU" sz="3600" b="1" dirty="0" smtClean="0">
                <a:solidFill>
                  <a:schemeClr val="tx1"/>
                </a:solidFill>
              </a:rPr>
              <a:t>szintjén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1"/>
            <a:ext cx="8229600" cy="5524723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/>
              <a:t>   </a:t>
            </a:r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r>
              <a:rPr lang="hu-HU" sz="2400" b="1" dirty="0" smtClean="0"/>
              <a:t>A Liga Szakszervezeteken belül kezdeményezően léptünk fel az Mt. és a Sztrájk Tv. módosításának, a korhatár előtti ellátások rugalmasabbá tételének kikényszerítése érdekében. </a:t>
            </a:r>
          </a:p>
          <a:p>
            <a:pPr algn="just"/>
            <a:r>
              <a:rPr lang="hu-HU" sz="2400" b="1" dirty="0" smtClean="0"/>
              <a:t>Részt vettünk a LIGA Szakszervezetek fenti célok érdekében meghirdetett akcióiban (demonstrációk, útlezárás, tárgyalások).</a:t>
            </a:r>
          </a:p>
          <a:p>
            <a:pPr algn="just"/>
            <a:r>
              <a:rPr lang="hu-HU" sz="2400" b="1" dirty="0" smtClean="0"/>
              <a:t>Megállapodás született a kormányzattal a 2015. évi országos bérajánlásról, a minimálbérről, a garantált bérminimumról és az előzőekben jelzett témákról való tárgyalásról.</a:t>
            </a:r>
          </a:p>
          <a:p>
            <a:pPr algn="just"/>
            <a:r>
              <a:rPr lang="hu-HU" sz="2400" b="1" dirty="0" smtClean="0"/>
              <a:t>A tárgyalások nem vezettek eredményre!</a:t>
            </a:r>
          </a:p>
          <a:p>
            <a:pPr marL="0" indent="0" algn="just">
              <a:buNone/>
            </a:pPr>
            <a:endParaRPr lang="hu-HU" sz="2400" b="1" dirty="0" smtClean="0"/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algn="just"/>
            <a:endParaRPr lang="hu-HU" sz="2400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marL="0" indent="0"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 </a:t>
            </a:r>
            <a:endParaRPr lang="hu-HU" sz="2400" dirty="0" smtClean="0"/>
          </a:p>
          <a:p>
            <a:pPr lvl="1">
              <a:buClrTx/>
              <a:buFont typeface="Wingdings" pitchFamily="2" charset="2"/>
              <a:buChar char="v"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18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577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88031" y="800706"/>
            <a:ext cx="8229600" cy="792088"/>
          </a:xfrm>
        </p:spPr>
        <p:txBody>
          <a:bodyPr anchor="t"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Eredményeink az </a:t>
            </a:r>
            <a:r>
              <a:rPr lang="hu-HU" sz="3600" b="1" smtClean="0">
                <a:solidFill>
                  <a:schemeClr val="tx1"/>
                </a:solidFill>
              </a:rPr>
              <a:t>érdekegyeztetés </a:t>
            </a:r>
            <a:r>
              <a:rPr lang="hu-HU" sz="3600" b="1" smtClean="0">
                <a:solidFill>
                  <a:schemeClr val="tx1"/>
                </a:solidFill>
              </a:rPr>
              <a:t/>
            </a:r>
            <a:br>
              <a:rPr lang="hu-HU" sz="3600" b="1" smtClean="0">
                <a:solidFill>
                  <a:schemeClr val="tx1"/>
                </a:solidFill>
              </a:rPr>
            </a:br>
            <a:r>
              <a:rPr lang="hu-HU" sz="3600" b="1" smtClean="0">
                <a:solidFill>
                  <a:schemeClr val="tx1"/>
                </a:solidFill>
              </a:rPr>
              <a:t>országos </a:t>
            </a:r>
            <a:r>
              <a:rPr lang="hu-HU" sz="3600" b="1" dirty="0" smtClean="0">
                <a:solidFill>
                  <a:schemeClr val="tx1"/>
                </a:solidFill>
              </a:rPr>
              <a:t>szintjén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524723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/>
              <a:t>   </a:t>
            </a:r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r>
              <a:rPr lang="hu-HU" sz="2400" b="1" dirty="0" smtClean="0"/>
              <a:t>A Liga Szakszervezetekben az EVDSZ továbbra is társelnököt ad, minden bizottságában képviselteti magát (az ez évben választott FB elnöki pozícióját is az EVDSZ jelöltje látja el). Szervezetünk továbbra is a LIGA Szakszervezetek megbecsült tagja.  </a:t>
            </a:r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r>
              <a:rPr lang="hu-HU" sz="2400" b="1" dirty="0" smtClean="0"/>
              <a:t>Ugyanakkor komoly károkat okozott és okoz az egész szakszervezeti mozgalomnak a vasutas szakszervezetek nyilvánosság előtt folyó vitája.</a:t>
            </a:r>
          </a:p>
          <a:p>
            <a:pPr algn="just"/>
            <a:endParaRPr lang="hu-HU" sz="2400" b="1" dirty="0" smtClean="0"/>
          </a:p>
          <a:p>
            <a:pPr marL="0" indent="0" algn="just">
              <a:buNone/>
            </a:pPr>
            <a:endParaRPr lang="hu-HU" sz="2400" b="1" dirty="0" smtClean="0"/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algn="just"/>
            <a:endParaRPr lang="hu-HU" sz="2400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marL="0" indent="0"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 </a:t>
            </a:r>
            <a:endParaRPr lang="hu-HU" sz="2400" dirty="0" smtClean="0"/>
          </a:p>
          <a:p>
            <a:pPr lvl="1">
              <a:buClrTx/>
              <a:buFont typeface="Wingdings" pitchFamily="2" charset="2"/>
              <a:buChar char="v"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19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40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8336" y="1885870"/>
            <a:ext cx="8229600" cy="792088"/>
          </a:xfrm>
        </p:spPr>
        <p:txBody>
          <a:bodyPr anchor="t"/>
          <a:lstStyle/>
          <a:p>
            <a:pPr algn="ctr"/>
            <a:r>
              <a:rPr lang="hu-HU" sz="4400" b="1" dirty="0" smtClean="0">
                <a:solidFill>
                  <a:schemeClr val="tx1"/>
                </a:solidFill>
              </a:rPr>
              <a:t>Az előadás célja: </a:t>
            </a:r>
            <a:endParaRPr lang="hu-HU" sz="44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41412"/>
            <a:ext cx="8229600" cy="5328592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/>
              <a:t>    </a:t>
            </a:r>
          </a:p>
          <a:p>
            <a:pPr algn="just"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</a:t>
            </a:r>
          </a:p>
          <a:p>
            <a:pPr algn="just"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Egyrészt bemutatni a villamosenergia-ipar jellemzőit a magyar gazdaság egészéhez képest, különös tekintettel a foglalkoztatás és a jövedelem alakulására.</a:t>
            </a:r>
          </a:p>
          <a:p>
            <a:pPr algn="just"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</a:t>
            </a:r>
          </a:p>
          <a:p>
            <a:pPr algn="just"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Másrészt kiemelni a az EVDSZ által elért eredményeket és megmutatni, hogy mi az amit nem sikerült elérnünk az érdekegyeztetés különböző szintjein.</a:t>
            </a:r>
            <a:endParaRPr lang="hu-HU" sz="2400" dirty="0" smtClean="0"/>
          </a:p>
          <a:p>
            <a:endParaRPr lang="hu-HU" sz="2400" dirty="0" smtClean="0"/>
          </a:p>
          <a:p>
            <a:pPr>
              <a:buFontTx/>
              <a:buChar char="-"/>
            </a:pPr>
            <a:endParaRPr lang="hu-HU" sz="2400" dirty="0" smtClean="0"/>
          </a:p>
          <a:p>
            <a:pPr marL="0" indent="0"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 </a:t>
            </a:r>
            <a:endParaRPr lang="hu-HU" sz="2400" dirty="0" smtClean="0"/>
          </a:p>
          <a:p>
            <a:pPr lvl="1">
              <a:buClrTx/>
              <a:buFont typeface="Wingdings" pitchFamily="2" charset="2"/>
              <a:buChar char="v"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</a:t>
            </a:fld>
            <a:endParaRPr lang="hu-HU" dirty="0"/>
          </a:p>
        </p:txBody>
      </p:sp>
      <p:pic>
        <p:nvPicPr>
          <p:cNvPr id="7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artalom helye 10"/>
          <p:cNvSpPr txBox="1">
            <a:spLocks/>
          </p:cNvSpPr>
          <p:nvPr/>
        </p:nvSpPr>
        <p:spPr>
          <a:xfrm>
            <a:off x="251520" y="1052736"/>
            <a:ext cx="8316416" cy="580342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b="1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EVDSZ II. TAGGYŰLÉS és KONFERENCIA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Visegrád, 2015. november 16-17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hu-HU" altLang="hu-HU" sz="1400" b="1" dirty="0" smtClean="0">
              <a:solidFill>
                <a:srgbClr val="00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251520" y="1633078"/>
            <a:ext cx="7236296" cy="45719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878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08520" y="800706"/>
            <a:ext cx="8229600" cy="792088"/>
          </a:xfrm>
        </p:spPr>
        <p:txBody>
          <a:bodyPr anchor="t"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Eredményeink az érdekegyeztetés </a:t>
            </a:r>
            <a:r>
              <a:rPr lang="hu-HU" sz="3600" b="1" dirty="0" smtClean="0">
                <a:solidFill>
                  <a:schemeClr val="tx1"/>
                </a:solidFill>
              </a:rPr>
              <a:t/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b="1" dirty="0" smtClean="0">
                <a:solidFill>
                  <a:schemeClr val="tx1"/>
                </a:solidFill>
              </a:rPr>
              <a:t>országos </a:t>
            </a:r>
            <a:r>
              <a:rPr lang="hu-HU" sz="3600" b="1" dirty="0" smtClean="0">
                <a:solidFill>
                  <a:schemeClr val="tx1"/>
                </a:solidFill>
              </a:rPr>
              <a:t>szintjén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1280"/>
            <a:ext cx="8229600" cy="5524723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/>
              <a:t>   </a:t>
            </a:r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r>
              <a:rPr lang="hu-HU" sz="2400" b="1" dirty="0" smtClean="0"/>
              <a:t>Eredményként könyvelhető el, és a szakszervezeti érdekérvényesítést erősítheti, hogy a más ágazati szakszervezetekkel folytatott kétoldalú együttműködéseinket egy többpólusú együttműködés váltja fel a BDSZ, a VDSZ és a VKDSZ részvételével.</a:t>
            </a:r>
          </a:p>
          <a:p>
            <a:pPr algn="just"/>
            <a:r>
              <a:rPr lang="hu-HU" sz="2400" b="1" dirty="0" smtClean="0"/>
              <a:t>Ennek első lépéseként a négy szervezet felhívással fordul</a:t>
            </a:r>
            <a:r>
              <a:rPr lang="hu-HU" sz="2400" b="1" dirty="0">
                <a:solidFill>
                  <a:prstClr val="black"/>
                </a:solidFill>
              </a:rPr>
              <a:t> </a:t>
            </a:r>
            <a:r>
              <a:rPr lang="hu-HU" sz="2400" b="1" dirty="0" smtClean="0">
                <a:solidFill>
                  <a:prstClr val="black"/>
                </a:solidFill>
              </a:rPr>
              <a:t>a konföderációkhoz, sürgetve</a:t>
            </a:r>
            <a:r>
              <a:rPr lang="hu-HU" sz="2400" b="1" dirty="0" smtClean="0"/>
              <a:t> a közös, egységes fellépést a - minden munkavállalót érintő - közös érdekek kikényszerítése érdekében. Ennek menetére kidolgozásra került egy javaslat.</a:t>
            </a:r>
          </a:p>
          <a:p>
            <a:pPr marL="0" indent="0" algn="just">
              <a:buNone/>
            </a:pPr>
            <a:endParaRPr lang="hu-HU" sz="2400" b="1" dirty="0" smtClean="0"/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algn="just"/>
            <a:endParaRPr lang="hu-HU" sz="2400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marL="0" indent="0"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 </a:t>
            </a:r>
            <a:endParaRPr lang="hu-HU" sz="2400" dirty="0" smtClean="0"/>
          </a:p>
          <a:p>
            <a:pPr lvl="1">
              <a:buClrTx/>
              <a:buFont typeface="Wingdings" pitchFamily="2" charset="2"/>
              <a:buChar char="v"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20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3826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08520" y="800706"/>
            <a:ext cx="8229600" cy="792088"/>
          </a:xfrm>
        </p:spPr>
        <p:txBody>
          <a:bodyPr anchor="t"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Eredményeink az érdekegyeztetés </a:t>
            </a:r>
            <a:r>
              <a:rPr lang="hu-HU" sz="3600" b="1" dirty="0" smtClean="0">
                <a:solidFill>
                  <a:schemeClr val="tx1"/>
                </a:solidFill>
              </a:rPr>
              <a:t/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b="1" dirty="0" smtClean="0">
                <a:solidFill>
                  <a:schemeClr val="tx1"/>
                </a:solidFill>
              </a:rPr>
              <a:t>ágazati </a:t>
            </a:r>
            <a:r>
              <a:rPr lang="hu-HU" sz="3600" b="1" dirty="0" smtClean="0">
                <a:solidFill>
                  <a:schemeClr val="tx1"/>
                </a:solidFill>
              </a:rPr>
              <a:t>szintjén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5132" y="1615837"/>
            <a:ext cx="8229600" cy="5524723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/>
              <a:t>  </a:t>
            </a:r>
          </a:p>
          <a:p>
            <a:pPr algn="just"/>
            <a:endParaRPr lang="hu-HU" sz="2400" b="1" dirty="0" smtClean="0"/>
          </a:p>
          <a:p>
            <a:pPr algn="just"/>
            <a:r>
              <a:rPr lang="hu-HU" sz="2400" b="1" dirty="0" smtClean="0"/>
              <a:t>A VAPB </a:t>
            </a:r>
            <a:r>
              <a:rPr lang="hu-HU" sz="2400" b="1" dirty="0" err="1" smtClean="0"/>
              <a:t>ben</a:t>
            </a:r>
            <a:endParaRPr lang="hu-HU" sz="2400" b="1" dirty="0" smtClean="0"/>
          </a:p>
          <a:p>
            <a:pPr marL="0" indent="0" algn="just">
              <a:buNone/>
            </a:pPr>
            <a:r>
              <a:rPr lang="hu-HU" sz="2400" b="1" dirty="0" smtClean="0"/>
              <a:t>    - megállapodásra jutottunk a 2015. évi tárgyalások          témaköreiről,</a:t>
            </a:r>
          </a:p>
          <a:p>
            <a:pPr marL="0" indent="0" algn="just"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- vizsgáltuk a 2014. évi bérmegállapodás teljesülését     (sajnos nem minden munkáltatónál sikerült a bérszínvonal növekedési ajánlást érvényesíteni),</a:t>
            </a:r>
          </a:p>
          <a:p>
            <a:pPr marL="0" indent="0" algn="just"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- megkötöttük a 2015. évre szóló bérmegállapodást, amely már második évben reálkereset növekedési ajánlást tartalmaz,</a:t>
            </a:r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algn="just"/>
            <a:endParaRPr lang="hu-HU" sz="2400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marL="0" indent="0"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 </a:t>
            </a:r>
            <a:endParaRPr lang="hu-HU" sz="2400" dirty="0" smtClean="0"/>
          </a:p>
          <a:p>
            <a:pPr lvl="1">
              <a:buClrTx/>
              <a:buFont typeface="Wingdings" pitchFamily="2" charset="2"/>
              <a:buChar char="v"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21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085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88031" y="800706"/>
            <a:ext cx="8229600" cy="792088"/>
          </a:xfrm>
        </p:spPr>
        <p:txBody>
          <a:bodyPr anchor="t"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Eredményeink az érdekegyeztetés </a:t>
            </a:r>
            <a:r>
              <a:rPr lang="hu-HU" sz="3600" b="1" dirty="0" smtClean="0">
                <a:solidFill>
                  <a:schemeClr val="tx1"/>
                </a:solidFill>
              </a:rPr>
              <a:t/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b="1" dirty="0" smtClean="0">
                <a:solidFill>
                  <a:schemeClr val="tx1"/>
                </a:solidFill>
              </a:rPr>
              <a:t>ágazati </a:t>
            </a:r>
            <a:r>
              <a:rPr lang="hu-HU" sz="3600" b="1" dirty="0" smtClean="0">
                <a:solidFill>
                  <a:schemeClr val="tx1"/>
                </a:solidFill>
              </a:rPr>
              <a:t>szintjén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1"/>
            <a:ext cx="8229600" cy="5524723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/>
              <a:t>  </a:t>
            </a:r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r>
              <a:rPr lang="hu-HU" sz="2400" b="1" dirty="0" smtClean="0"/>
              <a:t>A </a:t>
            </a:r>
            <a:r>
              <a:rPr lang="hu-HU" sz="2400" b="1" dirty="0" err="1" smtClean="0"/>
              <a:t>VAPB-ben</a:t>
            </a:r>
            <a:r>
              <a:rPr lang="hu-HU" sz="2400" b="1" dirty="0" smtClean="0"/>
              <a:t> megállapodást kötöttünk az európai villamosenergia-ipari szociális párbeszéd képzéssel kapcsolatos irányelvének magyarországi adaptálásának szándékáról, majd munkabizottság keretében a magyarországi ajánlás kidolgozására is sor került. Reményeink szerint a 2015. november 25. napján tartott ülésen ezen ajánlás aláírása is megtörténik. Nem sikerült – az energiapolitikáért felelős államtitkár elzárkózása miatt – napirendre venni az energia politikáról való egyeztetést.</a:t>
            </a:r>
          </a:p>
          <a:p>
            <a:pPr algn="just"/>
            <a:r>
              <a:rPr lang="hu-HU" sz="2400" b="1" dirty="0" smtClean="0"/>
              <a:t>Megindítottuk a próbapert a jogos igényünk érvényesítése érdekében (VKSZ juttatás).</a:t>
            </a:r>
          </a:p>
          <a:p>
            <a:pPr marL="0" indent="0" algn="just">
              <a:buNone/>
            </a:pPr>
            <a:endParaRPr lang="hu-HU" sz="2400" b="1" dirty="0" smtClean="0"/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algn="just"/>
            <a:endParaRPr lang="hu-HU" sz="2400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marL="0" indent="0"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 </a:t>
            </a:r>
            <a:endParaRPr lang="hu-HU" sz="2400" dirty="0" smtClean="0"/>
          </a:p>
          <a:p>
            <a:pPr lvl="1">
              <a:buClrTx/>
              <a:buFont typeface="Wingdings" pitchFamily="2" charset="2"/>
              <a:buChar char="v"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22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160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561" y="620688"/>
            <a:ext cx="8229600" cy="792088"/>
          </a:xfrm>
        </p:spPr>
        <p:txBody>
          <a:bodyPr anchor="t"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Eredményeink </a:t>
            </a:r>
            <a:r>
              <a:rPr lang="hu-HU" sz="3600" b="1" dirty="0" smtClean="0">
                <a:solidFill>
                  <a:schemeClr val="tx1"/>
                </a:solidFill>
              </a:rPr>
              <a:t/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b="1" dirty="0" smtClean="0">
                <a:solidFill>
                  <a:schemeClr val="tx1"/>
                </a:solidFill>
              </a:rPr>
              <a:t>az </a:t>
            </a:r>
            <a:r>
              <a:rPr lang="hu-HU" sz="3600" b="1" dirty="0" smtClean="0">
                <a:solidFill>
                  <a:schemeClr val="tx1"/>
                </a:solidFill>
              </a:rPr>
              <a:t>EVDSZ működtetése során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733256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/>
              <a:t>  </a:t>
            </a:r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r>
              <a:rPr lang="hu-HU" sz="2400" b="1" dirty="0" smtClean="0"/>
              <a:t>Biztosítottuk az Alapszabály szerinti működést, a felmerült problémákat kezelni tudtuk.</a:t>
            </a:r>
          </a:p>
          <a:p>
            <a:pPr algn="just"/>
            <a:r>
              <a:rPr lang="hu-HU" sz="2400" b="1" dirty="0" smtClean="0"/>
              <a:t>Biztosítottuk az </a:t>
            </a:r>
            <a:r>
              <a:rPr lang="hu-HU" sz="2400" b="1" dirty="0" err="1" smtClean="0"/>
              <a:t>EVDSZ-ben</a:t>
            </a:r>
            <a:r>
              <a:rPr lang="hu-HU" sz="2400" b="1" dirty="0" smtClean="0"/>
              <a:t> folyó munka anyagi hátterét, gazdálkodásunk – a költségtakarékosságnak is köszönhetően - stabil.</a:t>
            </a:r>
          </a:p>
          <a:p>
            <a:pPr algn="just"/>
            <a:r>
              <a:rPr lang="hu-HU" sz="2400" b="1" dirty="0" smtClean="0"/>
              <a:t>Az EVDSZ bizottságai (GEB, EB) és tagozatai (IT, NYT)megfelelően ellátták tevékenységüket. Köszönet érte!</a:t>
            </a:r>
          </a:p>
          <a:p>
            <a:pPr algn="just"/>
            <a:r>
              <a:rPr lang="hu-HU" sz="2400" b="1" dirty="0" smtClean="0"/>
              <a:t>Segítettük a VIMFÓ és a VÜTFÓ tevékenységét.</a:t>
            </a:r>
          </a:p>
          <a:p>
            <a:pPr algn="just"/>
            <a:r>
              <a:rPr lang="hu-HU" sz="2400" b="1" dirty="0" smtClean="0"/>
              <a:t>Biztosítottuk az információ áramlást, a hatékony kommunikációt. Megjelentünk az írott és az elektronikus sajtóban (bér konfliktus).</a:t>
            </a:r>
          </a:p>
          <a:p>
            <a:pPr algn="just"/>
            <a:endParaRPr lang="hu-HU" sz="2400" b="1" dirty="0" smtClean="0"/>
          </a:p>
          <a:p>
            <a:pPr marL="0" indent="0" algn="just">
              <a:buNone/>
            </a:pPr>
            <a:endParaRPr lang="hu-HU" sz="2400" b="1" dirty="0" smtClean="0"/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algn="just"/>
            <a:endParaRPr lang="hu-HU" sz="2400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marL="0" indent="0"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 </a:t>
            </a:r>
            <a:endParaRPr lang="hu-HU" sz="2400" dirty="0" smtClean="0"/>
          </a:p>
          <a:p>
            <a:pPr lvl="1">
              <a:buClrTx/>
              <a:buFont typeface="Wingdings" pitchFamily="2" charset="2"/>
              <a:buChar char="v"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23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648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08520" y="692696"/>
            <a:ext cx="8229600" cy="792088"/>
          </a:xfrm>
        </p:spPr>
        <p:txBody>
          <a:bodyPr anchor="t"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Eredményeink</a:t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b="1" dirty="0" smtClean="0">
                <a:solidFill>
                  <a:schemeClr val="tx1"/>
                </a:solidFill>
              </a:rPr>
              <a:t> </a:t>
            </a:r>
            <a:r>
              <a:rPr lang="hu-HU" sz="3600" b="1" dirty="0" smtClean="0">
                <a:solidFill>
                  <a:schemeClr val="tx1"/>
                </a:solidFill>
              </a:rPr>
              <a:t>az EVDSZ működtetése során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661249"/>
          </a:xfrm>
        </p:spPr>
        <p:txBody>
          <a:bodyPr/>
          <a:lstStyle/>
          <a:p>
            <a:pPr>
              <a:buNone/>
            </a:pPr>
            <a:endParaRPr lang="hu-HU" sz="2400" b="1" dirty="0" smtClean="0"/>
          </a:p>
          <a:p>
            <a:pPr algn="just"/>
            <a:r>
              <a:rPr lang="hu-HU" sz="2400" b="1" dirty="0" smtClean="0"/>
              <a:t>Kérdőíves felmérést végeztünk a szakszervezeti tagjaink és a nem szervezett munkavállalók körében.</a:t>
            </a:r>
          </a:p>
          <a:p>
            <a:pPr algn="just"/>
            <a:r>
              <a:rPr lang="hu-HU" sz="2400" b="1" dirty="0" smtClean="0"/>
              <a:t>Kötetlen Szövetségi Vezetőségi ülés keretében elkészítettük az EVDSZ SWOT analízisét és foglalkoztunk az EVDSZ jövőképével.</a:t>
            </a:r>
          </a:p>
          <a:p>
            <a:pPr algn="just"/>
            <a:r>
              <a:rPr lang="hu-HU" sz="2400" b="1" dirty="0" smtClean="0"/>
              <a:t>Az előzőek alapján cselekvési programot </a:t>
            </a:r>
            <a:r>
              <a:rPr lang="hu-HU" sz="2400" b="1" dirty="0" err="1" smtClean="0"/>
              <a:t>akottunk</a:t>
            </a:r>
            <a:r>
              <a:rPr lang="hu-HU" sz="2400" b="1" dirty="0" smtClean="0"/>
              <a:t>, amely most a Taggyűlés elé kerül.</a:t>
            </a:r>
          </a:p>
          <a:p>
            <a:pPr algn="just"/>
            <a:r>
              <a:rPr lang="hu-HU" sz="2400" b="1" dirty="0" smtClean="0"/>
              <a:t>A TÁMOP program keretében létrehoztuk az EVDSZ „tudásbázisát”:</a:t>
            </a:r>
          </a:p>
          <a:p>
            <a:pPr marL="0" indent="0" algn="just">
              <a:buNone/>
            </a:pPr>
            <a:r>
              <a:rPr lang="hu-HU" sz="2400" b="1" dirty="0" smtClean="0"/>
              <a:t>    - tanulmányok, kiadványok készültek,</a:t>
            </a:r>
          </a:p>
          <a:p>
            <a:pPr marL="0" indent="0" algn="just"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- konferenciák és képzések kerültek megszervezésre.     </a:t>
            </a:r>
          </a:p>
          <a:p>
            <a:pPr algn="just"/>
            <a:endParaRPr lang="hu-HU" sz="2400" b="1" dirty="0" smtClean="0"/>
          </a:p>
          <a:p>
            <a:pPr marL="0" indent="0" algn="just">
              <a:buNone/>
            </a:pPr>
            <a:endParaRPr lang="hu-HU" sz="2400" b="1" dirty="0" smtClean="0"/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algn="just"/>
            <a:endParaRPr lang="hu-HU" sz="2400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marL="0" indent="0"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 </a:t>
            </a:r>
            <a:endParaRPr lang="hu-HU" sz="2400" dirty="0" smtClean="0"/>
          </a:p>
          <a:p>
            <a:pPr lvl="1">
              <a:buClrTx/>
              <a:buFont typeface="Wingdings" pitchFamily="2" charset="2"/>
              <a:buChar char="v"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24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704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7935" y="692696"/>
            <a:ext cx="8229600" cy="792088"/>
          </a:xfrm>
        </p:spPr>
        <p:txBody>
          <a:bodyPr anchor="t"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Eredményeink </a:t>
            </a:r>
            <a:r>
              <a:rPr lang="hu-HU" sz="3600" b="1" dirty="0" smtClean="0">
                <a:solidFill>
                  <a:schemeClr val="tx1"/>
                </a:solidFill>
              </a:rPr>
              <a:t/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b="1" dirty="0" smtClean="0">
                <a:solidFill>
                  <a:schemeClr val="tx1"/>
                </a:solidFill>
              </a:rPr>
              <a:t>az </a:t>
            </a:r>
            <a:r>
              <a:rPr lang="hu-HU" sz="3600" b="1" dirty="0" smtClean="0">
                <a:solidFill>
                  <a:schemeClr val="tx1"/>
                </a:solidFill>
              </a:rPr>
              <a:t>EVDSZ működtetése során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1"/>
            <a:ext cx="8229600" cy="5661249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/>
              <a:t>  </a:t>
            </a:r>
          </a:p>
          <a:p>
            <a:pPr>
              <a:buNone/>
            </a:pPr>
            <a:endParaRPr lang="hu-HU" sz="2400" b="1" dirty="0" smtClean="0"/>
          </a:p>
          <a:p>
            <a:pPr algn="just"/>
            <a:r>
              <a:rPr lang="hu-HU" sz="2400" b="1" dirty="0" smtClean="0"/>
              <a:t>A tagszervezés, tagmegtartás érdekében akciót hirdettünk. Ennek kiértékelése megtörtént, az elismerések átadására a mostani rendezvényünk keretében fog sor kerülni. </a:t>
            </a:r>
          </a:p>
          <a:p>
            <a:pPr algn="just"/>
            <a:r>
              <a:rPr lang="hu-HU" sz="2400" b="1" dirty="0" smtClean="0"/>
              <a:t>Szolgáltatói tevékenységünket jelentősen bővítettük.</a:t>
            </a:r>
          </a:p>
          <a:p>
            <a:pPr algn="just"/>
            <a:r>
              <a:rPr lang="hu-HU" sz="2400" b="1" dirty="0" smtClean="0"/>
              <a:t>Mind személyi, mind anyagi vonatkozásban támogattuk az iparági sportmozgalmat. </a:t>
            </a:r>
          </a:p>
          <a:p>
            <a:pPr algn="just"/>
            <a:r>
              <a:rPr lang="hu-HU" sz="2400" b="1" dirty="0" smtClean="0"/>
              <a:t>Részt veszünk az önkéntes pénztárak  (Pannónia Nyugdíjpénztár, </a:t>
            </a:r>
            <a:r>
              <a:rPr lang="hu-HU" sz="2400" b="1" dirty="0"/>
              <a:t>P</a:t>
            </a:r>
            <a:r>
              <a:rPr lang="hu-HU" sz="2400" b="1" dirty="0" smtClean="0"/>
              <a:t>annónia Önsegélyező Pénztár Pannónia Egészségpénztár, VITAMIN Egészségpénztár) és az alapítványok (</a:t>
            </a:r>
            <a:r>
              <a:rPr lang="hu-HU" sz="2400" b="1" dirty="0" err="1" smtClean="0"/>
              <a:t>Egymásért-Együtt</a:t>
            </a:r>
            <a:r>
              <a:rPr lang="hu-HU" sz="2400" b="1" dirty="0" smtClean="0"/>
              <a:t> Alapítvány, </a:t>
            </a:r>
            <a:r>
              <a:rPr lang="hu-HU" sz="2400" b="1" dirty="0" err="1" smtClean="0"/>
              <a:t>Vitsport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Alapítvány</a:t>
            </a:r>
            <a:r>
              <a:rPr lang="hu-HU" sz="2400" b="1" dirty="0" smtClean="0"/>
              <a:t>) működésében.</a:t>
            </a:r>
          </a:p>
          <a:p>
            <a:pPr algn="just"/>
            <a:endParaRPr lang="hu-HU" sz="2400" b="1" dirty="0" smtClean="0"/>
          </a:p>
          <a:p>
            <a:pPr marL="0" indent="0" algn="just">
              <a:buNone/>
            </a:pPr>
            <a:endParaRPr lang="hu-HU" sz="2400" b="1" dirty="0" smtClean="0"/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algn="just"/>
            <a:endParaRPr lang="hu-HU" sz="2400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marL="0" indent="0"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 </a:t>
            </a:r>
            <a:endParaRPr lang="hu-HU" sz="2400" dirty="0" smtClean="0"/>
          </a:p>
          <a:p>
            <a:pPr lvl="1">
              <a:buClrTx/>
              <a:buFont typeface="Wingdings" pitchFamily="2" charset="2"/>
              <a:buChar char="v"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fld id="{6899203B-3EAD-4A75-8426-4EEC9BDD052C}" type="slidenum">
              <a:rPr lang="hu-HU" smtClean="0"/>
              <a:pPr/>
              <a:t>25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514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27042"/>
            <a:ext cx="8229600" cy="1368152"/>
          </a:xfrm>
        </p:spPr>
        <p:txBody>
          <a:bodyPr anchor="t"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Eredményeink </a:t>
            </a:r>
            <a:r>
              <a:rPr lang="hu-HU" sz="3600" b="1" dirty="0" smtClean="0">
                <a:solidFill>
                  <a:schemeClr val="tx1"/>
                </a:solidFill>
              </a:rPr>
              <a:t/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b="1" dirty="0" smtClean="0">
                <a:solidFill>
                  <a:schemeClr val="tx1"/>
                </a:solidFill>
              </a:rPr>
              <a:t>az </a:t>
            </a:r>
            <a:r>
              <a:rPr lang="hu-HU" sz="3600" b="1" dirty="0" smtClean="0">
                <a:solidFill>
                  <a:schemeClr val="tx1"/>
                </a:solidFill>
              </a:rPr>
              <a:t>érdekegyeztetés társaságcsoport és helyi szintjén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5661248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/>
              <a:t>   </a:t>
            </a:r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r>
              <a:rPr lang="hu-HU" sz="2400" b="1" dirty="0" smtClean="0"/>
              <a:t>A társaságcsoport illetve a helyi konfliktusok esetében segítettük a tagszakszervezeteinket (MVM csoport, Budapesti Erőmű, </a:t>
            </a:r>
            <a:r>
              <a:rPr lang="hu-HU" sz="2400" b="1" dirty="0" err="1" smtClean="0"/>
              <a:t>Démász</a:t>
            </a:r>
            <a:r>
              <a:rPr lang="hu-HU" sz="2400" b="1" dirty="0" smtClean="0"/>
              <a:t>, Pécsi Erőmű) .</a:t>
            </a:r>
          </a:p>
          <a:p>
            <a:pPr algn="just"/>
            <a:r>
              <a:rPr lang="hu-HU" sz="2400" b="1" dirty="0" smtClean="0"/>
              <a:t>Együttműködési megállapodást kötöttünk a MVM </a:t>
            </a:r>
            <a:r>
              <a:rPr lang="hu-HU" sz="2400" b="1" dirty="0" err="1" smtClean="0"/>
              <a:t>TSZSZ-szel</a:t>
            </a:r>
            <a:r>
              <a:rPr lang="hu-HU" sz="2400" b="1" dirty="0" smtClean="0"/>
              <a:t>.</a:t>
            </a:r>
          </a:p>
          <a:p>
            <a:pPr algn="just"/>
            <a:endParaRPr lang="hu-HU" sz="2400" b="1" dirty="0" smtClean="0"/>
          </a:p>
          <a:p>
            <a:pPr marL="0" indent="0" algn="just">
              <a:buNone/>
            </a:pPr>
            <a:endParaRPr lang="hu-HU" sz="2400" b="1" dirty="0" smtClean="0"/>
          </a:p>
          <a:p>
            <a:pPr marL="0" indent="0" algn="just">
              <a:buNone/>
            </a:pPr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algn="just"/>
            <a:endParaRPr lang="hu-HU" sz="2400" dirty="0" smtClean="0"/>
          </a:p>
          <a:p>
            <a:pPr algn="just">
              <a:buFontTx/>
              <a:buChar char="-"/>
            </a:pPr>
            <a:endParaRPr lang="hu-HU" sz="2400" dirty="0" smtClean="0"/>
          </a:p>
          <a:p>
            <a:pPr marL="0" indent="0"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 </a:t>
            </a:r>
            <a:endParaRPr lang="hu-HU" sz="2400" dirty="0" smtClean="0"/>
          </a:p>
          <a:p>
            <a:pPr lvl="1">
              <a:buClrTx/>
              <a:buFont typeface="Wingdings" pitchFamily="2" charset="2"/>
              <a:buChar char="v"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26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639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 anchor="t"/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/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3200" b="1" dirty="0" smtClean="0">
                <a:solidFill>
                  <a:schemeClr val="tx1"/>
                </a:solidFill>
              </a:rPr>
              <a:t> 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 smtClean="0"/>
              <a:t>   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3600" b="1" dirty="0" smtClean="0"/>
              <a:t>Köszönöm a megtisztelő figyelmet!</a:t>
            </a:r>
          </a:p>
          <a:p>
            <a:pPr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</a:t>
            </a:r>
          </a:p>
          <a:p>
            <a:pPr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                                        </a:t>
            </a:r>
            <a:r>
              <a:rPr lang="hu-HU" dirty="0" smtClean="0"/>
              <a:t>Ne feledjük!</a:t>
            </a:r>
          </a:p>
          <a:p>
            <a:pPr>
              <a:buNone/>
            </a:pPr>
            <a:endParaRPr lang="hu-HU" dirty="0"/>
          </a:p>
          <a:p>
            <a:pPr algn="ctr">
              <a:buNone/>
            </a:pPr>
            <a:r>
              <a:rPr lang="hu-HU" b="1" dirty="0" smtClean="0"/>
              <a:t>Együtt </a:t>
            </a:r>
            <a:r>
              <a:rPr lang="hu-HU" b="1" dirty="0"/>
              <a:t>e</a:t>
            </a:r>
            <a:r>
              <a:rPr lang="hu-HU" b="1" dirty="0" smtClean="0"/>
              <a:t>rősebbek </a:t>
            </a:r>
            <a:r>
              <a:rPr lang="hu-HU" b="1" dirty="0"/>
              <a:t>v</a:t>
            </a:r>
            <a:r>
              <a:rPr lang="hu-HU" b="1" dirty="0" smtClean="0"/>
              <a:t>agyunk!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27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artalom helye 10"/>
          <p:cNvSpPr txBox="1">
            <a:spLocks/>
          </p:cNvSpPr>
          <p:nvPr/>
        </p:nvSpPr>
        <p:spPr>
          <a:xfrm>
            <a:off x="251520" y="980728"/>
            <a:ext cx="8316416" cy="580342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b="1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EVDSZ II. TAGGYŰLÉS és KONFERENCIA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Visegrád, 2015. november 16-17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hu-HU" altLang="hu-HU" sz="1400" b="1" dirty="0" smtClean="0">
              <a:solidFill>
                <a:srgbClr val="00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51520" y="1561070"/>
            <a:ext cx="7236296" cy="45719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14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15451" y="1229933"/>
            <a:ext cx="8229600" cy="1143000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 gazdaság makrogazdasági mutatói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9173" y="2468563"/>
            <a:ext cx="8229600" cy="4389437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</a:t>
            </a:r>
            <a:r>
              <a:rPr lang="hu-HU" u="sng" dirty="0" smtClean="0"/>
              <a:t>2014  </a:t>
            </a:r>
            <a:r>
              <a:rPr lang="hu-HU" dirty="0" smtClean="0"/>
              <a:t>                </a:t>
            </a:r>
            <a:r>
              <a:rPr lang="hu-HU" u="sng" dirty="0" smtClean="0"/>
              <a:t>2015 </a:t>
            </a:r>
            <a:r>
              <a:rPr lang="hu-HU" sz="2000" u="sng" dirty="0" smtClean="0"/>
              <a:t>(előrejelzés)</a:t>
            </a:r>
          </a:p>
          <a:p>
            <a:pPr marL="0" indent="0" algn="just">
              <a:buNone/>
            </a:pPr>
            <a:r>
              <a:rPr lang="hu-HU" dirty="0" smtClean="0"/>
              <a:t>GDP                                   </a:t>
            </a:r>
            <a:r>
              <a:rPr lang="hu-HU" dirty="0" smtClean="0"/>
              <a:t>3,7%                  2,8%</a:t>
            </a:r>
          </a:p>
          <a:p>
            <a:pPr marL="0" indent="0" algn="just">
              <a:buNone/>
            </a:pPr>
            <a:r>
              <a:rPr lang="hu-HU" dirty="0" smtClean="0"/>
              <a:t>Infláció/defláció             -0,2%                  0,0%</a:t>
            </a:r>
          </a:p>
          <a:p>
            <a:pPr marL="0" indent="0" algn="just">
              <a:buNone/>
            </a:pPr>
            <a:r>
              <a:rPr lang="hu-HU" dirty="0" smtClean="0"/>
              <a:t>Államháztartás hiánya     2,6%                  2,5%</a:t>
            </a:r>
          </a:p>
          <a:p>
            <a:pPr marL="0" indent="0" algn="just">
              <a:buNone/>
            </a:pPr>
            <a:r>
              <a:rPr lang="hu-HU" dirty="0" smtClean="0"/>
              <a:t>Államadóság </a:t>
            </a:r>
          </a:p>
          <a:p>
            <a:pPr marL="0" indent="0" algn="just">
              <a:buNone/>
            </a:pPr>
            <a:r>
              <a:rPr lang="hu-HU" dirty="0" smtClean="0"/>
              <a:t>(a GDP %-ában)              76,9                    75,o</a:t>
            </a:r>
          </a:p>
          <a:p>
            <a:pPr marL="0" indent="0" algn="just">
              <a:buNone/>
            </a:pPr>
            <a:r>
              <a:rPr lang="hu-HU" dirty="0" smtClean="0"/>
              <a:t>Nemzetgazdasági</a:t>
            </a:r>
          </a:p>
          <a:p>
            <a:pPr marL="0" indent="0" algn="just">
              <a:buNone/>
            </a:pPr>
            <a:r>
              <a:rPr lang="hu-HU" dirty="0"/>
              <a:t>b</a:t>
            </a:r>
            <a:r>
              <a:rPr lang="hu-HU" dirty="0" smtClean="0"/>
              <a:t>eruházások </a:t>
            </a:r>
            <a:r>
              <a:rPr lang="hu-HU" dirty="0" err="1" smtClean="0"/>
              <a:t>növ</a:t>
            </a:r>
            <a:r>
              <a:rPr lang="hu-HU" dirty="0" smtClean="0"/>
              <a:t>.             14,0%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3</a:t>
            </a:fld>
            <a:endParaRPr lang="hu-HU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artalom helye 10"/>
          <p:cNvSpPr txBox="1">
            <a:spLocks/>
          </p:cNvSpPr>
          <p:nvPr/>
        </p:nvSpPr>
        <p:spPr>
          <a:xfrm>
            <a:off x="251520" y="1052736"/>
            <a:ext cx="8316416" cy="580342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b="1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EVDSZ II. TAGGYŰLÉS és KONFERENCIA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Visegrád, 2015. november 16-17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hu-HU" altLang="hu-HU" sz="1400" b="1" dirty="0" smtClean="0">
              <a:solidFill>
                <a:srgbClr val="00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51520" y="1633078"/>
            <a:ext cx="7236296" cy="45719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1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753" y="1107297"/>
            <a:ext cx="8229600" cy="1143000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 foglalkoztatás mutatói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2352439"/>
            <a:ext cx="8229600" cy="4786312"/>
          </a:xfrm>
        </p:spPr>
        <p:txBody>
          <a:bodyPr/>
          <a:lstStyle/>
          <a:p>
            <a:pPr marL="0" indent="0" algn="just">
              <a:buNone/>
            </a:pPr>
            <a:r>
              <a:rPr lang="hu-HU" sz="2200" dirty="0"/>
              <a:t> </a:t>
            </a:r>
            <a:r>
              <a:rPr lang="hu-HU" sz="2200" dirty="0" smtClean="0"/>
              <a:t>                                                       2013                  2014        </a:t>
            </a:r>
          </a:p>
          <a:p>
            <a:pPr marL="0" indent="0" algn="just">
              <a:buNone/>
            </a:pPr>
            <a:r>
              <a:rPr lang="hu-HU" sz="2200" dirty="0" smtClean="0"/>
              <a:t>A foglalkoztatás aránya a             58,0%               61,8%</a:t>
            </a:r>
          </a:p>
          <a:p>
            <a:pPr marL="0" indent="0" algn="just">
              <a:buNone/>
            </a:pPr>
            <a:r>
              <a:rPr lang="hu-HU" sz="2200" dirty="0" smtClean="0"/>
              <a:t>15-64 éves népesség körében: 3 892 800 fő     4 100 800 fő</a:t>
            </a:r>
          </a:p>
          <a:p>
            <a:pPr marL="0" indent="0" algn="just">
              <a:buNone/>
            </a:pPr>
            <a:r>
              <a:rPr lang="hu-HU" sz="2200" dirty="0" smtClean="0"/>
              <a:t> </a:t>
            </a:r>
            <a:r>
              <a:rPr lang="hu-HU" sz="2200" i="1" dirty="0" err="1" smtClean="0"/>
              <a:t>villamosenergia</a:t>
            </a:r>
            <a:r>
              <a:rPr lang="hu-HU" sz="2200" i="1" dirty="0" smtClean="0"/>
              <a:t>(gáz,gőz,</a:t>
            </a:r>
            <a:r>
              <a:rPr lang="hu-HU" sz="2200" i="1" dirty="0" err="1" smtClean="0"/>
              <a:t>légkondi</a:t>
            </a:r>
            <a:r>
              <a:rPr lang="hu-HU" sz="2200" i="1" dirty="0" smtClean="0"/>
              <a:t>)</a:t>
            </a:r>
            <a:r>
              <a:rPr lang="hu-HU" sz="2200" dirty="0" smtClean="0"/>
              <a:t>:31 400 fő   37 000 fő       </a:t>
            </a:r>
          </a:p>
          <a:p>
            <a:pPr marL="0" indent="0" algn="just">
              <a:buNone/>
            </a:pPr>
            <a:r>
              <a:rPr lang="hu-HU" sz="2200" dirty="0" smtClean="0"/>
              <a:t>Az alkalmazásban állók </a:t>
            </a:r>
          </a:p>
          <a:p>
            <a:pPr marL="0" indent="0" algn="just">
              <a:buNone/>
            </a:pPr>
            <a:r>
              <a:rPr lang="hu-HU" sz="2200" dirty="0" smtClean="0"/>
              <a:t>aránya  </a:t>
            </a:r>
            <a:r>
              <a:rPr lang="hu-HU" sz="2200" b="1" dirty="0" smtClean="0"/>
              <a:t>4,5%</a:t>
            </a:r>
            <a:r>
              <a:rPr lang="hu-HU" sz="2200" dirty="0" smtClean="0"/>
              <a:t>-kal nőtt:              2 700 200 fő    2 823 000 fő</a:t>
            </a:r>
          </a:p>
          <a:p>
            <a:pPr marL="0" indent="0" algn="just">
              <a:buNone/>
            </a:pPr>
            <a:r>
              <a:rPr lang="hu-HU" sz="2200" dirty="0" smtClean="0"/>
              <a:t>A versenyszféra </a:t>
            </a:r>
            <a:r>
              <a:rPr lang="hu-HU" sz="2200" b="1" dirty="0" smtClean="0"/>
              <a:t>2,6%</a:t>
            </a:r>
            <a:r>
              <a:rPr lang="hu-HU" sz="2200" dirty="0" smtClean="0"/>
              <a:t>-kal,         1 819 100  fő     1 867 100 fő</a:t>
            </a:r>
          </a:p>
          <a:p>
            <a:pPr marL="0" indent="0" algn="just">
              <a:buNone/>
            </a:pPr>
            <a:r>
              <a:rPr lang="hu-HU" sz="2200" dirty="0" smtClean="0"/>
              <a:t>A </a:t>
            </a:r>
            <a:r>
              <a:rPr lang="hu-HU" sz="2200" dirty="0" err="1" smtClean="0"/>
              <a:t>közféra</a:t>
            </a:r>
            <a:r>
              <a:rPr lang="hu-HU" sz="2200" dirty="0" smtClean="0"/>
              <a:t> </a:t>
            </a:r>
            <a:r>
              <a:rPr lang="hu-HU" sz="2200" b="1" dirty="0" smtClean="0"/>
              <a:t>8,7%</a:t>
            </a:r>
            <a:r>
              <a:rPr lang="hu-HU" sz="2200" dirty="0" smtClean="0"/>
              <a:t>-kal nőtt              786 000 fő        854 100 fő</a:t>
            </a:r>
          </a:p>
          <a:p>
            <a:pPr marL="0" indent="0" algn="just">
              <a:buNone/>
            </a:pPr>
            <a:r>
              <a:rPr lang="hu-HU" sz="2200" dirty="0" smtClean="0"/>
              <a:t>(</a:t>
            </a:r>
            <a:r>
              <a:rPr lang="hu-HU" sz="2200" dirty="0" err="1" smtClean="0"/>
              <a:t>Villamosenergia</a:t>
            </a:r>
            <a:r>
              <a:rPr lang="hu-HU" sz="2200" dirty="0" smtClean="0"/>
              <a:t>(gáz,gőz,</a:t>
            </a:r>
            <a:r>
              <a:rPr lang="hu-HU" sz="2200" dirty="0" err="1" smtClean="0"/>
              <a:t>légkondi</a:t>
            </a:r>
            <a:r>
              <a:rPr lang="hu-HU" sz="2200" dirty="0" smtClean="0"/>
              <a:t>)</a:t>
            </a:r>
          </a:p>
          <a:p>
            <a:pPr marL="0" indent="0" algn="just">
              <a:buNone/>
            </a:pPr>
            <a:r>
              <a:rPr lang="hu-HU" sz="2200" b="1" dirty="0" smtClean="0"/>
              <a:t>3,8 %</a:t>
            </a:r>
            <a:r>
              <a:rPr lang="hu-HU" sz="2200" dirty="0" smtClean="0"/>
              <a:t>-kal nőtt)                               23 400 fő         24 300 fő</a:t>
            </a:r>
          </a:p>
          <a:p>
            <a:pPr marL="0" indent="0" algn="just">
              <a:buNone/>
            </a:pPr>
            <a:endParaRPr lang="hu-HU" sz="2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4</a:t>
            </a:fld>
            <a:endParaRPr lang="hu-HU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artalom helye 10"/>
          <p:cNvSpPr txBox="1">
            <a:spLocks/>
          </p:cNvSpPr>
          <p:nvPr/>
        </p:nvSpPr>
        <p:spPr>
          <a:xfrm>
            <a:off x="251520" y="1052736"/>
            <a:ext cx="8316416" cy="580342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b="1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EVDSZ II. TAGGYŰLÉS és KONFERENCIA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Visegrád, 2015. november 16-17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hu-HU" altLang="hu-HU" sz="1400" b="1" dirty="0" smtClean="0">
              <a:solidFill>
                <a:srgbClr val="00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51520" y="1633078"/>
            <a:ext cx="7236296" cy="45719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1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0430" y="1209292"/>
            <a:ext cx="8229600" cy="1143000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 foglalkoztatás mutatói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07302"/>
            <a:ext cx="8229600" cy="3294037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   2013                  2014        </a:t>
            </a:r>
          </a:p>
          <a:p>
            <a:pPr marL="0" indent="0" algn="just">
              <a:buNone/>
            </a:pPr>
            <a:r>
              <a:rPr lang="hu-HU" dirty="0" smtClean="0"/>
              <a:t>A nyilvántartott </a:t>
            </a:r>
          </a:p>
          <a:p>
            <a:pPr marL="0" indent="0" algn="just">
              <a:buNone/>
            </a:pPr>
            <a:r>
              <a:rPr lang="hu-HU" dirty="0" smtClean="0"/>
              <a:t>munkanélküliek száma:           441 000 fő           343 300 fő</a:t>
            </a:r>
          </a:p>
          <a:p>
            <a:pPr marL="0" indent="0" algn="just">
              <a:buNone/>
            </a:pPr>
            <a:r>
              <a:rPr lang="hu-HU" dirty="0" smtClean="0"/>
              <a:t>- 15-24 éves népesség körében:  83 500 fő            67 600 fő</a:t>
            </a:r>
          </a:p>
          <a:p>
            <a:pPr marL="0" indent="0" algn="just">
              <a:buNone/>
            </a:pPr>
            <a:r>
              <a:rPr lang="hu-HU" dirty="0" smtClean="0"/>
              <a:t>A munkanélküliségi ráta:               10,2%                     7,7%</a:t>
            </a:r>
          </a:p>
          <a:p>
            <a:pPr marL="0" indent="0" algn="just">
              <a:buNone/>
            </a:pPr>
            <a:r>
              <a:rPr lang="hu-HU" dirty="0" smtClean="0"/>
              <a:t>- 15-24 éves korosztály:                   26,6%                  20,4%</a:t>
            </a:r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5</a:t>
            </a:fld>
            <a:endParaRPr lang="hu-HU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artalom helye 10"/>
          <p:cNvSpPr txBox="1">
            <a:spLocks/>
          </p:cNvSpPr>
          <p:nvPr/>
        </p:nvSpPr>
        <p:spPr>
          <a:xfrm>
            <a:off x="251520" y="1052736"/>
            <a:ext cx="8316416" cy="580342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b="1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EVDSZ II. TAGGYŰLÉS és KONFERENCIA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Visegrád, 2015. november 16-17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hu-HU" altLang="hu-HU" sz="1400" b="1" dirty="0" smtClean="0">
              <a:solidFill>
                <a:srgbClr val="00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51520" y="1633078"/>
            <a:ext cx="7236296" cy="45719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629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8336" y="1107297"/>
            <a:ext cx="8229600" cy="1143000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 jövedelmi mutatók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65568"/>
            <a:ext cx="8229600" cy="4786312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     2013                  2014        </a:t>
            </a:r>
          </a:p>
          <a:p>
            <a:pPr marL="0" lvl="0" indent="0" algn="just">
              <a:buNone/>
            </a:pPr>
            <a:endParaRPr lang="hu-HU" dirty="0" smtClean="0"/>
          </a:p>
          <a:p>
            <a:pPr marL="0" lvl="0" indent="0" algn="just">
              <a:buNone/>
            </a:pPr>
            <a:r>
              <a:rPr lang="hu-HU" dirty="0" smtClean="0"/>
              <a:t>A </a:t>
            </a:r>
            <a:r>
              <a:rPr lang="hu-HU" b="1" dirty="0" smtClean="0"/>
              <a:t>bruttó átlagkereset</a:t>
            </a:r>
            <a:r>
              <a:rPr lang="hu-HU" dirty="0" smtClean="0">
                <a:solidFill>
                  <a:prstClr val="black"/>
                </a:solidFill>
              </a:rPr>
              <a:t>:     230 </a:t>
            </a:r>
            <a:r>
              <a:rPr lang="hu-HU" dirty="0">
                <a:solidFill>
                  <a:prstClr val="black"/>
                </a:solidFill>
              </a:rPr>
              <a:t>714 Ft/hó </a:t>
            </a:r>
            <a:r>
              <a:rPr lang="hu-HU" dirty="0" smtClean="0">
                <a:solidFill>
                  <a:prstClr val="black"/>
                </a:solidFill>
              </a:rPr>
              <a:t>    237 </a:t>
            </a:r>
            <a:r>
              <a:rPr lang="hu-HU" dirty="0">
                <a:solidFill>
                  <a:prstClr val="black"/>
                </a:solidFill>
              </a:rPr>
              <a:t>695 </a:t>
            </a:r>
            <a:r>
              <a:rPr lang="hu-HU" dirty="0" smtClean="0">
                <a:solidFill>
                  <a:prstClr val="black"/>
                </a:solidFill>
              </a:rPr>
              <a:t>Ft/hó</a:t>
            </a:r>
          </a:p>
          <a:p>
            <a:pPr marL="0" indent="0" algn="just">
              <a:buNone/>
            </a:pPr>
            <a:r>
              <a:rPr lang="hu-HU" dirty="0" smtClean="0"/>
              <a:t> </a:t>
            </a:r>
            <a:r>
              <a:rPr lang="hu-HU" b="1" dirty="0" smtClean="0"/>
              <a:t>(3%</a:t>
            </a:r>
            <a:r>
              <a:rPr lang="hu-HU" dirty="0" smtClean="0"/>
              <a:t>-kal nőtt)</a:t>
            </a:r>
          </a:p>
          <a:p>
            <a:pPr marL="0" indent="0" algn="just">
              <a:buNone/>
            </a:pPr>
            <a:r>
              <a:rPr lang="hu-HU" dirty="0" smtClean="0"/>
              <a:t>- a versenyszféra </a:t>
            </a:r>
            <a:r>
              <a:rPr lang="hu-HU" b="1" dirty="0" smtClean="0"/>
              <a:t>4,3%</a:t>
            </a:r>
            <a:r>
              <a:rPr lang="hu-HU" dirty="0" smtClean="0"/>
              <a:t>-kal, 242 293 Ft/hó    252 664 Ft/hó</a:t>
            </a:r>
          </a:p>
          <a:p>
            <a:pPr marL="0" indent="0" algn="just">
              <a:buNone/>
            </a:pPr>
            <a:r>
              <a:rPr lang="hu-HU" dirty="0" smtClean="0"/>
              <a:t>- a közszféra </a:t>
            </a:r>
            <a:r>
              <a:rPr lang="hu-HU" b="1" dirty="0" smtClean="0"/>
              <a:t>1,2%</a:t>
            </a:r>
            <a:r>
              <a:rPr lang="hu-HU" dirty="0" smtClean="0"/>
              <a:t>-kal ,       207 191 Ft/hó     209 706 Ft/hó</a:t>
            </a:r>
          </a:p>
          <a:p>
            <a:pPr marL="0" indent="0" algn="just">
              <a:buNone/>
            </a:pPr>
            <a:r>
              <a:rPr lang="hu-HU" dirty="0" smtClean="0"/>
              <a:t>- </a:t>
            </a:r>
            <a:r>
              <a:rPr lang="hu-HU" dirty="0" err="1" smtClean="0"/>
              <a:t>vill</a:t>
            </a:r>
            <a:r>
              <a:rPr lang="hu-HU" dirty="0" smtClean="0"/>
              <a:t>. gáz, gőz,</a:t>
            </a:r>
            <a:r>
              <a:rPr lang="hu-HU" dirty="0" err="1" smtClean="0"/>
              <a:t>légkond</a:t>
            </a:r>
            <a:r>
              <a:rPr lang="hu-HU" dirty="0" smtClean="0"/>
              <a:t>.      </a:t>
            </a:r>
            <a:r>
              <a:rPr lang="hu-HU" dirty="0" smtClean="0">
                <a:solidFill>
                  <a:srgbClr val="FF0000"/>
                </a:solidFill>
              </a:rPr>
              <a:t>410 </a:t>
            </a:r>
            <a:r>
              <a:rPr lang="hu-HU" dirty="0">
                <a:solidFill>
                  <a:srgbClr val="FF0000"/>
                </a:solidFill>
              </a:rPr>
              <a:t>516 Ft/hó     422 444 Ft/hó</a:t>
            </a:r>
            <a:r>
              <a:rPr lang="hu-HU" dirty="0" smtClean="0"/>
              <a:t>  </a:t>
            </a:r>
          </a:p>
          <a:p>
            <a:pPr algn="just">
              <a:buFontTx/>
              <a:buChar char="-"/>
            </a:pPr>
            <a:r>
              <a:rPr lang="hu-HU" b="1" dirty="0" smtClean="0"/>
              <a:t>2,9%</a:t>
            </a:r>
            <a:r>
              <a:rPr lang="hu-HU" dirty="0" smtClean="0"/>
              <a:t>-al nőtt.                      </a:t>
            </a:r>
          </a:p>
          <a:p>
            <a:pPr marL="0" indent="0" algn="just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6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artalom helye 10"/>
          <p:cNvSpPr txBox="1">
            <a:spLocks/>
          </p:cNvSpPr>
          <p:nvPr/>
        </p:nvSpPr>
        <p:spPr>
          <a:xfrm>
            <a:off x="251520" y="1052736"/>
            <a:ext cx="8316416" cy="580342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b="1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EVDSZ II. TAGGYŰLÉS és KONFERENCIA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Visegrád, 2015. november 16-17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hu-HU" altLang="hu-HU" sz="1400" b="1" dirty="0" smtClean="0">
              <a:solidFill>
                <a:srgbClr val="00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51520" y="1633078"/>
            <a:ext cx="7236296" cy="45719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32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1341" y="1184214"/>
            <a:ext cx="8229600" cy="1143000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 jövedelmi mutatók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83917"/>
            <a:ext cx="8229600" cy="4786312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     2013                  2014        </a:t>
            </a:r>
          </a:p>
          <a:p>
            <a:pPr marL="0" lvl="0" indent="0" algn="just">
              <a:buNone/>
            </a:pPr>
            <a:endParaRPr lang="hu-HU" dirty="0" smtClean="0"/>
          </a:p>
          <a:p>
            <a:pPr marL="0" lvl="0" indent="0" algn="just">
              <a:buNone/>
            </a:pPr>
            <a:r>
              <a:rPr lang="hu-HU" dirty="0" smtClean="0"/>
              <a:t>A </a:t>
            </a:r>
            <a:r>
              <a:rPr lang="hu-HU" b="1" dirty="0" smtClean="0"/>
              <a:t>nettó átlagkereset</a:t>
            </a:r>
            <a:r>
              <a:rPr lang="hu-HU" dirty="0" smtClean="0">
                <a:solidFill>
                  <a:prstClr val="black"/>
                </a:solidFill>
              </a:rPr>
              <a:t>:        151 118 Ft/hó       155 717 Ft/hó</a:t>
            </a:r>
          </a:p>
          <a:p>
            <a:pPr marL="0" indent="0" algn="just">
              <a:buNone/>
            </a:pPr>
            <a:r>
              <a:rPr lang="hu-HU" dirty="0" smtClean="0"/>
              <a:t> </a:t>
            </a:r>
            <a:r>
              <a:rPr lang="hu-HU" b="1" dirty="0" smtClean="0"/>
              <a:t>(3%</a:t>
            </a:r>
            <a:r>
              <a:rPr lang="hu-HU" dirty="0" smtClean="0"/>
              <a:t>-kal nőtt)</a:t>
            </a:r>
          </a:p>
          <a:p>
            <a:pPr marL="0" indent="0" algn="just">
              <a:buNone/>
            </a:pPr>
            <a:r>
              <a:rPr lang="hu-HU" dirty="0" smtClean="0"/>
              <a:t>- a versenyszféra </a:t>
            </a:r>
            <a:r>
              <a:rPr lang="hu-HU" b="1" dirty="0" smtClean="0"/>
              <a:t>4,3%</a:t>
            </a:r>
            <a:r>
              <a:rPr lang="hu-HU" dirty="0" smtClean="0"/>
              <a:t>-kal, 158 702 Ft/hó     165 495 Ft/hó</a:t>
            </a:r>
          </a:p>
          <a:p>
            <a:pPr marL="0" indent="0" algn="just">
              <a:buNone/>
            </a:pPr>
            <a:r>
              <a:rPr lang="hu-HU" dirty="0" smtClean="0"/>
              <a:t>- a közszféra </a:t>
            </a:r>
            <a:r>
              <a:rPr lang="hu-HU" b="1" dirty="0" smtClean="0"/>
              <a:t>1,2%</a:t>
            </a:r>
            <a:r>
              <a:rPr lang="hu-HU" dirty="0" smtClean="0"/>
              <a:t>-kal ,        135 710 Ft/hó      137 357 Ft/hó</a:t>
            </a:r>
          </a:p>
          <a:p>
            <a:pPr marL="0" indent="0" algn="just">
              <a:buNone/>
            </a:pPr>
            <a:r>
              <a:rPr lang="hu-HU" dirty="0" smtClean="0"/>
              <a:t>- </a:t>
            </a:r>
            <a:r>
              <a:rPr lang="hu-HU" dirty="0" err="1" smtClean="0"/>
              <a:t>vill</a:t>
            </a:r>
            <a:r>
              <a:rPr lang="hu-HU" dirty="0" smtClean="0"/>
              <a:t>. gáz, gőz,</a:t>
            </a:r>
            <a:r>
              <a:rPr lang="hu-HU" dirty="0" err="1" smtClean="0"/>
              <a:t>légkond</a:t>
            </a:r>
            <a:r>
              <a:rPr lang="hu-HU" dirty="0" smtClean="0"/>
              <a:t>.      </a:t>
            </a:r>
            <a:r>
              <a:rPr lang="hu-HU" dirty="0" smtClean="0">
                <a:solidFill>
                  <a:srgbClr val="FF0000"/>
                </a:solidFill>
              </a:rPr>
              <a:t>268 888 </a:t>
            </a:r>
            <a:r>
              <a:rPr lang="hu-HU" dirty="0">
                <a:solidFill>
                  <a:srgbClr val="FF0000"/>
                </a:solidFill>
              </a:rPr>
              <a:t>Ft/hó    </a:t>
            </a:r>
            <a:r>
              <a:rPr lang="hu-HU" dirty="0" smtClean="0">
                <a:solidFill>
                  <a:srgbClr val="FF0000"/>
                </a:solidFill>
              </a:rPr>
              <a:t> 276 701 </a:t>
            </a:r>
            <a:r>
              <a:rPr lang="hu-HU" dirty="0">
                <a:solidFill>
                  <a:srgbClr val="FF0000"/>
                </a:solidFill>
              </a:rPr>
              <a:t>Ft/hó</a:t>
            </a:r>
            <a:r>
              <a:rPr lang="hu-HU" dirty="0" smtClean="0"/>
              <a:t>  </a:t>
            </a:r>
          </a:p>
          <a:p>
            <a:pPr algn="just">
              <a:buFontTx/>
              <a:buChar char="-"/>
            </a:pPr>
            <a:r>
              <a:rPr lang="hu-HU" b="1" dirty="0" smtClean="0"/>
              <a:t>2,9%</a:t>
            </a:r>
            <a:r>
              <a:rPr lang="hu-HU" dirty="0" smtClean="0"/>
              <a:t>-al nőtt.                      </a:t>
            </a:r>
          </a:p>
          <a:p>
            <a:pPr marL="0" indent="0" algn="just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7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artalom helye 10"/>
          <p:cNvSpPr txBox="1">
            <a:spLocks/>
          </p:cNvSpPr>
          <p:nvPr/>
        </p:nvSpPr>
        <p:spPr>
          <a:xfrm>
            <a:off x="251520" y="1052736"/>
            <a:ext cx="8316416" cy="580342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b="1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EVDSZ II. TAGGYŰLÉS és KONFERENCIA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Visegrád, 2015. november 16-17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hu-HU" altLang="hu-HU" sz="1400" b="1" dirty="0" smtClean="0">
              <a:solidFill>
                <a:srgbClr val="00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51520" y="1633078"/>
            <a:ext cx="7236296" cy="45719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262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4928" y="1184214"/>
            <a:ext cx="8229600" cy="1143000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 jövedelmi mutatók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127661"/>
            <a:ext cx="8424936" cy="3366045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            </a:t>
            </a:r>
          </a:p>
          <a:p>
            <a:pPr marL="0" indent="0" algn="just">
              <a:buNone/>
            </a:pPr>
            <a:r>
              <a:rPr lang="hu-HU" dirty="0" smtClean="0"/>
              <a:t>                  </a:t>
            </a:r>
          </a:p>
          <a:p>
            <a:pPr marL="0" indent="0" algn="just">
              <a:buNone/>
            </a:pPr>
            <a:r>
              <a:rPr lang="hu-HU" dirty="0" smtClean="0"/>
              <a:t>A </a:t>
            </a:r>
            <a:r>
              <a:rPr lang="hu-HU" b="1" dirty="0" smtClean="0"/>
              <a:t>reálkereset</a:t>
            </a:r>
            <a:r>
              <a:rPr lang="hu-HU" dirty="0" smtClean="0"/>
              <a:t> </a:t>
            </a:r>
            <a:r>
              <a:rPr lang="hu-HU" b="1" dirty="0" smtClean="0"/>
              <a:t>3,2%</a:t>
            </a:r>
            <a:r>
              <a:rPr lang="hu-HU" dirty="0" smtClean="0"/>
              <a:t>-kal nőtt (defláció: -0,2</a:t>
            </a:r>
            <a:r>
              <a:rPr lang="hu-HU" dirty="0" smtClean="0"/>
              <a:t>):</a:t>
            </a:r>
          </a:p>
          <a:p>
            <a:pPr marL="0" indent="0" algn="just">
              <a:buNone/>
            </a:pPr>
            <a:endParaRPr lang="hu-HU" sz="1500" dirty="0" smtClean="0"/>
          </a:p>
          <a:p>
            <a:pPr marL="366713" lvl="1" indent="0" algn="just">
              <a:buNone/>
            </a:pPr>
            <a:r>
              <a:rPr lang="hu-HU" sz="2800" dirty="0" smtClean="0"/>
              <a:t>- a versenyszféra </a:t>
            </a:r>
            <a:r>
              <a:rPr lang="hu-HU" sz="2800" b="1" dirty="0" smtClean="0"/>
              <a:t>4,5%</a:t>
            </a:r>
            <a:r>
              <a:rPr lang="hu-HU" sz="2800" dirty="0" smtClean="0"/>
              <a:t>-kal, </a:t>
            </a:r>
          </a:p>
          <a:p>
            <a:pPr marL="366713" lvl="1" indent="0" algn="just">
              <a:buNone/>
            </a:pPr>
            <a:r>
              <a:rPr lang="hu-HU" sz="2800" dirty="0" smtClean="0"/>
              <a:t>- a közszféra </a:t>
            </a:r>
            <a:r>
              <a:rPr lang="hu-HU" sz="2800" b="1" dirty="0" smtClean="0"/>
              <a:t>1,4%</a:t>
            </a:r>
            <a:r>
              <a:rPr lang="hu-HU" sz="2800" dirty="0" smtClean="0"/>
              <a:t>-kal,</a:t>
            </a:r>
          </a:p>
          <a:p>
            <a:pPr marL="366713" lvl="1" indent="0" algn="just">
              <a:buNone/>
            </a:pPr>
            <a:r>
              <a:rPr lang="hu-HU" sz="2800" dirty="0" smtClean="0"/>
              <a:t>- A </a:t>
            </a:r>
            <a:r>
              <a:rPr lang="hu-HU" sz="2800" dirty="0" err="1" smtClean="0"/>
              <a:t>vill-</a:t>
            </a:r>
            <a:r>
              <a:rPr lang="hu-HU" sz="2800" dirty="0" smtClean="0"/>
              <a:t>, gáz-, gőz- légkondicionálás  </a:t>
            </a:r>
            <a:r>
              <a:rPr lang="hu-HU" sz="2800" b="1" dirty="0" smtClean="0"/>
              <a:t>3,1%</a:t>
            </a:r>
            <a:r>
              <a:rPr lang="hu-HU" sz="2800" dirty="0" smtClean="0"/>
              <a:t>-kal nőtt .       </a:t>
            </a:r>
            <a:r>
              <a:rPr lang="hu-HU" sz="2800" dirty="0" smtClean="0">
                <a:solidFill>
                  <a:srgbClr val="FF0000"/>
                </a:solidFill>
              </a:rPr>
              <a:t>  </a:t>
            </a:r>
          </a:p>
          <a:p>
            <a:pPr marL="366713" lvl="1" indent="0" algn="just">
              <a:buNone/>
            </a:pPr>
            <a:endParaRPr lang="hu-HU" sz="2800" dirty="0" smtClean="0"/>
          </a:p>
          <a:p>
            <a:pPr marL="0" indent="0" algn="just">
              <a:buNone/>
            </a:pPr>
            <a:r>
              <a:rPr lang="hu-HU" dirty="0" smtClean="0"/>
              <a:t>     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8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artalom helye 10"/>
          <p:cNvSpPr txBox="1">
            <a:spLocks/>
          </p:cNvSpPr>
          <p:nvPr/>
        </p:nvSpPr>
        <p:spPr>
          <a:xfrm>
            <a:off x="251520" y="1052736"/>
            <a:ext cx="8316416" cy="580342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b="1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EVDSZ II. TAGGYŰLÉS és KONFERENCIA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Visegrád, 2015. november 16-17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hu-HU" altLang="hu-HU" sz="1400" b="1" dirty="0" smtClean="0">
              <a:solidFill>
                <a:srgbClr val="00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51520" y="1633078"/>
            <a:ext cx="7236296" cy="45719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235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6904" y="843935"/>
            <a:ext cx="8229600" cy="1143000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 jövedelmi mutatók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86312"/>
          </a:xfrm>
        </p:spPr>
        <p:txBody>
          <a:bodyPr/>
          <a:lstStyle/>
          <a:p>
            <a:pPr marL="0" indent="0" algn="just">
              <a:buNone/>
            </a:pPr>
            <a:r>
              <a:rPr lang="hu-HU" b="1" dirty="0" smtClean="0"/>
              <a:t>Országos</a:t>
            </a:r>
            <a:r>
              <a:rPr lang="hu-HU" dirty="0" smtClean="0"/>
              <a:t>                                                         2015</a:t>
            </a:r>
          </a:p>
          <a:p>
            <a:pPr marL="0" indent="0" algn="just">
              <a:buNone/>
            </a:pPr>
            <a:r>
              <a:rPr lang="hu-HU" dirty="0" smtClean="0"/>
              <a:t>- minimálbér:                                           105 000 Ft/hó</a:t>
            </a:r>
          </a:p>
          <a:p>
            <a:pPr marL="0" indent="0" algn="just">
              <a:buNone/>
            </a:pPr>
            <a:r>
              <a:rPr lang="hu-HU" dirty="0" smtClean="0"/>
              <a:t>(a bruttó átlagkereset 42/7%-a)</a:t>
            </a:r>
          </a:p>
          <a:p>
            <a:pPr marL="0" indent="0" algn="just">
              <a:buNone/>
            </a:pPr>
            <a:r>
              <a:rPr lang="hu-HU" dirty="0" smtClean="0"/>
              <a:t>- garantált bérminimum:                        122 000 </a:t>
            </a:r>
            <a:r>
              <a:rPr lang="hu-HU" dirty="0"/>
              <a:t>F</a:t>
            </a:r>
            <a:r>
              <a:rPr lang="hu-HU" dirty="0" smtClean="0"/>
              <a:t>t/hó</a:t>
            </a:r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hu-HU" b="1" dirty="0" smtClean="0"/>
              <a:t>Villamosenergia-ipar</a:t>
            </a:r>
          </a:p>
          <a:p>
            <a:pPr marL="0" indent="0" algn="just">
              <a:buNone/>
            </a:pPr>
            <a:r>
              <a:rPr lang="hu-HU" dirty="0" smtClean="0"/>
              <a:t>1. </a:t>
            </a:r>
            <a:r>
              <a:rPr lang="hu-HU" dirty="0"/>
              <a:t>b</a:t>
            </a:r>
            <a:r>
              <a:rPr lang="hu-HU" dirty="0" smtClean="0"/>
              <a:t>érosztály (minimálbér):                     105 000 </a:t>
            </a:r>
            <a:r>
              <a:rPr lang="hu-HU" dirty="0"/>
              <a:t>F</a:t>
            </a:r>
            <a:r>
              <a:rPr lang="hu-HU" dirty="0" smtClean="0"/>
              <a:t>t/hó</a:t>
            </a:r>
          </a:p>
          <a:p>
            <a:pPr marL="0" indent="0" algn="just">
              <a:buNone/>
            </a:pPr>
            <a:r>
              <a:rPr lang="hu-HU" dirty="0" smtClean="0"/>
              <a:t>2. bérosztály (garantált bérminimum)  122 000 Ft/hó</a:t>
            </a:r>
          </a:p>
          <a:p>
            <a:pPr marL="0" indent="0" algn="just">
              <a:buNone/>
            </a:pPr>
            <a:r>
              <a:rPr lang="hu-HU" dirty="0" smtClean="0"/>
              <a:t>3. bérosztály                                              147 500 Ft/hó</a:t>
            </a:r>
          </a:p>
          <a:p>
            <a:pPr marL="0" indent="0" algn="just">
              <a:buNone/>
            </a:pPr>
            <a:r>
              <a:rPr lang="hu-HU" dirty="0" smtClean="0"/>
              <a:t>4. Bérosztály                                             180 000 </a:t>
            </a:r>
            <a:r>
              <a:rPr lang="hu-HU" dirty="0"/>
              <a:t>F</a:t>
            </a:r>
            <a:r>
              <a:rPr lang="hu-HU" dirty="0" smtClean="0"/>
              <a:t>t/hó</a:t>
            </a:r>
          </a:p>
          <a:p>
            <a:pPr marL="0" indent="0" algn="just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03B-3EAD-4A75-8426-4EEC9BDD052C}" type="slidenum">
              <a:rPr lang="hu-HU" smtClean="0"/>
              <a:pPr/>
              <a:t>9</a:t>
            </a:fld>
            <a:endParaRPr lang="hu-HU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33375"/>
            <a:ext cx="1090464" cy="17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artalom helye 10"/>
          <p:cNvSpPr txBox="1">
            <a:spLocks/>
          </p:cNvSpPr>
          <p:nvPr/>
        </p:nvSpPr>
        <p:spPr>
          <a:xfrm>
            <a:off x="251520" y="764704"/>
            <a:ext cx="8316416" cy="580342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ill Sans MT" pitchFamily="34" charset="-18"/>
                <a:ea typeface="+mn-ea"/>
                <a:cs typeface="Arial" pitchFamily="34" charset="0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b="1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EVDSZ II. TAGGYŰLÉS és KONFERENCIA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hu-HU" altLang="hu-HU" sz="1400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Visegrád, 2015. november 16-17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hu-HU" altLang="hu-HU" sz="1400" b="1" dirty="0" smtClean="0">
              <a:solidFill>
                <a:srgbClr val="00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51520" y="1345046"/>
            <a:ext cx="7236296" cy="45719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9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Egyéni 4. séma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54A838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1939</TotalTime>
  <Words>1730</Words>
  <Application>Microsoft Office PowerPoint</Application>
  <PresentationFormat>Diavetítés a képernyőre (4:3 oldalarány)</PresentationFormat>
  <Paragraphs>392</Paragraphs>
  <Slides>27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4" baseType="lpstr">
      <vt:lpstr>Arial</vt:lpstr>
      <vt:lpstr>Calibri</vt:lpstr>
      <vt:lpstr>Constantia</vt:lpstr>
      <vt:lpstr>Verdana</vt:lpstr>
      <vt:lpstr>Wingdings</vt:lpstr>
      <vt:lpstr>Wingdings 2</vt:lpstr>
      <vt:lpstr>Áramlás</vt:lpstr>
      <vt:lpstr>PowerPoint bemutató</vt:lpstr>
      <vt:lpstr>Az előadás célja: </vt:lpstr>
      <vt:lpstr>A gazdaság makrogazdasági mutatói</vt:lpstr>
      <vt:lpstr>A foglalkoztatás mutatói</vt:lpstr>
      <vt:lpstr>A foglalkoztatás mutatói</vt:lpstr>
      <vt:lpstr>A jövedelmi mutatók</vt:lpstr>
      <vt:lpstr>A jövedelmi mutatók</vt:lpstr>
      <vt:lpstr>A jövedelmi mutatók</vt:lpstr>
      <vt:lpstr>A jövedelmi mutatók</vt:lpstr>
      <vt:lpstr>A jövedelmi mutatók,  ágazatok jövedelmi helyzete</vt:lpstr>
      <vt:lpstr>A nyugellátási mutatók</vt:lpstr>
      <vt:lpstr>A létminimum  és a szegénységi küszöb mutatói</vt:lpstr>
      <vt:lpstr>Eredményeink az érdekegyeztetés nemzetközi szintjén</vt:lpstr>
      <vt:lpstr>Eredményeink az érdekegyeztetés nemzetközi szintjén</vt:lpstr>
      <vt:lpstr>Eredményeink  az érdekegyeztetés országos szintjén</vt:lpstr>
      <vt:lpstr>Eredményeink  az érdekegyeztetés országos szintjén</vt:lpstr>
      <vt:lpstr>Eredményeink  az érdekegyeztetés országos szintjén</vt:lpstr>
      <vt:lpstr>Eredményeink az érdekegyeztetés  országos szintjén</vt:lpstr>
      <vt:lpstr>Eredményeink az érdekegyeztetés  országos szintjén</vt:lpstr>
      <vt:lpstr>Eredményeink az érdekegyeztetés  országos szintjén</vt:lpstr>
      <vt:lpstr>Eredményeink az érdekegyeztetés  ágazati szintjén</vt:lpstr>
      <vt:lpstr>Eredményeink az érdekegyeztetés  ágazati szintjén</vt:lpstr>
      <vt:lpstr>Eredményeink  az EVDSZ működtetése során</vt:lpstr>
      <vt:lpstr>Eredményeink  az EVDSZ működtetése során</vt:lpstr>
      <vt:lpstr>Eredményeink  az EVDSZ működtetése során</vt:lpstr>
      <vt:lpstr>Eredményeink  az érdekegyeztetés társaságcsoport és helyi szintjén</vt:lpstr>
      <vt:lpstr>  </vt:lpstr>
    </vt:vector>
  </TitlesOfParts>
  <Company>MVM Cégcsoport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Kibővített Szövetségi Vezetőségi ülés VER.DI-EVDSZ Találkozó</dc:title>
  <dc:creator>dr.Szilágyi József</dc:creator>
  <cp:lastModifiedBy>Tóth Andrea</cp:lastModifiedBy>
  <cp:revision>238</cp:revision>
  <dcterms:created xsi:type="dcterms:W3CDTF">2010-05-28T07:46:17Z</dcterms:created>
  <dcterms:modified xsi:type="dcterms:W3CDTF">2015-11-16T01:20:30Z</dcterms:modified>
</cp:coreProperties>
</file>