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72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5D65-0355-418C-83E7-A0C3900119C4}" type="datetimeFigureOut">
              <a:rPr lang="hu-HU" smtClean="0"/>
              <a:pPr/>
              <a:t>2015.11.13.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1BFE-5C04-44B5-B19E-49128CAE2F5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B4A8-EED2-4597-8C14-80A14694BC5D}" type="datetimeFigureOut">
              <a:rPr lang="hu-HU" smtClean="0"/>
              <a:pPr/>
              <a:t>2015.11.13.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759C-BEEA-400B-84CD-3C105409D6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77C41E-DDE7-45AD-8F94-35E35C2E72F6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13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14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02628-5659-4241-8536-577D8D14EB88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4FA16-B366-4756-9EFF-00C9B594B6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6BA86-6FAC-44FA-AD8D-8475CBA15E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0E4CD-6776-4151-AA4C-93067A3F33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84BFA-D790-4FBC-A576-FE8598B027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E75F-1CEE-4F2A-9901-EE4A7F68C6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F3B1-C405-461D-A854-F840443322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E0A4F-BF90-4CA7-AE51-9EFFCF4C7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19CE6-B24E-41E0-AB5E-2872D819C5E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4C2D-3465-4514-ABF9-C4F62EEFCB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23913-0D37-4A39-BD08-B5F26F20D6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234B-9710-4E11-9AEC-C7EA6419ED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922B51-CA3D-4808-85CF-6131D367856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444208" y="6324600"/>
            <a:ext cx="2699792" cy="533400"/>
          </a:xfrm>
        </p:spPr>
        <p:txBody>
          <a:bodyPr/>
          <a:lstStyle/>
          <a:p>
            <a:pPr algn="l" eaLnBrk="1" hangingPunct="1"/>
            <a:r>
              <a:rPr lang="hu-HU" sz="2000" dirty="0" smtClean="0">
                <a:solidFill>
                  <a:schemeClr val="bg1"/>
                </a:solidFill>
              </a:rPr>
              <a:t>2015. november 16.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115616" y="764704"/>
            <a:ext cx="6912768" cy="2952328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Együttműködés évtizedei</a:t>
            </a:r>
            <a:br>
              <a:rPr lang="hu-HU" sz="2800" b="1" dirty="0" smtClean="0">
                <a:solidFill>
                  <a:schemeClr val="tx1"/>
                </a:solidFill>
              </a:rPr>
            </a:br>
            <a:r>
              <a:rPr lang="hu-HU" sz="2800" b="1" dirty="0" smtClean="0">
                <a:solidFill>
                  <a:schemeClr val="tx1"/>
                </a:solidFill>
              </a:rPr>
              <a:t>VDSZSZ-EVDSZ-BDSZ</a:t>
            </a:r>
          </a:p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lvl="0" algn="ctr"/>
            <a:r>
              <a:rPr lang="hu-HU" sz="2800" dirty="0" smtClean="0">
                <a:solidFill>
                  <a:schemeClr val="tx1"/>
                </a:solidFill>
              </a:rPr>
              <a:t>EVDSZ II. Taggyűlése</a:t>
            </a:r>
            <a:endParaRPr lang="hu-HU" sz="2800" kern="0" dirty="0" smtClean="0">
              <a:solidFill>
                <a:schemeClr val="tx1"/>
              </a:solidFill>
            </a:endParaRPr>
          </a:p>
          <a:p>
            <a:pPr algn="ctr"/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987824" y="5157192"/>
            <a:ext cx="2895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kern="0" dirty="0" smtClean="0">
                <a:solidFill>
                  <a:schemeClr val="bg1"/>
                </a:solidFill>
                <a:latin typeface="+mn-lt"/>
              </a:rPr>
              <a:t>Rabi Ferenc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(VDSZSZ,BDSZ) és a munkáltatói szövetség (VTSZ) között 1994 és 1995 között folytak tárgyalások az ágazati kollektív szerződés vonatkozásában.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1995-ben az </a:t>
            </a: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Érdekegyeztető Tanács Bér- és Munkaügyi Bizottság több menetben tárgyalta a Villamosenergia-ipari Ágazati Kollektív Szerződést, melyet a kiterjesztést kérő felek a bizottsági álláspont alapján némileg módosítottak. Ezt követően Kósáné Dr. Kovács Magda munkaügyi miniszter a Munka Törvénykönyv 1992. évi XXII. Törvény 34.§ 1. bekezdése alapján az október 20-án benyújtott dokumentumok alapján a Villamosenergia-ipari Kollektív Szerződést kiterjeszteti.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Éves szintű bér- és szociális megállapodás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Munkáltatói partner elsősorban a  szociális  kérdésekről tárgyal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Villamosenergia-ipari Bértarifa Rendszerről megállapodás van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Az ülésekről emlékeztető készül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Orientál a társaságcsoportok irányába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Szakmailag megalapozott álláspontok kerülnek bemutatásra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Segítette a villamosenergia-ipar versenyképességének kialakítását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Európai Villamosenergia-ipari Ágazati Párbeszéd Bizottság témái is megjelentek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Villamosenergia-ipar a Sportért Alapítvány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Napjaink problémája az erőteljes beavatkozás a szabályozásba (üzleti tervek szinte fenntarthatatlanok, állandó módosítást igényelnek, tulajdonviszonyokban további változások várhatóak, beruházásokat drasztikusan csökkentik)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Egyre nehezebb fenntartható megállapodásokat  létrehozni, csökken a megállapodási kényszer a elsősorban a munkáltatók vonatkozásában.</a:t>
            </a: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Kétoldalú (</a:t>
            </a:r>
            <a:r>
              <a:rPr lang="hu-HU" sz="2400" dirty="0" err="1" smtClean="0">
                <a:solidFill>
                  <a:srgbClr val="000000"/>
                </a:solidFill>
              </a:rPr>
              <a:t>bipartit</a:t>
            </a:r>
            <a:r>
              <a:rPr lang="hu-HU" sz="2400" dirty="0" smtClean="0">
                <a:solidFill>
                  <a:srgbClr val="000000"/>
                </a:solidFill>
              </a:rPr>
              <a:t>) szociális párbeszéd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4"/>
          <p:cNvSpPr txBox="1">
            <a:spLocks/>
          </p:cNvSpPr>
          <p:nvPr/>
        </p:nvSpPr>
        <p:spPr bwMode="auto">
          <a:xfrm>
            <a:off x="1331640" y="134076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C:\FOTÓK\Vill.demo\SAM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4032448" cy="537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827584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400" kern="0" dirty="0" smtClean="0">
                <a:solidFill>
                  <a:srgbClr val="000000"/>
                </a:solidFill>
              </a:rPr>
              <a:t>Demonstráció vagy megállapodás</a:t>
            </a:r>
            <a:endParaRPr lang="hu-HU" sz="2400" kern="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static.vd.hu/db/06/54/szilagyi-300-d0000165473d32b81b5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79512" y="1124744"/>
            <a:ext cx="8719864" cy="55446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A BDSZ álláspontja szerint a munkaügyi kapcsolatokban a villamosenergia-ipari alágazatban magas szakmai színvonalú egyeztetések zajlottak, melyek a megállapodásokban, a 20 éves ágazati kollektív szerződésben is megjelent.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A VTMSZ felelős munkáltatói partner.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rgbClr val="FFFF00"/>
                </a:solidFill>
              </a:rPr>
              <a:t>Nagymértékben hozzájárult a villamosenergia-ipar és a szénbányászat viszonylag „békés” szerkezetváltásához.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solidFill>
                  <a:srgbClr val="FFFF00"/>
                </a:solidFill>
              </a:rPr>
              <a:t>Értékként kell kezelni és lehetőleg megőrizni, mert szociális párbeszéd nélkül nincs szociális dimenzió Magyarországon, és nincs szociális Európa.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Kétoldalú (</a:t>
            </a:r>
            <a:r>
              <a:rPr lang="hu-HU" sz="2400" dirty="0" err="1" smtClean="0">
                <a:solidFill>
                  <a:srgbClr val="000000"/>
                </a:solidFill>
              </a:rPr>
              <a:t>bipartit</a:t>
            </a:r>
            <a:r>
              <a:rPr lang="hu-HU" sz="2400" dirty="0" smtClean="0">
                <a:solidFill>
                  <a:srgbClr val="000000"/>
                </a:solidFill>
              </a:rPr>
              <a:t>) szociális párbeszéd</a:t>
            </a:r>
            <a:endParaRPr lang="hu-H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4"/>
          <p:cNvSpPr txBox="1">
            <a:spLocks/>
          </p:cNvSpPr>
          <p:nvPr/>
        </p:nvSpPr>
        <p:spPr bwMode="auto">
          <a:xfrm>
            <a:off x="827584" y="328498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Titkarsag\Documents\2013. évi anyagok\Demonstráció\Képek\Favics\IMG_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704856" cy="514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827584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400" kern="0" dirty="0" smtClean="0">
                <a:solidFill>
                  <a:srgbClr val="000000"/>
                </a:solidFill>
              </a:rPr>
              <a:t>Kölcsönös szolidaritás</a:t>
            </a:r>
            <a:endParaRPr lang="hu-HU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4"/>
          <p:cNvSpPr txBox="1">
            <a:spLocks/>
          </p:cNvSpPr>
          <p:nvPr/>
        </p:nvSpPr>
        <p:spPr bwMode="auto">
          <a:xfrm>
            <a:off x="827584" y="3284984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755576" y="306896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400" kern="0" dirty="0" smtClean="0">
                <a:solidFill>
                  <a:srgbClr val="000000"/>
                </a:solidFill>
              </a:rPr>
              <a:t>Köszönöm a figyelmet!</a:t>
            </a:r>
            <a:endParaRPr lang="hu-HU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9280"/>
            <a:ext cx="3923928" cy="908720"/>
          </a:xfrm>
        </p:spPr>
        <p:txBody>
          <a:bodyPr>
            <a:noAutofit/>
          </a:bodyPr>
          <a:lstStyle/>
          <a:p>
            <a:pPr marL="0" indent="14288"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Hangfelvétel a VDSZSZ-nek, szándék a „C” tarifa elvétele.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056784" cy="214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7056000" cy="243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53136"/>
            <a:ext cx="1611489" cy="12298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Lekerekített téglalap 6"/>
          <p:cNvSpPr/>
          <p:nvPr/>
        </p:nvSpPr>
        <p:spPr>
          <a:xfrm>
            <a:off x="827584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Rendszerváltoztatás, új szabályozók, szakszervezeti küzdelmek</a:t>
            </a:r>
            <a:endParaRPr lang="hu-H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1556792"/>
            <a:ext cx="69342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„A szénbányászat jelenlegi helyzetét alapvetően meghatározza a szénbányászat szervezeti, irányítási és tulajdonosi rendszerének átalakítására vonatkozó 3530/1992. Kormány határozat, amely a bányaüzemek és a felhasználó szénerőművek szervezeti integrációját írta </a:t>
            </a: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elő.A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szerkezetátalakítási intézkedések során (több lépcsőben) az alábbi integrációk jöttek létre: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Pécsi Erőmű Rt. - Komlói Bányaüzem (</a:t>
            </a: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Zobák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akna), pécsi külfejtés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Mátrai Erőmű Rt. - visontai és bükkábrányi külfejtések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Bakonyi Erőmű Rt. - ajkai és </a:t>
            </a: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balinkai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bányaüzemek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Borsodi Hőerőmű - </a:t>
            </a:r>
            <a:r>
              <a:rPr kumimoji="0" 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Lyukóbánya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Vértesi Erőmű Rt. - Oroszlányi Széntermelő Kft. Tatabányai Szénbányák</a:t>
            </a:r>
          </a:p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SZÉSZEK felszámolói körbe tartozó szénbánya vállalatoktól az integrációk (erőmű-bánya közös gazdasági társaságok) által átvett vagyon és a kötelezettségek 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hu-H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mFt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400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27584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Rendszerváltoztatás, új szabályozók, szakszervezeti küzdelmek – az együttműködés vállalati szinten</a:t>
            </a:r>
            <a:endParaRPr lang="hu-HU" sz="2400" dirty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331640" y="4953000"/>
          <a:ext cx="6336704" cy="190500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44216"/>
                <a:gridCol w="1904777"/>
                <a:gridCol w="1504849"/>
                <a:gridCol w="982862"/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 dirty="0">
                          <a:solidFill>
                            <a:schemeClr val="tx1"/>
                          </a:solidFill>
                        </a:rPr>
                        <a:t>Átadó Szénbánya FA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Átvevő Erőmű Rt.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Átvett vagyon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Átvett kötelezettség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Mecseki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Pécsi Erőmű Rt.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1 831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1 200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Veszprémi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Bakonyi Erőmű Rt.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4 968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794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 dirty="0">
                          <a:solidFill>
                            <a:schemeClr val="tx1"/>
                          </a:solidFill>
                        </a:rPr>
                        <a:t>Tatabányai</a:t>
                      </a:r>
                      <a:endParaRPr lang="hu-HU" sz="1200" b="0" i="0" u="none" strike="noStrike" dirty="0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Vértesi Erőmű Rt.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2 390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Oroszlányi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4 784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1 776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Borsodi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Borsodi Energetikai Kft.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3 748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1 141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Mátraaljai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Mátrai Erőmű Rt.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8 054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u="none" strike="noStrike">
                          <a:solidFill>
                            <a:schemeClr val="tx1"/>
                          </a:solidFill>
                        </a:rPr>
                        <a:t>2 649</a:t>
                      </a:r>
                      <a:endParaRPr lang="hu-HU" sz="1200" b="0" i="0" u="none" strike="noStrike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</a:rPr>
                        <a:t>Összesen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</a:rPr>
                        <a:t>25 775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latin typeface="Times New Roman C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chemeClr val="tx1"/>
                          </a:solidFill>
                        </a:rPr>
                        <a:t>7 786</a:t>
                      </a:r>
                      <a:endParaRPr lang="hu-H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AutoShape 1" descr="http://www.asz.hu/icons/ecblank.gif"/>
          <p:cNvSpPr>
            <a:spLocks noChangeAspect="1" noChangeArrowheads="1"/>
          </p:cNvSpPr>
          <p:nvPr/>
        </p:nvSpPr>
        <p:spPr bwMode="auto">
          <a:xfrm>
            <a:off x="2438400" y="4381500"/>
            <a:ext cx="9525" cy="9525"/>
          </a:xfrm>
          <a:prstGeom prst="rect">
            <a:avLst/>
          </a:prstGeom>
          <a:noFill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828800" y="332656"/>
            <a:ext cx="7315200" cy="715962"/>
          </a:xfrm>
        </p:spPr>
        <p:txBody>
          <a:bodyPr/>
          <a:lstStyle/>
          <a:p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661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16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Megállapodás a villamosenergia-ipari ágazati szakszervezetek, valamint az Ipari és Kereskedelmi Minisztérium, az Állami Vagyonkezelő Rt. és az Állami  vagyonügynökség között az alkalmazotti tarifa tárgyában Aláírva. 1993. április 1.</a:t>
            </a:r>
          </a:p>
          <a:p>
            <a:pPr>
              <a:buFont typeface="Wingdings" pitchFamily="2" charset="2"/>
              <a:buChar char="Ø"/>
            </a:pPr>
            <a:endParaRPr lang="hu-HU" sz="16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16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Megállapodás az Állami Vagyonkezelő Rt. a Magyar Villamos Művek Rt., valamint a villamosenergia-ipari reprezentatív szakszervezetek (VDSZSZ-BDSZ) között. A villamosenergia-ipar jövőbeni struktúrája és privatizációja kormányhatározat humánpolitikai kérdéseiről. Aláírva: 1994. november 14.</a:t>
            </a:r>
          </a:p>
          <a:p>
            <a:pPr>
              <a:buFont typeface="Wingdings" pitchFamily="2" charset="2"/>
              <a:buChar char="Ø"/>
            </a:pPr>
            <a:endParaRPr lang="hu-HU" sz="16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16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Megállapodás a kormány-delegációt vezető privatizációért felelős tárca nélküli miniszter, a villamosenergia-ipari ágazati sztrájkbizottság között. </a:t>
            </a:r>
            <a:r>
              <a:rPr lang="hu-H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Aláírva</a:t>
            </a:r>
            <a:r>
              <a:rPr lang="hu-HU" sz="1600" i="1" dirty="0" smtClean="0">
                <a:solidFill>
                  <a:schemeClr val="bg1"/>
                </a:solidFill>
              </a:rPr>
              <a:t>: 1995. július 4.</a:t>
            </a: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Miniszterelnöki Hivatal</a:t>
            </a:r>
          </a:p>
          <a:p>
            <a:pPr algn="ctr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Intézkedési terv</a:t>
            </a:r>
          </a:p>
          <a:p>
            <a:pPr marL="0" indent="14288">
              <a:buNone/>
            </a:pPr>
            <a:r>
              <a:rPr lang="hu-HU" sz="1600" dirty="0" smtClean="0">
                <a:solidFill>
                  <a:schemeClr val="bg1"/>
                </a:solidFill>
              </a:rPr>
              <a:t>A Kormány, valamint a Bánya- és Energiaipari Dolgozók Szakszervezete (BDSZ), illetve a Villamosenergia-ipari Dolgozók Szakszervezeti Szövetsége (VDSZSZ) között a mélyművelésű szénbányák bezárása, a villamosenergia-piac nyitása következtében felmerülő humánpolitikai problémák megoldása érdekében 2003. szeptember 3-án megállapodás jött  létre.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Kormányzati szintű megállapodások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79512" y="665312"/>
            <a:ext cx="6984776" cy="6192688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buNone/>
            </a:pPr>
            <a:r>
              <a:rPr lang="hu-H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 m l é k e z t e tő</a:t>
            </a:r>
          </a:p>
          <a:p>
            <a:pPr marL="0" indent="14288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Amely készült a bánya és energetikai társaságok gazdasági, foglalkoztatási kérdési tárgyában lefolytatott konzultatív tárgyaláson 2003. március 13-án az FMM Politikai Államtitkári tárgyalójában.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Jelenlévők a mellékelt jelenléti ív szerint.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tárgyalást az FMM politikai államtitkára, Csizmár Gábor úr vezette.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Csizmár Gábor úr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köszöntötte a megjelenteket, s </a:t>
            </a:r>
            <a:r>
              <a:rPr lang="hu-HU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felkérte a Pénzügyminisztérium képviselőit, hogy a tárgyalásról az emlékeztetőt készítsék el, 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azzal, hogy minden tárgyalásról más tárca fogja a jövőben az emlékeztetőt elkészíteni.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Tájékoztatta a jelenlévőket arról, hogy február hónapban a tárcák képviselőiből és a szakszervezetekből alakult munkacsoport hat erőművet látogatott meg, a tapasztalatokat írásba foglalták, s köszönetét fejezte ki azoknak, akik részt vettek a munkában. Ezt követően átadta a szót a szakszervezetek képviselőinek.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Rabi Ferenc úr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(BDSZ) az erőművek látogatásának tapasztalatait a következők szerint összegezte: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mintegy 4-4,5 ezer fő elbocsátására kerülhet sor,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 áramvásárlási szerződések hiánya további foglalkoztatási gondokat eredményezhet,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bányabezárási folyamatokat lassítani kellene, s ezzel egyidejűleg biztosítani szükséges a bezárás folyamatában a felmondás és végkielégítés fedezetét,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ismételten kéri, hogy a bányásznyugdíj megállapításának feltételeit a kormány változtassa meg az általuk javasolt változat szerint, mégpedig a 25 év, vagy az 5.000 műszak megléte külön-külön is jogosító feltétel legyen,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 újrakezdés támogatásához a villamosenergia-ipari Alap feltöltését biztosítani kell,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menedzsmenteket fel kell készíteni az átképzési és képzési folyamatok elindítására, új munkahelyek létesítésére,</a:t>
            </a:r>
          </a:p>
          <a:p>
            <a:pPr marL="0" lv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közösségi házak, nyugdíjas klubok támogatását továbbra is biztosítani kell.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Gál Rezső úr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(VDSZ) megerősítette a Rabi Ferenc által elmondottakat. Kiegészítette azzal, hogy a liberalizáció a villamosenergia-ipar teljes vertikumában további foglalkoztatási gondokat eredményezett. Az energetika politika 1993-tól nem lett újragondolva. </a:t>
            </a:r>
            <a:r>
              <a:rPr lang="hu-H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Tripartit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testület létrehozását javasolja az érvényes villamos energiáról szóló törvény alapján.</a:t>
            </a:r>
          </a:p>
          <a:p>
            <a:pPr marL="0" indent="0">
              <a:buNone/>
            </a:pP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Dr. Zoltai Ákos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(MBSZ) a </a:t>
            </a:r>
            <a:r>
              <a:rPr lang="hu-H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VÉRT-nél</a:t>
            </a:r>
            <a:r>
              <a:rPr lang="hu-H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történt változásokat hangsúlyozta, valamint a környezetvédelmi moratóriummal kapcsolatosan fejtette ki véleményét. Ez utóbbival kapcsolatban kérte, hogy a fejlesztés alatti erőművek mentesüljenek a környezetvédelmi bírság alól. Az összefoglaló javaslatot egy új, 5. ponttal egészítette ki, amelyben a szenes erőművek kapacitáskihasználását javasolta biztosítani 2004. december 31-ig.</a:t>
            </a:r>
          </a:p>
          <a:p>
            <a:pPr>
              <a:buNone/>
            </a:pPr>
            <a:endParaRPr lang="hu-H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 descr="Image_2.jpg"/>
          <p:cNvPicPr>
            <a:picLocks noChangeAspect="1"/>
          </p:cNvPicPr>
          <p:nvPr/>
        </p:nvPicPr>
        <p:blipFill>
          <a:blip r:embed="rId3" cstate="print">
            <a:lum bright="-58000" contrast="62000"/>
          </a:blip>
          <a:stretch>
            <a:fillRect/>
          </a:stretch>
        </p:blipFill>
        <p:spPr>
          <a:xfrm>
            <a:off x="5580112" y="2219034"/>
            <a:ext cx="3279543" cy="463896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Lekerekített téglalap 7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Kormányzati szintű megállapodások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83568" y="1457400"/>
            <a:ext cx="7956376" cy="54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megállapodások megalapozták az államigazgatási szervek tájékoztatási kötelezettségét, szabályozási és eljárásrendjét, az érdekegyeztetés fontosságát, a munkahelyi és ágazati kollektív keretszerződés szerződések rendszerét, foglalkoztatás, kereseti és bérviszonyokban, szociális ellátásban és képzésben történő tárgyalásokat, rendszerek kialakítását, szakszervezet működési feltételeinek biztosítását.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privatizáció folyamatára vonatkozó érdekegyeztetési eljárás kialakítását,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munkavállalói tulajdonszerzés lehetőségének biztosítását, 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privatizációs bevételek 5%-a a foglalkoztatással kapcsolatos és várhatóan felmerülő problémák rendezésére egy úgynevezett Villamosenergia-ipari Foglalkoztatási Alapba kerül elkülönítésre (8,6 mrdFt, plusz 2 mrdFt a második megállapodással).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Villamosenergia-ipari Önsegélyező Pénztárak megkezdték működésüket, ágazati kollektív szerződés megalapozta az önsegélyező, nyugdíj- és egészségpénztárak hosszútávú működését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„C” tarifa kétszeri megvédése</a:t>
            </a:r>
            <a:endParaRPr lang="hu-HU" sz="15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25 év vagy 5000 műszak a földalatti bányászok nyugdíjazási feltétele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 éves szénkülfejtéses szakmai nyugdíj (sajnos 3 éve eltörölték)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átképzési, képzési külön támogatási források megnyitása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bányász kultúra és közösségi</a:t>
            </a:r>
            <a:r>
              <a:rPr lang="hu-HU" sz="1500" dirty="0" smtClean="0">
                <a:solidFill>
                  <a:schemeClr val="bg1"/>
                </a:solidFill>
              </a:rPr>
              <a:t> élet, hagyományőrzés kiemelt támogatása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egyes társaságok működésének meghosszabbítása</a:t>
            </a:r>
          </a:p>
          <a:p>
            <a:pPr>
              <a:buFont typeface="Wingdings" pitchFamily="2" charset="2"/>
              <a:buChar char="Ø"/>
            </a:pPr>
            <a:r>
              <a:rPr lang="hu-HU" sz="1500" dirty="0" smtClean="0">
                <a:solidFill>
                  <a:schemeClr val="bg1"/>
                </a:solidFill>
              </a:rPr>
              <a:t>segíti a munkáltatói autonóm kétoldalú tárgyalások megerősítését, az ágazati autonóm szociális párbeszéd fejlesztését.</a:t>
            </a: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endParaRPr lang="hu-HU" sz="1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1500" dirty="0">
              <a:solidFill>
                <a:schemeClr val="bg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A legfontosabb eredmények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7968779" cy="5259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Lekerekített téglalap 7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Kétoldalú (</a:t>
            </a:r>
            <a:r>
              <a:rPr lang="hu-HU" sz="2400" dirty="0" err="1" smtClean="0">
                <a:solidFill>
                  <a:srgbClr val="000000"/>
                </a:solidFill>
              </a:rPr>
              <a:t>bipartit</a:t>
            </a:r>
            <a:r>
              <a:rPr lang="hu-HU" sz="2400" dirty="0" smtClean="0">
                <a:solidFill>
                  <a:srgbClr val="000000"/>
                </a:solidFill>
              </a:rPr>
              <a:t>) szociális párbeszéd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FOTÓK\VERT_demo\vert_demo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FOTÓK\VERT_demo\vert_demo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73134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kerekített téglalap 4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Kétoldalú (</a:t>
            </a:r>
            <a:r>
              <a:rPr lang="hu-HU" sz="2400" dirty="0" err="1" smtClean="0">
                <a:solidFill>
                  <a:srgbClr val="000000"/>
                </a:solidFill>
              </a:rPr>
              <a:t>bipartit</a:t>
            </a:r>
            <a:r>
              <a:rPr lang="hu-HU" sz="2400" dirty="0" smtClean="0">
                <a:solidFill>
                  <a:srgbClr val="000000"/>
                </a:solidFill>
              </a:rPr>
              <a:t>) szociális párbeszéd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FOTÓK\VÁPB2011.11.30\P121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304923" cy="4671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Lekerekített téglalap 8"/>
          <p:cNvSpPr/>
          <p:nvPr/>
        </p:nvSpPr>
        <p:spPr>
          <a:xfrm>
            <a:off x="683568" y="0"/>
            <a:ext cx="7704856" cy="9144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0000"/>
                </a:solidFill>
              </a:rPr>
              <a:t>Kétoldalú (</a:t>
            </a:r>
            <a:r>
              <a:rPr lang="hu-HU" sz="2400" dirty="0" err="1" smtClean="0">
                <a:solidFill>
                  <a:srgbClr val="000000"/>
                </a:solidFill>
              </a:rPr>
              <a:t>bipartit</a:t>
            </a:r>
            <a:r>
              <a:rPr lang="hu-HU" sz="2400" dirty="0" smtClean="0">
                <a:solidFill>
                  <a:srgbClr val="000000"/>
                </a:solidFill>
              </a:rPr>
              <a:t>) szociális párbeszéd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013</Template>
  <TotalTime>96</TotalTime>
  <Words>855</Words>
  <Application>Microsoft Office PowerPoint</Application>
  <PresentationFormat>Diavetítés a képernyőre (4:3 oldalarány)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013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Titkarsag</dc:creator>
  <cp:lastModifiedBy>Titkarsag</cp:lastModifiedBy>
  <cp:revision>10</cp:revision>
  <dcterms:created xsi:type="dcterms:W3CDTF">2015-11-12T09:28:01Z</dcterms:created>
  <dcterms:modified xsi:type="dcterms:W3CDTF">2015-11-13T12:09:00Z</dcterms:modified>
</cp:coreProperties>
</file>