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324" r:id="rId2"/>
    <p:sldId id="352" r:id="rId3"/>
    <p:sldId id="348" r:id="rId4"/>
    <p:sldId id="350" r:id="rId5"/>
    <p:sldId id="351" r:id="rId6"/>
    <p:sldId id="353" r:id="rId7"/>
    <p:sldId id="354" r:id="rId8"/>
    <p:sldId id="355" r:id="rId9"/>
    <p:sldId id="357"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86" r:id="rId24"/>
    <p:sldId id="369" r:id="rId25"/>
    <p:sldId id="387" r:id="rId26"/>
    <p:sldId id="370" r:id="rId27"/>
    <p:sldId id="371" r:id="rId28"/>
    <p:sldId id="372" r:id="rId29"/>
    <p:sldId id="388" r:id="rId30"/>
    <p:sldId id="389" r:id="rId31"/>
    <p:sldId id="390" r:id="rId32"/>
    <p:sldId id="358" r:id="rId33"/>
  </p:sldIdLst>
  <p:sldSz cx="9144000" cy="6858000" type="screen4x3"/>
  <p:notesSz cx="7010400" cy="9296400"/>
  <p:defaultTextStyle>
    <a:defPPr>
      <a:defRPr lang="hu-H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8000"/>
    <a:srgbClr val="003300"/>
    <a:srgbClr val="8EC88E"/>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r>
              <a:rPr lang="hu-HU"/>
              <a:t>EVDSZ</a:t>
            </a:r>
          </a:p>
        </p:txBody>
      </p:sp>
      <p:sp>
        <p:nvSpPr>
          <p:cNvPr id="3" name="Dátum helye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B27BA313-E122-40CF-A565-52F1F0B89906}" type="datetimeFigureOut">
              <a:rPr lang="hu-HU"/>
              <a:pPr>
                <a:defRPr/>
              </a:pPr>
              <a:t>2015.11.16.</a:t>
            </a:fld>
            <a:endParaRPr lang="hu-HU"/>
          </a:p>
        </p:txBody>
      </p:sp>
      <p:sp>
        <p:nvSpPr>
          <p:cNvPr id="4" name="Élőláb helye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hu-HU"/>
          </a:p>
        </p:txBody>
      </p:sp>
      <p:sp>
        <p:nvSpPr>
          <p:cNvPr id="5" name="Dia számának helye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fld id="{1A344A7F-7F62-4B46-9E41-C6829A50802F}" type="slidenum">
              <a:rPr lang="hu-HU"/>
              <a:pPr/>
              <a:t>‹#›</a:t>
            </a:fld>
            <a:endParaRPr lang="hu-HU"/>
          </a:p>
        </p:txBody>
      </p:sp>
    </p:spTree>
    <p:extLst>
      <p:ext uri="{BB962C8B-B14F-4D97-AF65-F5344CB8AC3E}">
        <p14:creationId xmlns:p14="http://schemas.microsoft.com/office/powerpoint/2010/main" val="263516980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r>
              <a:rPr lang="hu-HU"/>
              <a:t>EVDSZ</a:t>
            </a:r>
          </a:p>
        </p:txBody>
      </p:sp>
      <p:sp>
        <p:nvSpPr>
          <p:cNvPr id="3" name="Dátum helye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4122752E-6423-465F-B022-AF120D1C43BD}" type="datetimeFigureOut">
              <a:rPr lang="hu-HU"/>
              <a:pPr>
                <a:defRPr/>
              </a:pPr>
              <a:t>2015.11.16.</a:t>
            </a:fld>
            <a:endParaRPr lang="hu-HU"/>
          </a:p>
        </p:txBody>
      </p:sp>
      <p:sp>
        <p:nvSpPr>
          <p:cNvPr id="4" name="Diakép helye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hu-HU" noProof="0" smtClean="0"/>
          </a:p>
        </p:txBody>
      </p:sp>
      <p:sp>
        <p:nvSpPr>
          <p:cNvPr id="5" name="Jegyzetek helye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6" name="Élőláb helye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hu-HU"/>
          </a:p>
        </p:txBody>
      </p:sp>
      <p:sp>
        <p:nvSpPr>
          <p:cNvPr id="7" name="Dia számának helye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itchFamily="34" charset="0"/>
              </a:defRPr>
            </a:lvl1pPr>
          </a:lstStyle>
          <a:p>
            <a:fld id="{A4369547-03A5-4EFF-8D4F-271F087A2A6D}" type="slidenum">
              <a:rPr lang="hu-HU"/>
              <a:pPr/>
              <a:t>‹#›</a:t>
            </a:fld>
            <a:endParaRPr lang="hu-HU"/>
          </a:p>
        </p:txBody>
      </p:sp>
    </p:spTree>
    <p:extLst>
      <p:ext uri="{BB962C8B-B14F-4D97-AF65-F5344CB8AC3E}">
        <p14:creationId xmlns:p14="http://schemas.microsoft.com/office/powerpoint/2010/main" val="260297524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Cím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hu-HU" smtClean="0"/>
              <a:t>Mintacím szerkesztése</a:t>
            </a:r>
            <a:endParaRPr lang="en-US"/>
          </a:p>
        </p:txBody>
      </p:sp>
      <p:sp>
        <p:nvSpPr>
          <p:cNvPr id="17" name="Alcím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u-HU" smtClean="0"/>
              <a:t>Alcím mintájának szerkesztése</a:t>
            </a:r>
            <a:endParaRPr lang="en-US"/>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61E61240-5848-4B0B-A02D-B0902A7185FD}" type="slidenum">
              <a:rPr lang="hu-HU"/>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FF76F62F-A100-489B-970B-CC3DBB73E075}" type="slidenum">
              <a:rPr lang="hu-HU"/>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914401"/>
            <a:ext cx="2057400" cy="5211763"/>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914401"/>
            <a:ext cx="6019800" cy="5211763"/>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AA1031AE-063E-4C47-A6FB-4BF363DFA4F5}" type="slidenum">
              <a:rPr lang="hu-HU"/>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6899203B-3EAD-4A75-8426-4EEC9BDD052C}" type="slidenum">
              <a:rPr lang="hu-HU"/>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hu-HU" smtClean="0"/>
              <a:t>Mintacím szerkesztése</a:t>
            </a:r>
            <a:endParaRPr lang="en-US"/>
          </a:p>
        </p:txBody>
      </p:sp>
      <p:sp>
        <p:nvSpPr>
          <p:cNvPr id="3" name="Szöveg hely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p:txBody>
      </p:sp>
      <p:sp>
        <p:nvSpPr>
          <p:cNvPr id="4" name="Dátum helye 9"/>
          <p:cNvSpPr>
            <a:spLocks noGrp="1"/>
          </p:cNvSpPr>
          <p:nvPr>
            <p:ph type="dt" sz="half" idx="10"/>
          </p:nvPr>
        </p:nvSpPr>
        <p:spPr/>
        <p:txBody>
          <a:bodyPr/>
          <a:lstStyle>
            <a:lvl1pPr>
              <a:defRPr/>
            </a:lvl1pPr>
          </a:lstStyle>
          <a:p>
            <a:pPr>
              <a:defRPr/>
            </a:pPr>
            <a:endParaRPr lang="hu-HU"/>
          </a:p>
        </p:txBody>
      </p:sp>
      <p:sp>
        <p:nvSpPr>
          <p:cNvPr id="5" name="Élőláb helye 21"/>
          <p:cNvSpPr>
            <a:spLocks noGrp="1"/>
          </p:cNvSpPr>
          <p:nvPr>
            <p:ph type="ftr" sz="quarter" idx="11"/>
          </p:nvPr>
        </p:nvSpPr>
        <p:spPr/>
        <p:txBody>
          <a:bodyPr/>
          <a:lstStyle>
            <a:lvl1pPr>
              <a:defRPr/>
            </a:lvl1pPr>
          </a:lstStyle>
          <a:p>
            <a:pPr>
              <a:defRPr/>
            </a:pPr>
            <a:endParaRPr lang="hu-HU"/>
          </a:p>
        </p:txBody>
      </p:sp>
      <p:sp>
        <p:nvSpPr>
          <p:cNvPr id="6" name="Dia számának helye 17"/>
          <p:cNvSpPr>
            <a:spLocks noGrp="1"/>
          </p:cNvSpPr>
          <p:nvPr>
            <p:ph type="sldNum" sz="quarter" idx="12"/>
          </p:nvPr>
        </p:nvSpPr>
        <p:spPr/>
        <p:txBody>
          <a:bodyPr/>
          <a:lstStyle>
            <a:lvl1pPr>
              <a:defRPr/>
            </a:lvl1pPr>
          </a:lstStyle>
          <a:p>
            <a:fld id="{4DACB97A-B9AF-43B3-95AA-732B21B3EBA3}" type="slidenum">
              <a:rPr lang="hu-HU"/>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p>
            <a:r>
              <a:rPr lang="hu-HU" smtClean="0"/>
              <a:t>Mintacím szerkesztése</a:t>
            </a:r>
            <a:endParaRPr lang="en-US"/>
          </a:p>
        </p:txBody>
      </p:sp>
      <p:sp>
        <p:nvSpPr>
          <p:cNvPr id="3" name="Tartalom helye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Tartalom helye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9"/>
          <p:cNvSpPr>
            <a:spLocks noGrp="1"/>
          </p:cNvSpPr>
          <p:nvPr>
            <p:ph type="dt" sz="half" idx="10"/>
          </p:nvPr>
        </p:nvSpPr>
        <p:spPr/>
        <p:txBody>
          <a:bodyPr/>
          <a:lstStyle>
            <a:lvl1pPr>
              <a:defRPr/>
            </a:lvl1pPr>
          </a:lstStyle>
          <a:p>
            <a:pPr>
              <a:defRPr/>
            </a:pPr>
            <a:endParaRPr lang="hu-HU"/>
          </a:p>
        </p:txBody>
      </p:sp>
      <p:sp>
        <p:nvSpPr>
          <p:cNvPr id="6" name="Élőláb helye 21"/>
          <p:cNvSpPr>
            <a:spLocks noGrp="1"/>
          </p:cNvSpPr>
          <p:nvPr>
            <p:ph type="ftr" sz="quarter" idx="11"/>
          </p:nvPr>
        </p:nvSpPr>
        <p:spPr/>
        <p:txBody>
          <a:bodyPr/>
          <a:lstStyle>
            <a:lvl1pPr>
              <a:defRPr/>
            </a:lvl1pPr>
          </a:lstStyle>
          <a:p>
            <a:pPr>
              <a:defRPr/>
            </a:pPr>
            <a:endParaRPr lang="hu-HU"/>
          </a:p>
        </p:txBody>
      </p:sp>
      <p:sp>
        <p:nvSpPr>
          <p:cNvPr id="7" name="Dia számának helye 17"/>
          <p:cNvSpPr>
            <a:spLocks noGrp="1"/>
          </p:cNvSpPr>
          <p:nvPr>
            <p:ph type="sldNum" sz="quarter" idx="12"/>
          </p:nvPr>
        </p:nvSpPr>
        <p:spPr/>
        <p:txBody>
          <a:bodyPr/>
          <a:lstStyle>
            <a:lvl1pPr>
              <a:defRPr/>
            </a:lvl1pPr>
          </a:lstStyle>
          <a:p>
            <a:fld id="{8DBFEFFC-51CB-4856-B2BC-CF27F6CECC53}" type="slidenum">
              <a:rPr lang="hu-HU"/>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229600" cy="1143000"/>
          </a:xfrm>
        </p:spPr>
        <p:txBody>
          <a:bodyPr/>
          <a:lstStyle>
            <a:lvl1pPr>
              <a:defRPr/>
            </a:lvl1pPr>
          </a:lstStyle>
          <a:p>
            <a:r>
              <a:rPr lang="hu-HU" smtClean="0"/>
              <a:t>Mintacím szerkesztése</a:t>
            </a:r>
            <a:endParaRPr lang="en-US"/>
          </a:p>
        </p:txBody>
      </p:sp>
      <p:sp>
        <p:nvSpPr>
          <p:cNvPr id="3" name="Szöveg hely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4" name="Szöveg hely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p:txBody>
      </p:sp>
      <p:sp>
        <p:nvSpPr>
          <p:cNvPr id="5" name="Tartalom helye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6" name="Tartalom helye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7" name="Dátum helye 9"/>
          <p:cNvSpPr>
            <a:spLocks noGrp="1"/>
          </p:cNvSpPr>
          <p:nvPr>
            <p:ph type="dt" sz="half" idx="10"/>
          </p:nvPr>
        </p:nvSpPr>
        <p:spPr/>
        <p:txBody>
          <a:bodyPr/>
          <a:lstStyle>
            <a:lvl1pPr>
              <a:defRPr/>
            </a:lvl1pPr>
          </a:lstStyle>
          <a:p>
            <a:pPr>
              <a:defRPr/>
            </a:pPr>
            <a:endParaRPr lang="hu-HU"/>
          </a:p>
        </p:txBody>
      </p:sp>
      <p:sp>
        <p:nvSpPr>
          <p:cNvPr id="8" name="Élőláb helye 21"/>
          <p:cNvSpPr>
            <a:spLocks noGrp="1"/>
          </p:cNvSpPr>
          <p:nvPr>
            <p:ph type="ftr" sz="quarter" idx="11"/>
          </p:nvPr>
        </p:nvSpPr>
        <p:spPr/>
        <p:txBody>
          <a:bodyPr/>
          <a:lstStyle>
            <a:lvl1pPr>
              <a:defRPr/>
            </a:lvl1pPr>
          </a:lstStyle>
          <a:p>
            <a:pPr>
              <a:defRPr/>
            </a:pPr>
            <a:endParaRPr lang="hu-HU"/>
          </a:p>
        </p:txBody>
      </p:sp>
      <p:sp>
        <p:nvSpPr>
          <p:cNvPr id="9" name="Dia számának helye 17"/>
          <p:cNvSpPr>
            <a:spLocks noGrp="1"/>
          </p:cNvSpPr>
          <p:nvPr>
            <p:ph type="sldNum" sz="quarter" idx="12"/>
          </p:nvPr>
        </p:nvSpPr>
        <p:spPr/>
        <p:txBody>
          <a:bodyPr/>
          <a:lstStyle>
            <a:lvl1pPr>
              <a:defRPr/>
            </a:lvl1pPr>
          </a:lstStyle>
          <a:p>
            <a:fld id="{BD629852-D2F2-4D9E-90E6-5F4FBAA1D935}" type="slidenum">
              <a:rPr lang="hu-HU"/>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hu-HU" smtClean="0"/>
              <a:t>Mintacím szerkesztése</a:t>
            </a:r>
            <a:endParaRPr lang="en-US"/>
          </a:p>
        </p:txBody>
      </p:sp>
      <p:sp>
        <p:nvSpPr>
          <p:cNvPr id="3" name="Dátum helye 9"/>
          <p:cNvSpPr>
            <a:spLocks noGrp="1"/>
          </p:cNvSpPr>
          <p:nvPr>
            <p:ph type="dt" sz="half" idx="10"/>
          </p:nvPr>
        </p:nvSpPr>
        <p:spPr/>
        <p:txBody>
          <a:bodyPr/>
          <a:lstStyle>
            <a:lvl1pPr>
              <a:defRPr/>
            </a:lvl1pPr>
          </a:lstStyle>
          <a:p>
            <a:pPr>
              <a:defRPr/>
            </a:pPr>
            <a:endParaRPr lang="hu-HU"/>
          </a:p>
        </p:txBody>
      </p:sp>
      <p:sp>
        <p:nvSpPr>
          <p:cNvPr id="4" name="Élőláb helye 21"/>
          <p:cNvSpPr>
            <a:spLocks noGrp="1"/>
          </p:cNvSpPr>
          <p:nvPr>
            <p:ph type="ftr" sz="quarter" idx="11"/>
          </p:nvPr>
        </p:nvSpPr>
        <p:spPr/>
        <p:txBody>
          <a:bodyPr/>
          <a:lstStyle>
            <a:lvl1pPr>
              <a:defRPr/>
            </a:lvl1pPr>
          </a:lstStyle>
          <a:p>
            <a:pPr>
              <a:defRPr/>
            </a:pPr>
            <a:endParaRPr lang="hu-HU"/>
          </a:p>
        </p:txBody>
      </p:sp>
      <p:sp>
        <p:nvSpPr>
          <p:cNvPr id="5" name="Dia számának helye 17"/>
          <p:cNvSpPr>
            <a:spLocks noGrp="1"/>
          </p:cNvSpPr>
          <p:nvPr>
            <p:ph type="sldNum" sz="quarter" idx="12"/>
          </p:nvPr>
        </p:nvSpPr>
        <p:spPr/>
        <p:txBody>
          <a:bodyPr/>
          <a:lstStyle>
            <a:lvl1pPr>
              <a:defRPr/>
            </a:lvl1pPr>
          </a:lstStyle>
          <a:p>
            <a:fld id="{B8416FCF-EB0E-4C6C-B148-F36312EBBB59}" type="slidenum">
              <a:rPr lang="hu-HU"/>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9"/>
          <p:cNvSpPr>
            <a:spLocks noGrp="1"/>
          </p:cNvSpPr>
          <p:nvPr>
            <p:ph type="dt" sz="half" idx="10"/>
          </p:nvPr>
        </p:nvSpPr>
        <p:spPr/>
        <p:txBody>
          <a:bodyPr/>
          <a:lstStyle>
            <a:lvl1pPr>
              <a:defRPr/>
            </a:lvl1pPr>
          </a:lstStyle>
          <a:p>
            <a:pPr>
              <a:defRPr/>
            </a:pPr>
            <a:endParaRPr lang="hu-HU"/>
          </a:p>
        </p:txBody>
      </p:sp>
      <p:sp>
        <p:nvSpPr>
          <p:cNvPr id="3" name="Élőláb helye 21"/>
          <p:cNvSpPr>
            <a:spLocks noGrp="1"/>
          </p:cNvSpPr>
          <p:nvPr>
            <p:ph type="ftr" sz="quarter" idx="11"/>
          </p:nvPr>
        </p:nvSpPr>
        <p:spPr/>
        <p:txBody>
          <a:bodyPr/>
          <a:lstStyle>
            <a:lvl1pPr>
              <a:defRPr/>
            </a:lvl1pPr>
          </a:lstStyle>
          <a:p>
            <a:pPr>
              <a:defRPr/>
            </a:pPr>
            <a:endParaRPr lang="hu-HU"/>
          </a:p>
        </p:txBody>
      </p:sp>
      <p:sp>
        <p:nvSpPr>
          <p:cNvPr id="4" name="Dia számának helye 17"/>
          <p:cNvSpPr>
            <a:spLocks noGrp="1"/>
          </p:cNvSpPr>
          <p:nvPr>
            <p:ph type="sldNum" sz="quarter" idx="12"/>
          </p:nvPr>
        </p:nvSpPr>
        <p:spPr/>
        <p:txBody>
          <a:bodyPr/>
          <a:lstStyle>
            <a:lvl1pPr>
              <a:defRPr/>
            </a:lvl1pPr>
          </a:lstStyle>
          <a:p>
            <a:fld id="{7C628938-6047-4BB9-8C53-8D35E676FB60}" type="slidenum">
              <a:rPr lang="hu-HU"/>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hu-HU" smtClean="0"/>
              <a:t>Mintacím szerkesztése</a:t>
            </a:r>
            <a:endParaRPr lang="en-US"/>
          </a:p>
        </p:txBody>
      </p:sp>
      <p:sp>
        <p:nvSpPr>
          <p:cNvPr id="3" name="Szöveg hely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hu-HU" smtClean="0"/>
              <a:t>Mintaszöveg szerkesztése</a:t>
            </a:r>
          </a:p>
        </p:txBody>
      </p:sp>
      <p:sp>
        <p:nvSpPr>
          <p:cNvPr id="4" name="Tartalom helye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9"/>
          <p:cNvSpPr>
            <a:spLocks noGrp="1"/>
          </p:cNvSpPr>
          <p:nvPr>
            <p:ph type="dt" sz="half" idx="10"/>
          </p:nvPr>
        </p:nvSpPr>
        <p:spPr/>
        <p:txBody>
          <a:bodyPr/>
          <a:lstStyle>
            <a:lvl1pPr>
              <a:defRPr/>
            </a:lvl1pPr>
          </a:lstStyle>
          <a:p>
            <a:pPr>
              <a:defRPr/>
            </a:pPr>
            <a:endParaRPr lang="hu-HU"/>
          </a:p>
        </p:txBody>
      </p:sp>
      <p:sp>
        <p:nvSpPr>
          <p:cNvPr id="6" name="Élőláb helye 21"/>
          <p:cNvSpPr>
            <a:spLocks noGrp="1"/>
          </p:cNvSpPr>
          <p:nvPr>
            <p:ph type="ftr" sz="quarter" idx="11"/>
          </p:nvPr>
        </p:nvSpPr>
        <p:spPr/>
        <p:txBody>
          <a:bodyPr/>
          <a:lstStyle>
            <a:lvl1pPr>
              <a:defRPr/>
            </a:lvl1pPr>
          </a:lstStyle>
          <a:p>
            <a:pPr>
              <a:defRPr/>
            </a:pPr>
            <a:endParaRPr lang="hu-HU"/>
          </a:p>
        </p:txBody>
      </p:sp>
      <p:sp>
        <p:nvSpPr>
          <p:cNvPr id="7" name="Dia számának helye 17"/>
          <p:cNvSpPr>
            <a:spLocks noGrp="1"/>
          </p:cNvSpPr>
          <p:nvPr>
            <p:ph type="sldNum" sz="quarter" idx="12"/>
          </p:nvPr>
        </p:nvSpPr>
        <p:spPr/>
        <p:txBody>
          <a:bodyPr/>
          <a:lstStyle>
            <a:lvl1pPr>
              <a:defRPr/>
            </a:lvl1pPr>
          </a:lstStyle>
          <a:p>
            <a:fld id="{991CABF7-5F39-4292-AB51-FE6560A25511}" type="slidenum">
              <a:rPr lang="hu-HU"/>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5" name="Egy sarkán kerekítve levágott téglalap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Derékszögű háromszög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Szabadkézi sokszög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Szabadkézi sokszög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Cím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hu-HU" smtClean="0"/>
              <a:t>Mintacím szerkesztése</a:t>
            </a:r>
            <a:endParaRPr lang="en-US"/>
          </a:p>
        </p:txBody>
      </p:sp>
      <p:sp>
        <p:nvSpPr>
          <p:cNvPr id="4" name="Szöveg hely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hu-HU" smtClean="0"/>
              <a:t>Mintaszöveg szerkesztése</a:t>
            </a:r>
          </a:p>
        </p:txBody>
      </p:sp>
      <p:sp>
        <p:nvSpPr>
          <p:cNvPr id="3" name="Kép hely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hu-HU" noProof="0" smtClean="0"/>
              <a:t>Kép beszúrásához kattintson az ikonra</a:t>
            </a:r>
            <a:endParaRPr lang="en-US" noProof="0" dirty="0"/>
          </a:p>
        </p:txBody>
      </p:sp>
      <p:sp>
        <p:nvSpPr>
          <p:cNvPr id="9" name="Dátum helye 4"/>
          <p:cNvSpPr>
            <a:spLocks noGrp="1"/>
          </p:cNvSpPr>
          <p:nvPr>
            <p:ph type="dt" sz="half" idx="10"/>
          </p:nvPr>
        </p:nvSpPr>
        <p:spPr/>
        <p:txBody>
          <a:bodyPr/>
          <a:lstStyle>
            <a:lvl1pPr>
              <a:defRPr/>
            </a:lvl1pPr>
          </a:lstStyle>
          <a:p>
            <a:pPr>
              <a:defRPr/>
            </a:pPr>
            <a:endParaRPr lang="hu-HU"/>
          </a:p>
        </p:txBody>
      </p:sp>
      <p:sp>
        <p:nvSpPr>
          <p:cNvPr id="10" name="Élőláb helye 5"/>
          <p:cNvSpPr>
            <a:spLocks noGrp="1"/>
          </p:cNvSpPr>
          <p:nvPr>
            <p:ph type="ftr" sz="quarter" idx="11"/>
          </p:nvPr>
        </p:nvSpPr>
        <p:spPr/>
        <p:txBody>
          <a:bodyPr/>
          <a:lstStyle>
            <a:lvl1pPr>
              <a:defRPr/>
            </a:lvl1pPr>
          </a:lstStyle>
          <a:p>
            <a:pPr>
              <a:defRPr/>
            </a:pPr>
            <a:endParaRPr lang="hu-HU"/>
          </a:p>
        </p:txBody>
      </p:sp>
      <p:sp>
        <p:nvSpPr>
          <p:cNvPr id="11" name="Dia számának helye 6"/>
          <p:cNvSpPr>
            <a:spLocks noGrp="1"/>
          </p:cNvSpPr>
          <p:nvPr>
            <p:ph type="sldNum" sz="quarter" idx="12"/>
          </p:nvPr>
        </p:nvSpPr>
        <p:spPr>
          <a:xfrm>
            <a:off x="8077200" y="6356350"/>
            <a:ext cx="609600" cy="365125"/>
          </a:xfrm>
        </p:spPr>
        <p:txBody>
          <a:bodyPr/>
          <a:lstStyle>
            <a:lvl1pPr>
              <a:defRPr/>
            </a:lvl1pPr>
          </a:lstStyle>
          <a:p>
            <a:fld id="{C1714814-A51A-4604-A55B-264C9A5D58CD}" type="slidenum">
              <a:rPr lang="hu-HU"/>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16200000" scaled="1"/>
          <a:tileRect/>
        </a:gradFill>
        <a:effectLst/>
      </p:bgPr>
    </p:bg>
    <p:spTree>
      <p:nvGrpSpPr>
        <p:cNvPr id="1" name=""/>
        <p:cNvGrpSpPr/>
        <p:nvPr/>
      </p:nvGrpSpPr>
      <p:grpSpPr>
        <a:xfrm>
          <a:off x="0" y="0"/>
          <a:ext cx="0" cy="0"/>
          <a:chOff x="0" y="0"/>
          <a:chExt cx="0" cy="0"/>
        </a:xfrm>
      </p:grpSpPr>
      <p:sp>
        <p:nvSpPr>
          <p:cNvPr id="7" name="Szabadkézi sokszög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Szabadkézi sokszög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8" name="Cím hely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hu-HU" smtClean="0"/>
              <a:t>Mintacím szerkesztése</a:t>
            </a:r>
            <a:endParaRPr lang="en-US" smtClean="0"/>
          </a:p>
        </p:txBody>
      </p:sp>
      <p:sp>
        <p:nvSpPr>
          <p:cNvPr id="1029" name="Szöveg hely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0" name="Dátum hely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hu-HU"/>
          </a:p>
        </p:txBody>
      </p:sp>
      <p:sp>
        <p:nvSpPr>
          <p:cNvPr id="22" name="Élőláb hely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hu-HU"/>
          </a:p>
        </p:txBody>
      </p:sp>
      <p:sp>
        <p:nvSpPr>
          <p:cNvPr id="18" name="Dia számának helye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DFE0D4"/>
                </a:solidFill>
                <a:latin typeface="Constantia" pitchFamily="18" charset="0"/>
              </a:defRPr>
            </a:lvl1pPr>
          </a:lstStyle>
          <a:p>
            <a:fld id="{4ECEF993-5365-4EB9-B535-B00D64B3A5E6}" type="slidenum">
              <a:rPr lang="hu-HU"/>
              <a:pPr/>
              <a:t>‹#›</a:t>
            </a:fld>
            <a:endParaRPr lang="hu-HU"/>
          </a:p>
        </p:txBody>
      </p:sp>
      <p:grpSp>
        <p:nvGrpSpPr>
          <p:cNvPr id="1033" name="Csoportba foglalás 1"/>
          <p:cNvGrpSpPr>
            <a:grpSpLocks/>
          </p:cNvGrpSpPr>
          <p:nvPr/>
        </p:nvGrpSpPr>
        <p:grpSpPr bwMode="auto">
          <a:xfrm>
            <a:off x="-19050" y="203200"/>
            <a:ext cx="9180513" cy="647700"/>
            <a:chOff x="-19045" y="216550"/>
            <a:chExt cx="9180548" cy="649224"/>
          </a:xfrm>
        </p:grpSpPr>
        <p:sp>
          <p:nvSpPr>
            <p:cNvPr id="12" name="Szabadkézi sokszög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Szabadkézi sokszög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81" r:id="rId9"/>
    <p:sldLayoutId id="2147483779" r:id="rId10"/>
    <p:sldLayoutId id="2147483780"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A8CDD7"/>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A8CDD7"/>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C0BEAF"/>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Tartalom helye 10"/>
          <p:cNvSpPr>
            <a:spLocks noGrp="1"/>
          </p:cNvSpPr>
          <p:nvPr>
            <p:ph idx="1"/>
          </p:nvPr>
        </p:nvSpPr>
        <p:spPr>
          <a:xfrm>
            <a:off x="457200" y="2444750"/>
            <a:ext cx="8229600" cy="3911600"/>
          </a:xfrm>
        </p:spPr>
        <p:txBody>
          <a:bodyPr/>
          <a:lstStyle/>
          <a:p>
            <a:pPr marL="0" indent="0" algn="ctr">
              <a:buFont typeface="Wingdings 2" pitchFamily="18" charset="2"/>
              <a:buNone/>
            </a:pPr>
            <a:r>
              <a:rPr lang="hu-HU" sz="2800" dirty="0" smtClean="0"/>
              <a:t> </a:t>
            </a:r>
            <a:endParaRPr lang="hu-HU" sz="2800" dirty="0" smtClean="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r>
              <a:rPr lang="hu-HU" sz="2400" b="1" dirty="0" smtClean="0">
                <a:solidFill>
                  <a:srgbClr val="003300"/>
                </a:solidFill>
                <a:latin typeface="Verdana" pitchFamily="34" charset="0"/>
                <a:ea typeface="Verdana" pitchFamily="34" charset="0"/>
                <a:cs typeface="Verdana" pitchFamily="34" charset="0"/>
              </a:rPr>
              <a:t>Húsz éves az ágazati Kollektív </a:t>
            </a:r>
            <a:r>
              <a:rPr lang="hu-HU" sz="2400" b="1" dirty="0" smtClean="0">
                <a:solidFill>
                  <a:srgbClr val="003300"/>
                </a:solidFill>
                <a:latin typeface="Verdana" pitchFamily="34" charset="0"/>
                <a:ea typeface="Verdana" pitchFamily="34" charset="0"/>
                <a:cs typeface="Verdana" pitchFamily="34" charset="0"/>
              </a:rPr>
              <a:t>Szerződés</a:t>
            </a:r>
          </a:p>
          <a:p>
            <a:pPr marL="0" indent="0" algn="ctr">
              <a:buFont typeface="Wingdings 2" pitchFamily="18" charset="2"/>
              <a:buNone/>
            </a:pPr>
            <a:endParaRPr lang="hu-HU" sz="2400" b="1" dirty="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endParaRPr lang="hu-HU" sz="2400" b="1" dirty="0" smtClean="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endParaRPr lang="hu-HU" sz="2400" b="1" dirty="0" smtClean="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endParaRPr lang="hu-HU" sz="2400" b="1" dirty="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endParaRPr lang="hu-HU" sz="2400" b="1" dirty="0" smtClean="0">
              <a:solidFill>
                <a:srgbClr val="003300"/>
              </a:solidFill>
              <a:latin typeface="Verdana" pitchFamily="34" charset="0"/>
              <a:ea typeface="Verdana" pitchFamily="34" charset="0"/>
              <a:cs typeface="Verdana" pitchFamily="34" charset="0"/>
            </a:endParaRPr>
          </a:p>
          <a:p>
            <a:pPr marL="0" indent="0" algn="ctr">
              <a:buFont typeface="Wingdings 2" pitchFamily="18" charset="2"/>
              <a:buNone/>
            </a:pPr>
            <a:r>
              <a:rPr lang="hu-HU" sz="1600" b="1" dirty="0" smtClean="0">
                <a:solidFill>
                  <a:srgbClr val="003300"/>
                </a:solidFill>
                <a:latin typeface="Verdana" pitchFamily="34" charset="0"/>
                <a:ea typeface="Verdana" pitchFamily="34" charset="0"/>
                <a:cs typeface="Verdana" pitchFamily="34" charset="0"/>
              </a:rPr>
              <a:t>Visegrád, 2015. november 16.</a:t>
            </a:r>
          </a:p>
        </p:txBody>
      </p:sp>
      <p:sp>
        <p:nvSpPr>
          <p:cNvPr id="5123" name="Dia számának helye 3"/>
          <p:cNvSpPr>
            <a:spLocks noGrp="1"/>
          </p:cNvSpPr>
          <p:nvPr>
            <p:ph type="sldNum" sz="quarter" idx="12"/>
          </p:nvPr>
        </p:nvSpPr>
        <p:spPr bwMode="auto">
          <a:noFill/>
          <a:ln>
            <a:miter lim="800000"/>
            <a:headEnd/>
            <a:tailEnd/>
          </a:ln>
        </p:spPr>
        <p:txBody>
          <a:bodyPr/>
          <a:lstStyle/>
          <a:p>
            <a:fld id="{72ED2D99-99B0-4E74-B3F8-C0CE4AB264C9}" type="slidenum">
              <a:rPr lang="hu-HU"/>
              <a:pPr/>
              <a:t>1</a:t>
            </a:fld>
            <a:endParaRPr lang="hu-HU"/>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
        <p:nvSpPr>
          <p:cNvPr id="8" name="Title 1"/>
          <p:cNvSpPr txBox="1">
            <a:spLocks/>
          </p:cNvSpPr>
          <p:nvPr/>
        </p:nvSpPr>
        <p:spPr bwMode="auto">
          <a:xfrm>
            <a:off x="463703" y="4509120"/>
            <a:ext cx="8229600" cy="902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ill Sans MT" pitchFamily="34" charset="-18"/>
                <a:cs typeface="Arial" pitchFamily="34" charset="0"/>
              </a:defRPr>
            </a:lvl1pPr>
            <a:lvl2pPr marL="742950" indent="-285750" eaLnBrk="0" hangingPunct="0">
              <a:defRPr>
                <a:solidFill>
                  <a:schemeClr val="tx1"/>
                </a:solidFill>
                <a:latin typeface="Gill Sans MT" pitchFamily="34" charset="-18"/>
                <a:cs typeface="Arial" pitchFamily="34" charset="0"/>
              </a:defRPr>
            </a:lvl2pPr>
            <a:lvl3pPr marL="1143000" indent="-228600" eaLnBrk="0" hangingPunct="0">
              <a:defRPr>
                <a:solidFill>
                  <a:schemeClr val="tx1"/>
                </a:solidFill>
                <a:latin typeface="Gill Sans MT" pitchFamily="34" charset="-18"/>
                <a:cs typeface="Arial" pitchFamily="34" charset="0"/>
              </a:defRPr>
            </a:lvl3pPr>
            <a:lvl4pPr marL="1600200" indent="-228600" eaLnBrk="0" hangingPunct="0">
              <a:defRPr>
                <a:solidFill>
                  <a:schemeClr val="tx1"/>
                </a:solidFill>
                <a:latin typeface="Gill Sans MT" pitchFamily="34" charset="-18"/>
                <a:cs typeface="Arial" pitchFamily="34" charset="0"/>
              </a:defRPr>
            </a:lvl4pPr>
            <a:lvl5pPr marL="2057400" indent="-228600" eaLnBrk="0" hangingPunct="0">
              <a:defRPr>
                <a:solidFill>
                  <a:schemeClr val="tx1"/>
                </a:solidFill>
                <a:latin typeface="Gill Sans MT" pitchFamily="34" charset="-18"/>
                <a:cs typeface="Arial" pitchFamily="34" charset="0"/>
              </a:defRPr>
            </a:lvl5pPr>
            <a:lvl6pPr marL="2514600" indent="-228600" eaLnBrk="0" fontAlgn="base" hangingPunct="0">
              <a:spcBef>
                <a:spcPct val="0"/>
              </a:spcBef>
              <a:spcAft>
                <a:spcPct val="0"/>
              </a:spcAft>
              <a:defRPr>
                <a:solidFill>
                  <a:schemeClr val="tx1"/>
                </a:solidFill>
                <a:latin typeface="Gill Sans MT" pitchFamily="34" charset="-18"/>
                <a:cs typeface="Arial" pitchFamily="34" charset="0"/>
              </a:defRPr>
            </a:lvl6pPr>
            <a:lvl7pPr marL="2971800" indent="-228600" eaLnBrk="0" fontAlgn="base" hangingPunct="0">
              <a:spcBef>
                <a:spcPct val="0"/>
              </a:spcBef>
              <a:spcAft>
                <a:spcPct val="0"/>
              </a:spcAft>
              <a:defRPr>
                <a:solidFill>
                  <a:schemeClr val="tx1"/>
                </a:solidFill>
                <a:latin typeface="Gill Sans MT" pitchFamily="34" charset="-18"/>
                <a:cs typeface="Arial" pitchFamily="34" charset="0"/>
              </a:defRPr>
            </a:lvl7pPr>
            <a:lvl8pPr marL="3429000" indent="-228600" eaLnBrk="0" fontAlgn="base" hangingPunct="0">
              <a:spcBef>
                <a:spcPct val="0"/>
              </a:spcBef>
              <a:spcAft>
                <a:spcPct val="0"/>
              </a:spcAft>
              <a:defRPr>
                <a:solidFill>
                  <a:schemeClr val="tx1"/>
                </a:solidFill>
                <a:latin typeface="Gill Sans MT" pitchFamily="34" charset="-18"/>
                <a:cs typeface="Arial" pitchFamily="34" charset="0"/>
              </a:defRPr>
            </a:lvl8pPr>
            <a:lvl9pPr marL="3886200" indent="-228600" eaLnBrk="0" fontAlgn="base" hangingPunct="0">
              <a:spcBef>
                <a:spcPct val="0"/>
              </a:spcBef>
              <a:spcAft>
                <a:spcPct val="0"/>
              </a:spcAft>
              <a:defRPr>
                <a:solidFill>
                  <a:schemeClr val="tx1"/>
                </a:solidFill>
                <a:latin typeface="Gill Sans MT" pitchFamily="34" charset="-18"/>
                <a:cs typeface="Arial" pitchFamily="34" charset="0"/>
              </a:defRPr>
            </a:lvl9pPr>
          </a:lstStyle>
          <a:p>
            <a:pPr algn="ctr" eaLnBrk="1" hangingPunct="1">
              <a:spcAft>
                <a:spcPts val="600"/>
              </a:spcAft>
            </a:pPr>
            <a:r>
              <a:rPr lang="hu-HU" b="1" dirty="0">
                <a:solidFill>
                  <a:srgbClr val="003300"/>
                </a:solidFill>
                <a:latin typeface="+mn-lt"/>
              </a:rPr>
              <a:t>d</a:t>
            </a:r>
            <a:r>
              <a:rPr lang="hu-HU" b="1" dirty="0" smtClean="0">
                <a:solidFill>
                  <a:srgbClr val="003300"/>
                </a:solidFill>
                <a:latin typeface="+mn-lt"/>
              </a:rPr>
              <a:t>r</a:t>
            </a:r>
            <a:r>
              <a:rPr lang="hu-HU" b="1" dirty="0" smtClean="0">
                <a:solidFill>
                  <a:srgbClr val="003300"/>
                </a:solidFill>
                <a:latin typeface="+mn-lt"/>
              </a:rPr>
              <a:t>. Szilágyi József</a:t>
            </a:r>
          </a:p>
          <a:p>
            <a:pPr algn="ctr" eaLnBrk="1" hangingPunct="1">
              <a:spcAft>
                <a:spcPts val="600"/>
              </a:spcAft>
            </a:pPr>
            <a:r>
              <a:rPr lang="hu-HU" b="1" dirty="0" smtClean="0">
                <a:solidFill>
                  <a:srgbClr val="003300"/>
                </a:solidFill>
                <a:latin typeface="+mn-lt"/>
              </a:rPr>
              <a:t>EVDSZ Elnök</a:t>
            </a:r>
            <a:endParaRPr lang="hu-HU" b="1" dirty="0">
              <a:solidFill>
                <a:srgbClr val="003300"/>
              </a:solidFill>
              <a:latin typeface="+mn-lt"/>
            </a:endParaRPr>
          </a:p>
          <a:p>
            <a:pPr algn="ctr" eaLnBrk="1" hangingPunct="1">
              <a:spcAft>
                <a:spcPts val="600"/>
              </a:spcAft>
            </a:pPr>
            <a:endParaRPr lang="hu-HU" b="1" dirty="0" smtClean="0">
              <a:solidFill>
                <a:srgbClr val="003300"/>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6200" y="1537915"/>
            <a:ext cx="8229600" cy="792088"/>
          </a:xfrm>
        </p:spPr>
        <p:txBody>
          <a:bodyPr anchor="t"/>
          <a:lstStyle/>
          <a:p>
            <a:pPr algn="ctr"/>
            <a:r>
              <a:rPr lang="hu-HU" sz="3200" b="1" dirty="0" smtClean="0">
                <a:solidFill>
                  <a:schemeClr val="tx1"/>
                </a:solidFill>
              </a:rPr>
              <a:t>Az ágazati Kollektív Szerződés története</a:t>
            </a:r>
            <a:br>
              <a:rPr lang="hu-HU" sz="3200" b="1" dirty="0" smtClean="0">
                <a:solidFill>
                  <a:schemeClr val="tx1"/>
                </a:solidFill>
              </a:rPr>
            </a:br>
            <a:r>
              <a:rPr lang="hu-HU" sz="3200" b="1" dirty="0" smtClean="0">
                <a:solidFill>
                  <a:schemeClr val="tx1"/>
                </a:solidFill>
              </a:rPr>
              <a:t> </a:t>
            </a:r>
            <a:endParaRPr lang="hu-HU" sz="3200" b="1" dirty="0">
              <a:solidFill>
                <a:schemeClr val="tx1"/>
              </a:solidFill>
            </a:endParaRPr>
          </a:p>
        </p:txBody>
      </p:sp>
      <p:sp>
        <p:nvSpPr>
          <p:cNvPr id="3" name="Tartalom helye 2"/>
          <p:cNvSpPr>
            <a:spLocks noGrp="1"/>
          </p:cNvSpPr>
          <p:nvPr>
            <p:ph idx="1"/>
          </p:nvPr>
        </p:nvSpPr>
        <p:spPr>
          <a:xfrm>
            <a:off x="443428" y="1966830"/>
            <a:ext cx="8229600" cy="4104456"/>
          </a:xfrm>
        </p:spPr>
        <p:txBody>
          <a:bodyPr/>
          <a:lstStyle/>
          <a:p>
            <a:pPr marL="0" indent="0">
              <a:buNone/>
            </a:pPr>
            <a:endParaRPr lang="hu-HU" sz="2400" b="1" dirty="0" smtClean="0"/>
          </a:p>
          <a:p>
            <a:pPr marL="0" indent="0">
              <a:buNone/>
            </a:pPr>
            <a:endParaRPr lang="hu-HU" sz="2400" b="1" dirty="0" smtClean="0"/>
          </a:p>
          <a:p>
            <a:pPr algn="just"/>
            <a:r>
              <a:rPr lang="hu-HU" sz="2400" b="1" dirty="0" smtClean="0"/>
              <a:t>A magyar munkajogban újszerű volt az ágazati privatizációs érdekegyeztetés, mely az ágazati Kollektív Szerződés megkötését és kiterjesztését megelőzte.</a:t>
            </a:r>
          </a:p>
          <a:p>
            <a:pPr algn="just"/>
            <a:r>
              <a:rPr lang="hu-HU" sz="2400" b="1" dirty="0" smtClean="0"/>
              <a:t>A villamosenergia-ipari ágazati Kollektív Szerződés és annak kiterjesztése kivételes helyzetben, közvetlenül az ágazat privatizációja előtti pillanatban született meg.</a:t>
            </a:r>
          </a:p>
          <a:p>
            <a:pPr algn="just"/>
            <a:r>
              <a:rPr lang="hu-HU" sz="2400" b="1" dirty="0" smtClean="0"/>
              <a:t> </a:t>
            </a:r>
          </a:p>
          <a:p>
            <a:pPr marL="0" indent="0">
              <a:buNone/>
            </a:pPr>
            <a:endParaRPr lang="hu-HU" sz="2400" b="1" dirty="0" smtClean="0"/>
          </a:p>
          <a:p>
            <a:pPr marL="0" indent="0">
              <a:buNone/>
            </a:pPr>
            <a:endParaRPr lang="hu-HU" sz="2400" b="1" dirty="0"/>
          </a:p>
          <a:p>
            <a:endParaRPr lang="hu-HU" sz="2400" b="1" dirty="0" smtClean="0"/>
          </a:p>
          <a:p>
            <a:pPr marL="0" indent="0">
              <a:buNone/>
            </a:pPr>
            <a:r>
              <a:rPr lang="hu-HU" sz="2400" b="1" dirty="0"/>
              <a:t> </a:t>
            </a:r>
            <a:r>
              <a:rPr lang="hu-HU" sz="24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10</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347127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8416" y="1575099"/>
            <a:ext cx="8229600" cy="792088"/>
          </a:xfrm>
        </p:spPr>
        <p:txBody>
          <a:bodyPr anchor="t"/>
          <a:lstStyle/>
          <a:p>
            <a:pPr algn="ctr"/>
            <a:r>
              <a:rPr lang="hu-HU" sz="3200" b="1" dirty="0" smtClean="0">
                <a:solidFill>
                  <a:schemeClr val="tx1"/>
                </a:solidFill>
              </a:rPr>
              <a:t>Az ágazati Kollektív Szerződés története</a:t>
            </a:r>
            <a:br>
              <a:rPr lang="hu-HU" sz="3200" b="1" dirty="0" smtClean="0">
                <a:solidFill>
                  <a:schemeClr val="tx1"/>
                </a:solidFill>
              </a:rPr>
            </a:br>
            <a:r>
              <a:rPr lang="hu-HU" sz="3200" b="1" dirty="0" smtClean="0">
                <a:solidFill>
                  <a:schemeClr val="tx1"/>
                </a:solidFill>
              </a:rPr>
              <a:t> </a:t>
            </a:r>
            <a:endParaRPr lang="hu-HU" sz="3200" b="1" dirty="0">
              <a:solidFill>
                <a:schemeClr val="tx1"/>
              </a:solidFill>
            </a:endParaRPr>
          </a:p>
        </p:txBody>
      </p:sp>
      <p:sp>
        <p:nvSpPr>
          <p:cNvPr id="3" name="Tartalom helye 2"/>
          <p:cNvSpPr>
            <a:spLocks noGrp="1"/>
          </p:cNvSpPr>
          <p:nvPr>
            <p:ph idx="1"/>
          </p:nvPr>
        </p:nvSpPr>
        <p:spPr>
          <a:xfrm>
            <a:off x="457200" y="2270200"/>
            <a:ext cx="8229600" cy="4176464"/>
          </a:xfrm>
        </p:spPr>
        <p:txBody>
          <a:bodyPr/>
          <a:lstStyle/>
          <a:p>
            <a:pPr marL="0" indent="0" algn="just">
              <a:buNone/>
            </a:pPr>
            <a:endParaRPr lang="hu-HU" sz="2400" b="1" dirty="0" smtClean="0"/>
          </a:p>
          <a:p>
            <a:pPr algn="just"/>
            <a:r>
              <a:rPr lang="hu-HU" sz="2400" b="1" dirty="0" smtClean="0"/>
              <a:t>A </a:t>
            </a:r>
            <a:r>
              <a:rPr lang="hu-HU" sz="2400" b="1" dirty="0"/>
              <a:t>VTMSZ valamint a VDSZSZ (ma EVDSZ) és a BDSZ megköti </a:t>
            </a:r>
            <a:r>
              <a:rPr lang="hu-HU" sz="2400" b="1" dirty="0">
                <a:solidFill>
                  <a:srgbClr val="FF0000"/>
                </a:solidFill>
              </a:rPr>
              <a:t>1995 november 7. </a:t>
            </a:r>
            <a:r>
              <a:rPr lang="hu-HU" sz="2400" b="1" dirty="0"/>
              <a:t>napján a </a:t>
            </a:r>
            <a:r>
              <a:rPr lang="hu-HU" sz="2400" b="1" dirty="0">
                <a:solidFill>
                  <a:srgbClr val="FF0000"/>
                </a:solidFill>
              </a:rPr>
              <a:t>Villamosenergia-ipari Kollektív Szerződés</a:t>
            </a:r>
            <a:r>
              <a:rPr lang="hu-HU" sz="2400" b="1" dirty="0"/>
              <a:t>t, a </a:t>
            </a:r>
            <a:r>
              <a:rPr lang="hu-HU" sz="2400" b="1" dirty="0" err="1"/>
              <a:t>VKSZ-t</a:t>
            </a:r>
            <a:r>
              <a:rPr lang="hu-HU" sz="2400" b="1" dirty="0"/>
              <a:t>, </a:t>
            </a:r>
            <a:endParaRPr lang="hu-HU" sz="2400" b="1" dirty="0" smtClean="0"/>
          </a:p>
          <a:p>
            <a:pPr algn="just"/>
            <a:r>
              <a:rPr lang="hu-HU" sz="2400" b="1" dirty="0" smtClean="0"/>
              <a:t>melyet </a:t>
            </a:r>
            <a:r>
              <a:rPr lang="hu-HU" sz="2400" b="1" dirty="0"/>
              <a:t>a munkaügyi miniszter 1995 november 29-ei határozatával a 4010 TEÁOR sz. </a:t>
            </a:r>
            <a:r>
              <a:rPr lang="hu-HU" sz="2400" b="1" dirty="0" err="1"/>
              <a:t>Villamosenergia</a:t>
            </a:r>
            <a:r>
              <a:rPr lang="hu-HU" sz="2400" b="1" dirty="0"/>
              <a:t> termelés és elosztás szakágazatra kiterjesztett. </a:t>
            </a:r>
            <a:endParaRPr lang="hu-HU" sz="2400" b="1" dirty="0" smtClean="0"/>
          </a:p>
          <a:p>
            <a:pPr marL="0" indent="0" algn="just">
              <a:buNone/>
            </a:pPr>
            <a:endParaRPr lang="hu-HU" sz="2400" b="1" dirty="0" smtClean="0"/>
          </a:p>
          <a:p>
            <a:pPr algn="just"/>
            <a:r>
              <a:rPr lang="hu-HU" sz="2400" b="1" dirty="0" smtClean="0"/>
              <a:t>A </a:t>
            </a:r>
            <a:r>
              <a:rPr lang="hu-HU" sz="2400" b="1" dirty="0"/>
              <a:t>kiterjesztést támogatja a LIGA VHSZ is, amely később aláíróként csatlakozik a szerződéshez</a:t>
            </a:r>
            <a:r>
              <a:rPr lang="hu-HU" sz="24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11</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419996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1698267"/>
            <a:ext cx="8229600" cy="792088"/>
          </a:xfrm>
        </p:spPr>
        <p:txBody>
          <a:bodyPr anchor="t"/>
          <a:lstStyle/>
          <a:p>
            <a:pPr algn="ctr"/>
            <a:r>
              <a:rPr lang="hu-HU" sz="2800" b="1" dirty="0" smtClean="0">
                <a:solidFill>
                  <a:schemeClr val="tx1"/>
                </a:solidFill>
              </a:rPr>
              <a:t>Az ágazati Kollektív Szerződés története</a:t>
            </a:r>
            <a:br>
              <a:rPr lang="hu-HU" sz="2800" b="1" dirty="0" smtClean="0">
                <a:solidFill>
                  <a:schemeClr val="tx1"/>
                </a:solidFill>
              </a:rPr>
            </a:br>
            <a:r>
              <a:rPr lang="hu-HU" sz="2800" b="1" dirty="0" smtClean="0">
                <a:solidFill>
                  <a:schemeClr val="tx1"/>
                </a:solidFill>
              </a:rPr>
              <a:t> </a:t>
            </a:r>
            <a:endParaRPr lang="hu-HU" sz="2800" b="1" dirty="0">
              <a:solidFill>
                <a:schemeClr val="tx1"/>
              </a:solidFill>
            </a:endParaRPr>
          </a:p>
        </p:txBody>
      </p:sp>
      <p:sp>
        <p:nvSpPr>
          <p:cNvPr id="3" name="Tartalom helye 2"/>
          <p:cNvSpPr>
            <a:spLocks noGrp="1"/>
          </p:cNvSpPr>
          <p:nvPr>
            <p:ph idx="1"/>
          </p:nvPr>
        </p:nvSpPr>
        <p:spPr>
          <a:xfrm>
            <a:off x="471634" y="1988840"/>
            <a:ext cx="8229600" cy="5159599"/>
          </a:xfrm>
        </p:spPr>
        <p:txBody>
          <a:bodyPr/>
          <a:lstStyle/>
          <a:p>
            <a:pPr marL="0" indent="0" algn="just">
              <a:buNone/>
            </a:pPr>
            <a:endParaRPr lang="hu-HU" sz="2200" b="1" dirty="0" smtClean="0"/>
          </a:p>
          <a:p>
            <a:pPr algn="just"/>
            <a:r>
              <a:rPr lang="hu-HU" sz="2200" b="1" dirty="0" smtClean="0"/>
              <a:t>A VKSZ első módosítására 1997. május 9-i hatállyal kerül sor</a:t>
            </a:r>
            <a:r>
              <a:rPr lang="hu-HU" sz="2200" b="1" dirty="0"/>
              <a:t>. </a:t>
            </a:r>
            <a:r>
              <a:rPr lang="hu-HU" sz="2200" b="1" dirty="0" smtClean="0"/>
              <a:t>A módosítás és az </a:t>
            </a:r>
            <a:r>
              <a:rPr lang="hu-HU" sz="2200" b="1" dirty="0"/>
              <a:t>éves bér- és szociális megállapodások kiterjesztése 2002-től 2007-ig </a:t>
            </a:r>
            <a:r>
              <a:rPr lang="hu-HU" sz="2200" b="1" dirty="0" smtClean="0"/>
              <a:t> megtörtént. </a:t>
            </a:r>
          </a:p>
          <a:p>
            <a:pPr algn="just"/>
            <a:r>
              <a:rPr lang="hu-HU" sz="2200" b="1" dirty="0" smtClean="0"/>
              <a:t>Hat </a:t>
            </a:r>
            <a:r>
              <a:rPr lang="hu-HU" sz="2200" b="1" dirty="0"/>
              <a:t>éves tárgyalás után – </a:t>
            </a:r>
            <a:r>
              <a:rPr lang="hu-HU" sz="2200" b="1" dirty="0">
                <a:solidFill>
                  <a:srgbClr val="FF0000"/>
                </a:solidFill>
              </a:rPr>
              <a:t>2008 február 19-én </a:t>
            </a:r>
            <a:r>
              <a:rPr lang="hu-HU" sz="2200" b="1" dirty="0"/>
              <a:t>a VTMSZ valamint a VDSZSZ, a BDSZ és a LIGA VHSZ új </a:t>
            </a:r>
            <a:r>
              <a:rPr lang="hu-HU" sz="2200" b="1" dirty="0">
                <a:solidFill>
                  <a:srgbClr val="FF0000"/>
                </a:solidFill>
              </a:rPr>
              <a:t>Villamosenergia-ipari Ágazati Kollektív Szerződés</a:t>
            </a:r>
            <a:r>
              <a:rPr lang="hu-HU" sz="2200" b="1" dirty="0"/>
              <a:t>t (</a:t>
            </a:r>
            <a:r>
              <a:rPr lang="hu-HU" sz="2200" b="1" dirty="0" smtClean="0"/>
              <a:t>VKSZ)kötött, megőrizve </a:t>
            </a:r>
            <a:r>
              <a:rPr lang="hu-HU" sz="2200" b="1" dirty="0"/>
              <a:t>az előző ágazati kollektív szerződés </a:t>
            </a:r>
            <a:r>
              <a:rPr lang="hu-HU" sz="2200" b="1" dirty="0" smtClean="0"/>
              <a:t>pozitívumait, sőt </a:t>
            </a:r>
            <a:r>
              <a:rPr lang="hu-HU" sz="2200" b="1" dirty="0"/>
              <a:t>gyarapítva </a:t>
            </a:r>
            <a:r>
              <a:rPr lang="hu-HU" sz="2200" b="1" dirty="0" smtClean="0"/>
              <a:t>azokat.</a:t>
            </a:r>
          </a:p>
          <a:p>
            <a:pPr algn="just"/>
            <a:r>
              <a:rPr lang="hu-HU" sz="2200" b="1" dirty="0"/>
              <a:t>A BDSZ jelenléte a kollektív megállapodásban a bányászat 1993-as „integrációjához”, az erőművek és a beszállító bányák összevonásához kapcsolódik.</a:t>
            </a:r>
          </a:p>
          <a:p>
            <a:pPr algn="just"/>
            <a:endParaRPr lang="hu-HU" sz="2200" b="1" dirty="0"/>
          </a:p>
          <a:p>
            <a:pPr algn="just"/>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12</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8"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églalap 8"/>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585826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752822"/>
            <a:ext cx="8229600" cy="792088"/>
          </a:xfrm>
        </p:spPr>
        <p:txBody>
          <a:bodyPr anchor="t"/>
          <a:lstStyle/>
          <a:p>
            <a:pPr algn="ctr"/>
            <a:r>
              <a:rPr lang="hu-HU" sz="2800" b="1" dirty="0" smtClean="0">
                <a:solidFill>
                  <a:schemeClr val="tx1"/>
                </a:solidFill>
              </a:rPr>
              <a:t>Az ágazati Kollektív Szerződés története</a:t>
            </a:r>
            <a:br>
              <a:rPr lang="hu-HU" sz="2800" b="1" dirty="0" smtClean="0">
                <a:solidFill>
                  <a:schemeClr val="tx1"/>
                </a:solidFill>
              </a:rPr>
            </a:br>
            <a:r>
              <a:rPr lang="hu-HU" sz="2800" b="1" dirty="0" smtClean="0">
                <a:solidFill>
                  <a:schemeClr val="tx1"/>
                </a:solidFill>
              </a:rPr>
              <a:t> </a:t>
            </a:r>
            <a:endParaRPr lang="hu-HU" sz="2800" b="1" dirty="0">
              <a:solidFill>
                <a:schemeClr val="tx1"/>
              </a:solidFill>
            </a:endParaRPr>
          </a:p>
        </p:txBody>
      </p:sp>
      <p:sp>
        <p:nvSpPr>
          <p:cNvPr id="3" name="Tartalom helye 2"/>
          <p:cNvSpPr>
            <a:spLocks noGrp="1"/>
          </p:cNvSpPr>
          <p:nvPr>
            <p:ph idx="1"/>
          </p:nvPr>
        </p:nvSpPr>
        <p:spPr>
          <a:xfrm>
            <a:off x="457200" y="2269652"/>
            <a:ext cx="8229600" cy="4196358"/>
          </a:xfrm>
        </p:spPr>
        <p:txBody>
          <a:bodyPr/>
          <a:lstStyle/>
          <a:p>
            <a:pPr marL="0" indent="0" algn="just">
              <a:buNone/>
            </a:pPr>
            <a:endParaRPr lang="hu-HU" sz="2200" b="1" dirty="0" smtClean="0"/>
          </a:p>
          <a:p>
            <a:pPr algn="just"/>
            <a:r>
              <a:rPr lang="hu-HU" sz="2200" b="1" dirty="0"/>
              <a:t>A </a:t>
            </a:r>
            <a:r>
              <a:rPr lang="hu-HU" sz="2200" b="1" dirty="0" err="1"/>
              <a:t>VKSZ-t</a:t>
            </a:r>
            <a:r>
              <a:rPr lang="hu-HU" sz="2200" b="1" dirty="0"/>
              <a:t> és a 2008 évi bér- és szociális megállapodást a szociális és munkaügyi miniszter 2008. július 29-ei hatállyal kiterjesztette. </a:t>
            </a:r>
          </a:p>
          <a:p>
            <a:pPr algn="just"/>
            <a:r>
              <a:rPr lang="hu-HU" sz="2200" b="1" dirty="0" smtClean="0"/>
              <a:t>Ezt követően csak a 2009. évi bér- és szociális megállapodás kerül </a:t>
            </a:r>
            <a:r>
              <a:rPr lang="hu-HU" sz="2200" b="1" dirty="0"/>
              <a:t>kiterjesztésre. </a:t>
            </a:r>
            <a:endParaRPr lang="hu-HU" sz="2200" b="1" dirty="0" smtClean="0"/>
          </a:p>
          <a:p>
            <a:pPr algn="just"/>
            <a:r>
              <a:rPr lang="hu-HU" sz="2200" b="1" dirty="0" smtClean="0"/>
              <a:t>A </a:t>
            </a:r>
            <a:r>
              <a:rPr lang="hu-HU" sz="2200" b="1" dirty="0"/>
              <a:t>LIGA VHSZ 2009-ben csatlakozott a VDSZSZ-hez, amely ettől az időponttól az Egyesült Villamosenergia-ipari Dolgozók Szakszervezeti Szövetsége (EVDSZ) nevet veszi </a:t>
            </a:r>
            <a:r>
              <a:rPr lang="hu-HU" sz="2200" b="1" dirty="0" smtClean="0"/>
              <a:t>fel és a továbbiakban a </a:t>
            </a:r>
            <a:r>
              <a:rPr lang="hu-HU" sz="2200" b="1" dirty="0" err="1" smtClean="0"/>
              <a:t>BDSZ-szel</a:t>
            </a:r>
            <a:r>
              <a:rPr lang="hu-HU" sz="2200" b="1" dirty="0" smtClean="0"/>
              <a:t> közösen Ők az aláírói a VKSZ módosításainak.</a:t>
            </a:r>
            <a:endParaRPr lang="hu-HU" sz="2200" b="1" dirty="0"/>
          </a:p>
          <a:p>
            <a:pPr algn="just"/>
            <a:endParaRPr lang="hu-HU" sz="2200" b="1" dirty="0" smtClean="0"/>
          </a:p>
          <a:p>
            <a:pPr marL="0" indent="0" algn="just">
              <a:buNone/>
            </a:pPr>
            <a:endParaRPr lang="hu-HU" sz="2200" b="1" dirty="0"/>
          </a:p>
          <a:p>
            <a:pPr marL="0" indent="0" algn="just">
              <a:buNone/>
            </a:pPr>
            <a:endParaRPr lang="hu-HU" sz="2200" b="1" dirty="0" smtClean="0"/>
          </a:p>
          <a:p>
            <a:pPr algn="just"/>
            <a:endParaRPr lang="hu-HU" sz="2200" b="1" dirty="0" smtClean="0"/>
          </a:p>
          <a:p>
            <a:pPr marL="0" indent="0" algn="just">
              <a:buNone/>
            </a:pPr>
            <a:endParaRPr lang="hu-HU" sz="2200" b="1" dirty="0" smtClean="0"/>
          </a:p>
          <a:p>
            <a:pPr algn="just"/>
            <a:endParaRPr lang="hu-HU" sz="2200" b="1" dirty="0"/>
          </a:p>
          <a:p>
            <a:pPr algn="just"/>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13</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3995154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70491" y="1472641"/>
            <a:ext cx="8229600" cy="792088"/>
          </a:xfrm>
        </p:spPr>
        <p:txBody>
          <a:bodyPr anchor="t"/>
          <a:lstStyle/>
          <a:p>
            <a:pPr algn="ctr"/>
            <a:r>
              <a:rPr lang="hu-HU" sz="3000" b="1" dirty="0" smtClean="0">
                <a:solidFill>
                  <a:schemeClr val="tx1"/>
                </a:solidFill>
              </a:rPr>
              <a:t>Az ágazati Kollektív Szerződés története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7200" y="2408745"/>
            <a:ext cx="8229600" cy="4176465"/>
          </a:xfrm>
        </p:spPr>
        <p:txBody>
          <a:bodyPr/>
          <a:lstStyle/>
          <a:p>
            <a:pPr algn="just"/>
            <a:r>
              <a:rPr lang="hu-HU" sz="2200" b="1" dirty="0" smtClean="0"/>
              <a:t>A VKSZ történetében a 2010. év kiemelkedően fontos:</a:t>
            </a:r>
          </a:p>
          <a:p>
            <a:pPr marL="0" indent="0" algn="just">
              <a:buNone/>
            </a:pPr>
            <a:r>
              <a:rPr lang="hu-HU" sz="2200" b="1" dirty="0"/>
              <a:t>    </a:t>
            </a:r>
            <a:r>
              <a:rPr lang="hu-HU" sz="2200" b="1" dirty="0" smtClean="0"/>
              <a:t>- Az </a:t>
            </a:r>
            <a:r>
              <a:rPr lang="hu-HU" sz="2200" b="1" dirty="0"/>
              <a:t>ágazati párbeszéd bizottságokról és a </a:t>
            </a:r>
            <a:r>
              <a:rPr lang="hu-HU" sz="2200" b="1" dirty="0" smtClean="0"/>
              <a:t> középszintű </a:t>
            </a:r>
            <a:r>
              <a:rPr lang="hu-HU" sz="2200" b="1" dirty="0"/>
              <a:t>szociális párbeszéd egyes kérdéseiről szóló 2009. évi LXXIV tv. előírásaira tekintettel megállapodás születik a Villamosenergia-ipari </a:t>
            </a:r>
            <a:r>
              <a:rPr lang="hu-HU" sz="2200" b="1" dirty="0" err="1"/>
              <a:t>Alágazati</a:t>
            </a:r>
            <a:r>
              <a:rPr lang="hu-HU" sz="2200" b="1" dirty="0"/>
              <a:t> Párbeszéd Bizottság (továbbiakban VAPB) </a:t>
            </a:r>
            <a:r>
              <a:rPr lang="hu-HU" sz="2200" b="1" dirty="0" smtClean="0"/>
              <a:t>megalakításáról. Regisztráltatták </a:t>
            </a:r>
            <a:r>
              <a:rPr lang="hu-HU" sz="2200" b="1" dirty="0"/>
              <a:t>a már rég óta működő </a:t>
            </a:r>
            <a:r>
              <a:rPr lang="hu-HU" sz="2200" b="1" dirty="0" err="1"/>
              <a:t>VAPB-t</a:t>
            </a:r>
            <a:r>
              <a:rPr lang="hu-HU" sz="2200" b="1" dirty="0"/>
              <a:t>, mely eljárás keretén belül vizsgálták és a </a:t>
            </a:r>
            <a:r>
              <a:rPr lang="hu-HU" sz="2200" b="1" dirty="0" err="1"/>
              <a:t>VAPB-t</a:t>
            </a:r>
            <a:r>
              <a:rPr lang="hu-HU" sz="2200" b="1" dirty="0"/>
              <a:t> nyilvántartásba vevő határozatban rögzítették az </a:t>
            </a:r>
            <a:r>
              <a:rPr lang="hu-HU" sz="2200" b="1" dirty="0" smtClean="0"/>
              <a:t>Alapítók – az EVDSZ, a BDSZ és a VTMSZ - </a:t>
            </a:r>
            <a:r>
              <a:rPr lang="hu-HU" sz="2200" b="1" dirty="0"/>
              <a:t>reprezentativitását a </a:t>
            </a:r>
            <a:r>
              <a:rPr lang="hu-HU" sz="2200" b="1" dirty="0" smtClean="0"/>
              <a:t>villamosenergia-iparban.</a:t>
            </a:r>
            <a:endParaRPr lang="hu-HU" sz="2200" b="1" dirty="0"/>
          </a:p>
          <a:p>
            <a:pPr marL="0" indent="0" algn="just">
              <a:buNone/>
            </a:pPr>
            <a:r>
              <a:rPr lang="hu-HU" sz="2200" b="1" dirty="0" smtClean="0"/>
              <a:t>    -    Megállapodtunk </a:t>
            </a:r>
            <a:r>
              <a:rPr lang="hu-HU" sz="2200" b="1" dirty="0"/>
              <a:t>a VAPB Működési </a:t>
            </a:r>
            <a:r>
              <a:rPr lang="hu-HU" sz="2200" b="1" dirty="0" smtClean="0"/>
              <a:t>Szabályzatáról.</a:t>
            </a:r>
            <a:endParaRPr lang="hu-HU" sz="2200" b="1" dirty="0"/>
          </a:p>
          <a:p>
            <a:pPr marL="0" indent="0" algn="just">
              <a:buNone/>
            </a:pPr>
            <a:endParaRPr lang="hu-HU" sz="2200" b="1" dirty="0" smtClean="0"/>
          </a:p>
          <a:p>
            <a:pPr algn="just"/>
            <a:endParaRPr lang="hu-HU" sz="2200" b="1" dirty="0" smtClean="0"/>
          </a:p>
          <a:p>
            <a:pPr marL="0" indent="0" algn="just">
              <a:buNone/>
            </a:pPr>
            <a:endParaRPr lang="hu-HU" sz="2200" b="1" dirty="0" smtClean="0"/>
          </a:p>
          <a:p>
            <a:pPr algn="just"/>
            <a:endParaRPr lang="hu-HU" sz="2200" b="1" dirty="0"/>
          </a:p>
          <a:p>
            <a:pPr algn="just"/>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14</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2362010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9480" y="1425689"/>
            <a:ext cx="8229600" cy="792088"/>
          </a:xfrm>
        </p:spPr>
        <p:txBody>
          <a:bodyPr anchor="t"/>
          <a:lstStyle/>
          <a:p>
            <a:pPr algn="ctr"/>
            <a:r>
              <a:rPr lang="hu-HU" sz="3000" b="1" dirty="0" smtClean="0">
                <a:solidFill>
                  <a:schemeClr val="tx1"/>
                </a:solidFill>
              </a:rPr>
              <a:t>Az ágazati Kollektív Szerződés története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7200" y="2256978"/>
            <a:ext cx="8229600" cy="4464497"/>
          </a:xfrm>
        </p:spPr>
        <p:txBody>
          <a:bodyPr/>
          <a:lstStyle/>
          <a:p>
            <a:pPr algn="just"/>
            <a:r>
              <a:rPr lang="hu-HU" sz="2200" b="1" dirty="0" smtClean="0"/>
              <a:t>A VKSZ történetében a 2010. év kiemelkedően fontos:</a:t>
            </a:r>
          </a:p>
          <a:p>
            <a:pPr marL="0" indent="0" algn="just">
              <a:buNone/>
            </a:pPr>
            <a:r>
              <a:rPr lang="hu-HU" sz="2200" b="1" dirty="0"/>
              <a:t>    - </a:t>
            </a:r>
            <a:r>
              <a:rPr lang="hu-HU" sz="2200" b="1" dirty="0" smtClean="0"/>
              <a:t>Megállapodást </a:t>
            </a:r>
            <a:r>
              <a:rPr lang="hu-HU" sz="2200" b="1" dirty="0"/>
              <a:t>írtunk alá az éves bér- és szociális megállapodás megkötésére irányuló tárgyalások tartalmát rögzítő VKSZ szabályozás –VKSZ 2.2.1. pont – módosításáról,</a:t>
            </a:r>
          </a:p>
          <a:p>
            <a:pPr marL="0" indent="0" algn="just">
              <a:buNone/>
            </a:pPr>
            <a:r>
              <a:rPr lang="hu-HU" sz="2200" b="1" dirty="0" smtClean="0"/>
              <a:t>    - Az </a:t>
            </a:r>
            <a:r>
              <a:rPr lang="hu-HU" sz="2200" b="1" dirty="0"/>
              <a:t>előző pontban rögzített megállapodás és a VKSZ – Szociális (béren kívüli) juttatásokról szóló – X. fejezet 2. pontjának végrehajthatósága érdekében mi az ágazati szociális partnerek </a:t>
            </a:r>
            <a:r>
              <a:rPr lang="hu-HU" sz="2200" b="1" dirty="0" smtClean="0"/>
              <a:t>először közös </a:t>
            </a:r>
            <a:r>
              <a:rPr lang="hu-HU" sz="2200" b="1" dirty="0"/>
              <a:t>felhívással fordultunk a helyi szociális partnerekhez</a:t>
            </a:r>
            <a:r>
              <a:rPr lang="hu-HU" sz="2200" b="1" dirty="0" smtClean="0"/>
              <a:t>, </a:t>
            </a:r>
          </a:p>
          <a:p>
            <a:pPr marL="0" indent="0" algn="just">
              <a:buNone/>
            </a:pPr>
            <a:r>
              <a:rPr lang="hu-HU" sz="2200" b="1" dirty="0" smtClean="0"/>
              <a:t>   - Megállapodást </a:t>
            </a:r>
            <a:r>
              <a:rPr lang="hu-HU" sz="2200" b="1" dirty="0"/>
              <a:t>írtunk alá a Villamosenergia-ipari Bér- és Szociális Megállapodás teljesülésének vizsgálatához szükséges adatszolgáltatásról.</a:t>
            </a:r>
          </a:p>
          <a:p>
            <a:pPr marL="0" indent="0" algn="just">
              <a:buNone/>
            </a:pPr>
            <a:endParaRPr lang="hu-HU" sz="2200" b="1" dirty="0" smtClean="0"/>
          </a:p>
          <a:p>
            <a:pPr algn="just"/>
            <a:endParaRPr lang="hu-HU" sz="2200" b="1" dirty="0" smtClean="0"/>
          </a:p>
          <a:p>
            <a:pPr marL="0" indent="0" algn="just">
              <a:buNone/>
            </a:pPr>
            <a:endParaRPr lang="hu-HU" sz="2200" b="1" dirty="0" smtClean="0"/>
          </a:p>
          <a:p>
            <a:pPr algn="just"/>
            <a:endParaRPr lang="hu-HU" sz="2200" b="1" dirty="0"/>
          </a:p>
          <a:p>
            <a:pPr algn="just"/>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15</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2298137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0513" y="1507645"/>
            <a:ext cx="8229600" cy="792088"/>
          </a:xfrm>
        </p:spPr>
        <p:txBody>
          <a:bodyPr anchor="t"/>
          <a:lstStyle/>
          <a:p>
            <a:pPr algn="ctr"/>
            <a:r>
              <a:rPr lang="hu-HU" sz="3000" b="1" dirty="0" smtClean="0">
                <a:solidFill>
                  <a:schemeClr val="tx1"/>
                </a:solidFill>
              </a:rPr>
              <a:t>Az ágazati Kollektív Szerződés története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331440" y="2509258"/>
            <a:ext cx="8229600" cy="3888433"/>
          </a:xfrm>
        </p:spPr>
        <p:txBody>
          <a:bodyPr/>
          <a:lstStyle/>
          <a:p>
            <a:pPr algn="just"/>
            <a:r>
              <a:rPr lang="hu-HU" sz="2200" b="1" dirty="0" smtClean="0"/>
              <a:t>TÁMOP projekt keretében - ugyancsak 2010-ben - „Kézikönyv a villamosenergia-iparban megvalósuló szociális párbeszéd, valamint a kollektív szerződések elemzésének bemutatására” c. kiadvány készült, amely elemezte a magyarországi kiterjesztett ágazati kollektív szerződéseket, köztük a </a:t>
            </a:r>
            <a:r>
              <a:rPr lang="hu-HU" sz="2200" b="1" dirty="0" err="1" smtClean="0"/>
              <a:t>VKSZ-t</a:t>
            </a:r>
            <a:r>
              <a:rPr lang="hu-HU" sz="2200" b="1" dirty="0" smtClean="0"/>
              <a:t>, hét EU tagállam </a:t>
            </a:r>
            <a:r>
              <a:rPr lang="hu-HU" sz="2200" b="1" dirty="0" err="1" smtClean="0"/>
              <a:t>villamosenergia</a:t>
            </a:r>
            <a:r>
              <a:rPr lang="hu-HU" sz="2200" b="1" dirty="0" smtClean="0"/>
              <a:t> ágazatában érvényben lévő kollektív szerződéseit, valamint összehasonlító elemzést tartalmazott az E.ON </a:t>
            </a:r>
            <a:r>
              <a:rPr lang="hu-HU" sz="2200" b="1" dirty="0" err="1" smtClean="0"/>
              <a:t>Energie</a:t>
            </a:r>
            <a:r>
              <a:rPr lang="hu-HU" sz="2200" b="1" dirty="0" smtClean="0"/>
              <a:t>, az RWE és a VKSZ vonatkozásában. A vizsgált </a:t>
            </a:r>
            <a:r>
              <a:rPr lang="hu-HU" sz="2200" b="1" dirty="0" err="1" smtClean="0"/>
              <a:t>KSZ-ek</a:t>
            </a:r>
            <a:r>
              <a:rPr lang="hu-HU" sz="2200" b="1" dirty="0" smtClean="0"/>
              <a:t> teljes szövegét – magyarra fordítva – is tartalmazza a kiadvány. </a:t>
            </a:r>
            <a:endParaRPr lang="hu-HU" sz="2200" b="1" dirty="0"/>
          </a:p>
          <a:p>
            <a:pPr algn="just"/>
            <a:endParaRPr lang="hu-HU" sz="2200" b="1" dirty="0" smtClean="0"/>
          </a:p>
          <a:p>
            <a:pPr marL="0" indent="0" algn="just">
              <a:buNone/>
            </a:pPr>
            <a:r>
              <a:rPr lang="hu-HU" sz="2200" b="1" dirty="0"/>
              <a:t>    </a:t>
            </a:r>
          </a:p>
          <a:p>
            <a:pPr marL="0" indent="0" algn="just">
              <a:buNone/>
            </a:pPr>
            <a:endParaRPr lang="hu-HU" sz="2200" b="1" dirty="0" smtClean="0"/>
          </a:p>
          <a:p>
            <a:pPr algn="just"/>
            <a:endParaRPr lang="hu-HU" sz="2200" b="1" dirty="0" smtClean="0"/>
          </a:p>
          <a:p>
            <a:pPr marL="0" indent="0" algn="just">
              <a:buNone/>
            </a:pPr>
            <a:endParaRPr lang="hu-HU" sz="2200" b="1" dirty="0" smtClean="0"/>
          </a:p>
          <a:p>
            <a:pPr algn="just"/>
            <a:endParaRPr lang="hu-HU" sz="2200" b="1" dirty="0"/>
          </a:p>
          <a:p>
            <a:pPr algn="just"/>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16</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1310461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8173" y="1484785"/>
            <a:ext cx="8229600" cy="792088"/>
          </a:xfrm>
        </p:spPr>
        <p:txBody>
          <a:bodyPr anchor="t"/>
          <a:lstStyle/>
          <a:p>
            <a:pPr algn="ctr"/>
            <a:r>
              <a:rPr lang="hu-HU" sz="3000" b="1" dirty="0" smtClean="0">
                <a:solidFill>
                  <a:schemeClr val="tx1"/>
                </a:solidFill>
              </a:rPr>
              <a:t>Az ágazati Kollektív Szerződés története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547317" y="2431819"/>
            <a:ext cx="8229600" cy="3888433"/>
          </a:xfrm>
        </p:spPr>
        <p:txBody>
          <a:bodyPr/>
          <a:lstStyle/>
          <a:p>
            <a:pPr algn="just"/>
            <a:endParaRPr lang="hu-HU" sz="2200" b="1" dirty="0" smtClean="0"/>
          </a:p>
          <a:p>
            <a:pPr algn="just"/>
            <a:r>
              <a:rPr lang="hu-HU" sz="2200" b="1" dirty="0" smtClean="0"/>
              <a:t>A </a:t>
            </a:r>
            <a:r>
              <a:rPr lang="hu-HU" sz="2200" b="1" dirty="0"/>
              <a:t>VKSZ  IV. fejezet 5. pontjának végrehajtásaként </a:t>
            </a:r>
            <a:r>
              <a:rPr lang="hu-HU" sz="2200" b="1" dirty="0" smtClean="0"/>
              <a:t>-2011. évben - megállapodást </a:t>
            </a:r>
            <a:r>
              <a:rPr lang="hu-HU" sz="2200" b="1" dirty="0"/>
              <a:t>írtunk alá az ágazati sztrájk esetén követendő eljárási szabályokról. </a:t>
            </a:r>
          </a:p>
          <a:p>
            <a:pPr algn="just"/>
            <a:endParaRPr lang="hu-HU" sz="2200" b="1" dirty="0" smtClean="0"/>
          </a:p>
          <a:p>
            <a:pPr algn="just"/>
            <a:r>
              <a:rPr lang="hu-HU" sz="2200" b="1" dirty="0" smtClean="0"/>
              <a:t>Megállapodást </a:t>
            </a:r>
            <a:r>
              <a:rPr lang="hu-HU" sz="2200" b="1" dirty="0"/>
              <a:t>írtunk alá </a:t>
            </a:r>
            <a:r>
              <a:rPr lang="hu-HU" sz="2200" b="1" dirty="0" smtClean="0"/>
              <a:t>2012-ben a </a:t>
            </a:r>
            <a:r>
              <a:rPr lang="hu-HU" sz="2200" b="1" dirty="0"/>
              <a:t>VKSZ – a munka díjazásáról szóló – IX. fejezet 1. pontjának módosításáról,</a:t>
            </a:r>
          </a:p>
          <a:p>
            <a:pPr algn="just"/>
            <a:r>
              <a:rPr lang="hu-HU" sz="2200" b="1" dirty="0"/>
              <a:t>A VKSZ módosításához kapcsolódóan megállapodást írtunk alá </a:t>
            </a:r>
            <a:r>
              <a:rPr lang="hu-HU" sz="2200" b="1" dirty="0" smtClean="0"/>
              <a:t>– 2012. évben - a </a:t>
            </a:r>
            <a:r>
              <a:rPr lang="hu-HU" sz="2200" b="1" dirty="0"/>
              <a:t>Villamosenergia-ipari Ágazati Bértarifa Rendszerről és annak alkalmazásáról. </a:t>
            </a:r>
          </a:p>
          <a:p>
            <a:pPr algn="just"/>
            <a:endParaRPr lang="hu-HU" sz="2200" b="1" dirty="0"/>
          </a:p>
          <a:p>
            <a:pPr algn="just"/>
            <a:endParaRPr lang="hu-HU" sz="2200" b="1" dirty="0" smtClean="0"/>
          </a:p>
          <a:p>
            <a:pPr marL="0" indent="0" algn="just">
              <a:buNone/>
            </a:pPr>
            <a:r>
              <a:rPr lang="hu-HU" sz="2200" b="1" dirty="0"/>
              <a:t>    </a:t>
            </a:r>
          </a:p>
          <a:p>
            <a:pPr marL="0" indent="0" algn="just">
              <a:buNone/>
            </a:pPr>
            <a:endParaRPr lang="hu-HU" sz="2200" b="1" dirty="0" smtClean="0"/>
          </a:p>
          <a:p>
            <a:pPr algn="just"/>
            <a:endParaRPr lang="hu-HU" sz="2200" b="1" dirty="0" smtClean="0"/>
          </a:p>
          <a:p>
            <a:pPr marL="0" indent="0" algn="just">
              <a:buNone/>
            </a:pPr>
            <a:endParaRPr lang="hu-HU" sz="2200" b="1" dirty="0" smtClean="0"/>
          </a:p>
          <a:p>
            <a:pPr algn="just"/>
            <a:endParaRPr lang="hu-HU" sz="2200" b="1" dirty="0"/>
          </a:p>
          <a:p>
            <a:pPr algn="just"/>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17</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1196423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95833" y="1411221"/>
            <a:ext cx="8229600" cy="792088"/>
          </a:xfrm>
        </p:spPr>
        <p:txBody>
          <a:bodyPr anchor="t"/>
          <a:lstStyle/>
          <a:p>
            <a:pPr algn="ctr"/>
            <a:r>
              <a:rPr lang="hu-HU" sz="3000" b="1" dirty="0" smtClean="0">
                <a:solidFill>
                  <a:schemeClr val="tx1"/>
                </a:solidFill>
              </a:rPr>
              <a:t>Az ágazati Kollektív Szerződés története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7200" y="2111334"/>
            <a:ext cx="8229600" cy="4248473"/>
          </a:xfrm>
        </p:spPr>
        <p:txBody>
          <a:bodyPr/>
          <a:lstStyle/>
          <a:p>
            <a:pPr marL="0" indent="0" algn="just">
              <a:buNone/>
            </a:pPr>
            <a:endParaRPr lang="hu-HU" sz="2200" b="1" dirty="0"/>
          </a:p>
          <a:p>
            <a:pPr algn="just"/>
            <a:r>
              <a:rPr lang="hu-HU" sz="2200" b="1" dirty="0"/>
              <a:t>A </a:t>
            </a:r>
            <a:r>
              <a:rPr lang="hu-HU" sz="2200" b="1" dirty="0" smtClean="0"/>
              <a:t>2012. június </a:t>
            </a:r>
            <a:r>
              <a:rPr lang="hu-HU" sz="2200" b="1" dirty="0"/>
              <a:t>28-án tartott VAPB ülésen a munkáltatói oldal jelezte a VKSZ felülvizsgálatára, illetve módosítására vonatkozó igényét, hivatkozva a Munka Törvénykönyvének módosítására, a jogharmonizáció szükségességére. A tárgyalások másfél éven keresztül folytak, majd eredménytelenül zárultak. Jelenleg próbaper keretében érvényesítjük jogos igényünket.</a:t>
            </a:r>
          </a:p>
          <a:p>
            <a:pPr algn="just"/>
            <a:r>
              <a:rPr lang="hu-HU" sz="2200" b="1" dirty="0"/>
              <a:t>2013-ban:</a:t>
            </a:r>
          </a:p>
          <a:p>
            <a:pPr algn="just"/>
            <a:r>
              <a:rPr lang="hu-HU" sz="2200" b="1" dirty="0"/>
              <a:t>Folyamatosan kezdeményeztük a munkavédelmi kérdések és az EU-s irányelvek adaptálási lehetőségének tárgyalását.</a:t>
            </a:r>
          </a:p>
          <a:p>
            <a:pPr algn="just"/>
            <a:endParaRPr lang="hu-HU" sz="2200" b="1" dirty="0" smtClean="0"/>
          </a:p>
          <a:p>
            <a:pPr marL="0" indent="0" algn="just">
              <a:buNone/>
            </a:pPr>
            <a:r>
              <a:rPr lang="hu-HU" sz="2200" b="1" dirty="0"/>
              <a:t>    </a:t>
            </a:r>
          </a:p>
          <a:p>
            <a:pPr marL="0" indent="0" algn="just">
              <a:buNone/>
            </a:pPr>
            <a:endParaRPr lang="hu-HU" sz="2200" b="1" dirty="0" smtClean="0"/>
          </a:p>
          <a:p>
            <a:pPr algn="just"/>
            <a:endParaRPr lang="hu-HU" sz="2200" b="1" dirty="0" smtClean="0"/>
          </a:p>
          <a:p>
            <a:pPr marL="0" indent="0" algn="just">
              <a:buNone/>
            </a:pPr>
            <a:endParaRPr lang="hu-HU" sz="2200" b="1" dirty="0" smtClean="0"/>
          </a:p>
          <a:p>
            <a:pPr algn="just"/>
            <a:endParaRPr lang="hu-HU" sz="2200" b="1" dirty="0"/>
          </a:p>
          <a:p>
            <a:pPr algn="just"/>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18</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2010363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79512" y="1493009"/>
            <a:ext cx="8229600" cy="792088"/>
          </a:xfrm>
        </p:spPr>
        <p:txBody>
          <a:bodyPr anchor="t"/>
          <a:lstStyle/>
          <a:p>
            <a:pPr algn="ctr"/>
            <a:r>
              <a:rPr lang="hu-HU" sz="3000" b="1" dirty="0" smtClean="0">
                <a:solidFill>
                  <a:schemeClr val="tx1"/>
                </a:solidFill>
              </a:rPr>
              <a:t>Az ágazati Kollektív Szerződés története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7200" y="2152259"/>
            <a:ext cx="8229600" cy="4320481"/>
          </a:xfrm>
        </p:spPr>
        <p:txBody>
          <a:bodyPr/>
          <a:lstStyle/>
          <a:p>
            <a:pPr marL="0" indent="0" algn="just">
              <a:buNone/>
            </a:pPr>
            <a:endParaRPr lang="hu-HU" sz="2200" b="1" dirty="0"/>
          </a:p>
          <a:p>
            <a:pPr algn="just"/>
            <a:r>
              <a:rPr lang="hu-HU" sz="2200" b="1" dirty="0"/>
              <a:t>Megállapodást írtunk alá az oktatással kapcsolatos – a villamosenergia-ipari EU-s szociális párbeszéd keretében megkötött – irányelv, Magyarországon a villamosenergia-ipariban való adaptálásának </a:t>
            </a:r>
            <a:r>
              <a:rPr lang="hu-HU" sz="2200" b="1" dirty="0" smtClean="0"/>
              <a:t>szándékáról 2014-ben.</a:t>
            </a:r>
          </a:p>
          <a:p>
            <a:pPr algn="just"/>
            <a:r>
              <a:rPr lang="hu-HU" sz="2200" b="1" dirty="0" smtClean="0"/>
              <a:t>Ugyancsak TÁMOP projekt keretében 2015-ben három tanulmány is készült a </a:t>
            </a:r>
            <a:r>
              <a:rPr lang="hu-HU" sz="2200" b="1" dirty="0" err="1" smtClean="0"/>
              <a:t>VKSZ-szel</a:t>
            </a:r>
            <a:r>
              <a:rPr lang="hu-HU" sz="2200" b="1" dirty="0" smtClean="0"/>
              <a:t> kapcsolatosan:</a:t>
            </a:r>
          </a:p>
          <a:p>
            <a:pPr marL="0" indent="0" algn="just">
              <a:buNone/>
            </a:pPr>
            <a:r>
              <a:rPr lang="hu-HU" sz="2200" b="1" dirty="0" smtClean="0"/>
              <a:t>    - „Az Ágazati Kollektív szerződés tartalma (A kollektív szerződések megkötésének, módosításának módjai)” </a:t>
            </a:r>
          </a:p>
          <a:p>
            <a:pPr marL="0" indent="0" algn="just">
              <a:buNone/>
            </a:pPr>
            <a:r>
              <a:rPr lang="hu-HU" sz="2200" b="1" dirty="0"/>
              <a:t> </a:t>
            </a:r>
            <a:r>
              <a:rPr lang="hu-HU" sz="2200" b="1" dirty="0" smtClean="0"/>
              <a:t>   - „A villamosenergia-iparba tartozó társaságok körében az ágazati kollektív szerződés kiterjesztési lehetőségei”</a:t>
            </a:r>
          </a:p>
          <a:p>
            <a:pPr marL="0" indent="0" algn="just">
              <a:buNone/>
            </a:pP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19</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250770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74848" y="1412776"/>
            <a:ext cx="8229600" cy="792088"/>
          </a:xfrm>
        </p:spPr>
        <p:txBody>
          <a:bodyPr anchor="t"/>
          <a:lstStyle/>
          <a:p>
            <a:pPr algn="ctr"/>
            <a:r>
              <a:rPr lang="hu-HU" sz="4400" b="1" dirty="0" smtClean="0">
                <a:solidFill>
                  <a:schemeClr val="tx1"/>
                </a:solidFill>
              </a:rPr>
              <a:t>Az előadás célja</a:t>
            </a:r>
            <a:endParaRPr lang="hu-HU" sz="4400" dirty="0">
              <a:solidFill>
                <a:schemeClr val="tx1"/>
              </a:solidFill>
            </a:endParaRPr>
          </a:p>
        </p:txBody>
      </p:sp>
      <p:sp>
        <p:nvSpPr>
          <p:cNvPr id="3" name="Tartalom helye 2"/>
          <p:cNvSpPr>
            <a:spLocks noGrp="1"/>
          </p:cNvSpPr>
          <p:nvPr>
            <p:ph idx="1"/>
          </p:nvPr>
        </p:nvSpPr>
        <p:spPr>
          <a:xfrm>
            <a:off x="486193" y="1966830"/>
            <a:ext cx="8229600" cy="5328592"/>
          </a:xfrm>
        </p:spPr>
        <p:txBody>
          <a:bodyPr/>
          <a:lstStyle/>
          <a:p>
            <a:pPr>
              <a:buNone/>
            </a:pPr>
            <a:r>
              <a:rPr lang="hu-HU" sz="2400" b="1" dirty="0" smtClean="0"/>
              <a:t>    </a:t>
            </a:r>
          </a:p>
          <a:p>
            <a:pPr>
              <a:buNone/>
            </a:pPr>
            <a:r>
              <a:rPr lang="hu-HU" sz="2400" b="1" dirty="0"/>
              <a:t> </a:t>
            </a:r>
            <a:r>
              <a:rPr lang="hu-HU" sz="2400" b="1" dirty="0" smtClean="0"/>
              <a:t>   </a:t>
            </a:r>
          </a:p>
          <a:p>
            <a:r>
              <a:rPr lang="hu-HU" sz="2400" b="1" dirty="0" smtClean="0"/>
              <a:t>Vázlatosan áttekinteni a KSZ elméletét.</a:t>
            </a:r>
            <a:endParaRPr lang="hu-HU" sz="2400" b="1" dirty="0"/>
          </a:p>
          <a:p>
            <a:pPr algn="just"/>
            <a:r>
              <a:rPr lang="hu-HU" sz="2400" b="1" dirty="0"/>
              <a:t>B</a:t>
            </a:r>
            <a:r>
              <a:rPr lang="hu-HU" sz="2400" b="1" dirty="0" smtClean="0"/>
              <a:t>emutatni az ágazati  Kollektív Szerződés     történetét, </a:t>
            </a:r>
          </a:p>
          <a:p>
            <a:pPr algn="just"/>
            <a:r>
              <a:rPr lang="hu-HU" sz="2400" b="1" dirty="0" smtClean="0"/>
              <a:t>értékelni szerepét a villamosenergia-iparban foglalkoztatott munkavállalók érdekeinek érvényesítése vonatkozásában és </a:t>
            </a:r>
          </a:p>
          <a:p>
            <a:pPr algn="just"/>
            <a:r>
              <a:rPr lang="hu-HU" sz="2400" b="1" dirty="0" smtClean="0"/>
              <a:t>rámutatni a problémákra és a fejlesztés lehetőségeire.</a:t>
            </a:r>
            <a:endParaRPr lang="hu-HU" sz="2400" dirty="0" smtClean="0"/>
          </a:p>
          <a:p>
            <a:pPr algn="just"/>
            <a:endParaRPr lang="hu-HU" sz="2400" dirty="0" smtClean="0"/>
          </a:p>
          <a:p>
            <a:pPr>
              <a:buFontTx/>
              <a:buChar char="-"/>
            </a:pPr>
            <a:endParaRPr lang="hu-HU" sz="2400" dirty="0" smtClean="0"/>
          </a:p>
          <a:p>
            <a:pPr marL="0" indent="0">
              <a:buNone/>
            </a:pPr>
            <a:endParaRPr lang="hu-HU" sz="2400" b="1" dirty="0" smtClean="0"/>
          </a:p>
          <a:p>
            <a:pPr>
              <a:buNone/>
            </a:pPr>
            <a:r>
              <a:rPr lang="hu-HU" sz="2400" b="1" dirty="0"/>
              <a:t> </a:t>
            </a:r>
            <a:r>
              <a:rPr lang="hu-HU" sz="2400" b="1" dirty="0" smtClean="0"/>
              <a:t>    </a:t>
            </a:r>
            <a:endParaRPr lang="hu-HU" sz="2400" dirty="0" smtClean="0"/>
          </a:p>
          <a:p>
            <a:pPr lvl="1">
              <a:buClrTx/>
              <a:buFont typeface="Wingdings" pitchFamily="2" charset="2"/>
              <a:buChar char="v"/>
            </a:pPr>
            <a:endParaRPr lang="hu-HU" dirty="0" smtClean="0"/>
          </a:p>
        </p:txBody>
      </p:sp>
      <p:sp>
        <p:nvSpPr>
          <p:cNvPr id="4" name="Dia számának helye 3"/>
          <p:cNvSpPr>
            <a:spLocks noGrp="1"/>
          </p:cNvSpPr>
          <p:nvPr>
            <p:ph type="sldNum" sz="quarter" idx="12"/>
          </p:nvPr>
        </p:nvSpPr>
        <p:spPr/>
        <p:txBody>
          <a:bodyPr/>
          <a:lstStyle/>
          <a:p>
            <a:fld id="{6899203B-3EAD-4A75-8426-4EEC9BDD052C}" type="slidenum">
              <a:rPr lang="hu-HU" smtClean="0"/>
              <a:pPr/>
              <a:t>2</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3507878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80369" y="1484785"/>
            <a:ext cx="8229600" cy="792088"/>
          </a:xfrm>
        </p:spPr>
        <p:txBody>
          <a:bodyPr anchor="t"/>
          <a:lstStyle/>
          <a:p>
            <a:pPr algn="ctr"/>
            <a:r>
              <a:rPr lang="hu-HU" sz="3000" b="1" dirty="0" smtClean="0">
                <a:solidFill>
                  <a:schemeClr val="tx1"/>
                </a:solidFill>
              </a:rPr>
              <a:t>Az ágazati Kollektív Szerződés története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73063" y="2516411"/>
            <a:ext cx="8229600" cy="3600401"/>
          </a:xfrm>
        </p:spPr>
        <p:txBody>
          <a:bodyPr/>
          <a:lstStyle/>
          <a:p>
            <a:pPr marL="0" indent="0" algn="just">
              <a:buNone/>
            </a:pPr>
            <a:endParaRPr lang="hu-HU" sz="2200" b="1" dirty="0" smtClean="0"/>
          </a:p>
          <a:p>
            <a:pPr marL="0" indent="0" algn="just">
              <a:buNone/>
            </a:pPr>
            <a:r>
              <a:rPr lang="hu-HU" sz="2200" b="1" dirty="0" smtClean="0"/>
              <a:t>    - „Az Mt. Szabályrendszeréből adódó új érdekképviseleti szempontok érvényesítési lehetőségei (Kollektív alku a köztulajdonban álló munkáltatóknál)” címmel.</a:t>
            </a:r>
            <a:endParaRPr lang="hu-HU" sz="2200" b="1" dirty="0"/>
          </a:p>
          <a:p>
            <a:pPr marL="0" indent="0" algn="just">
              <a:buNone/>
            </a:pPr>
            <a:endParaRPr lang="hu-HU" sz="2200" b="1" dirty="0"/>
          </a:p>
          <a:p>
            <a:pPr algn="just"/>
            <a:r>
              <a:rPr lang="hu-HU" sz="2200" b="1" dirty="0"/>
              <a:t>Munkabizottság keretében elkészült a munkavédelmi oktatásokról szóló iparági ajánlás tervezete, mely reményeink szerint a 2015. november 25-ei VAPB ülésen aláírásra is kerül</a:t>
            </a:r>
            <a:r>
              <a:rPr lang="hu-HU" sz="2200" b="1" dirty="0" smtClean="0"/>
              <a:t>.</a:t>
            </a:r>
          </a:p>
          <a:p>
            <a:pPr marL="0" indent="0" algn="just">
              <a:buNone/>
            </a:pPr>
            <a:endParaRPr lang="hu-HU" sz="2200" b="1" dirty="0"/>
          </a:p>
          <a:p>
            <a:pPr algn="just"/>
            <a:endParaRPr lang="hu-HU" sz="2200" b="1" dirty="0" smtClean="0"/>
          </a:p>
          <a:p>
            <a:pPr marL="0" indent="0" algn="just">
              <a:buNone/>
            </a:pPr>
            <a:r>
              <a:rPr lang="hu-HU" sz="2200" b="1" dirty="0"/>
              <a:t>    </a:t>
            </a:r>
          </a:p>
          <a:p>
            <a:pPr marL="0" indent="0" algn="just">
              <a:buNone/>
            </a:pPr>
            <a:endParaRPr lang="hu-HU" sz="2200" b="1" dirty="0" smtClean="0"/>
          </a:p>
          <a:p>
            <a:pPr algn="just"/>
            <a:endParaRPr lang="hu-HU" sz="2200" b="1" dirty="0" smtClean="0"/>
          </a:p>
          <a:p>
            <a:pPr marL="0" indent="0" algn="just">
              <a:buNone/>
            </a:pPr>
            <a:endParaRPr lang="hu-HU" sz="2200" b="1" dirty="0" smtClean="0"/>
          </a:p>
          <a:p>
            <a:pPr algn="just"/>
            <a:endParaRPr lang="hu-HU" sz="2200" b="1" dirty="0"/>
          </a:p>
          <a:p>
            <a:pPr algn="just"/>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20</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1399298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412776"/>
            <a:ext cx="8229600" cy="792088"/>
          </a:xfrm>
        </p:spPr>
        <p:txBody>
          <a:bodyPr anchor="t"/>
          <a:lstStyle/>
          <a:p>
            <a:pPr algn="ctr"/>
            <a:r>
              <a:rPr lang="hu-HU" sz="3000" b="1" dirty="0" smtClean="0">
                <a:solidFill>
                  <a:schemeClr val="tx1"/>
                </a:solidFill>
              </a:rPr>
              <a:t>Az ágazati Kollektív Szerződés minősítése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70723" y="2148678"/>
            <a:ext cx="8229600" cy="5524723"/>
          </a:xfrm>
        </p:spPr>
        <p:txBody>
          <a:bodyPr/>
          <a:lstStyle/>
          <a:p>
            <a:pPr marL="0" indent="0" algn="just">
              <a:buNone/>
            </a:pPr>
            <a:endParaRPr lang="hu-HU" sz="2100" b="1" dirty="0"/>
          </a:p>
          <a:p>
            <a:pPr algn="just"/>
            <a:r>
              <a:rPr lang="hu-HU" sz="2100" b="1" dirty="0" smtClean="0"/>
              <a:t>Csak három ágazati kollektív szerződés van Magyarországon.</a:t>
            </a:r>
          </a:p>
          <a:p>
            <a:pPr algn="just"/>
            <a:r>
              <a:rPr lang="hu-HU" sz="2100" b="1" dirty="0" smtClean="0"/>
              <a:t>Az új Mt. hatályba lépését követően – 2012. július 1. – felértékelődtek a </a:t>
            </a:r>
            <a:r>
              <a:rPr lang="hu-HU" sz="2100" b="1" dirty="0" err="1" smtClean="0"/>
              <a:t>VKSZ-ben</a:t>
            </a:r>
            <a:r>
              <a:rPr lang="hu-HU" sz="2100" b="1" dirty="0" smtClean="0"/>
              <a:t> rögzített szabályok. E tekintetben is kiemelkedő jelentősége van azon normának, mely szerint a helyi </a:t>
            </a:r>
            <a:r>
              <a:rPr lang="hu-HU" sz="2100" b="1" dirty="0" err="1" smtClean="0"/>
              <a:t>KSZ-ek</a:t>
            </a:r>
            <a:r>
              <a:rPr lang="hu-HU" sz="2100" b="1" dirty="0" smtClean="0"/>
              <a:t> csak pozitív irányban térhetnek el a </a:t>
            </a:r>
            <a:r>
              <a:rPr lang="hu-HU" sz="2100" b="1" dirty="0" err="1" smtClean="0"/>
              <a:t>VKSZ-től</a:t>
            </a:r>
            <a:r>
              <a:rPr lang="hu-HU" sz="2100" b="1" dirty="0"/>
              <a:t>!</a:t>
            </a:r>
            <a:endParaRPr lang="hu-HU" sz="2100" b="1" dirty="0" smtClean="0"/>
          </a:p>
          <a:p>
            <a:pPr algn="just"/>
            <a:r>
              <a:rPr lang="hu-HU" sz="2100" b="1" dirty="0" smtClean="0"/>
              <a:t>Fontos garanciális szabályok a munkaviszony megszüntetésére, a felmondási időre és a végkielégítésre vonatkozó </a:t>
            </a:r>
            <a:r>
              <a:rPr lang="hu-HU" sz="2100" b="1" dirty="0" err="1" smtClean="0"/>
              <a:t>normativák</a:t>
            </a:r>
            <a:r>
              <a:rPr lang="hu-HU" sz="2100" b="1" dirty="0" smtClean="0"/>
              <a:t>.</a:t>
            </a:r>
          </a:p>
          <a:p>
            <a:pPr algn="just"/>
            <a:r>
              <a:rPr lang="hu-HU" sz="2100" b="1" dirty="0" smtClean="0"/>
              <a:t>A VKSZ különlegessége a pénzügyi támogatás intézménye, amely Magyarországon egyedülálló! (Ma ezt perrel kell érvényesíteni) </a:t>
            </a:r>
          </a:p>
          <a:p>
            <a:pPr algn="just"/>
            <a:endParaRPr lang="hu-HU" sz="2100" b="1" dirty="0" smtClean="0"/>
          </a:p>
          <a:p>
            <a:pPr marL="0" indent="0" algn="just">
              <a:buNone/>
            </a:pPr>
            <a:endParaRPr lang="hu-HU" sz="2100" b="1" dirty="0"/>
          </a:p>
          <a:p>
            <a:pPr algn="just"/>
            <a:endParaRPr lang="hu-HU" sz="2100" b="1" dirty="0" smtClean="0"/>
          </a:p>
          <a:p>
            <a:pPr marL="0" indent="0" algn="just">
              <a:buNone/>
            </a:pPr>
            <a:r>
              <a:rPr lang="hu-HU" sz="2100" b="1" dirty="0"/>
              <a:t>    </a:t>
            </a:r>
          </a:p>
          <a:p>
            <a:pPr marL="0" indent="0" algn="just">
              <a:buNone/>
            </a:pPr>
            <a:endParaRPr lang="hu-HU" sz="2100" b="1" dirty="0" smtClean="0"/>
          </a:p>
          <a:p>
            <a:pPr algn="just"/>
            <a:endParaRPr lang="hu-HU" sz="2100" b="1" dirty="0" smtClean="0"/>
          </a:p>
          <a:p>
            <a:pPr marL="0" indent="0" algn="just">
              <a:buNone/>
            </a:pPr>
            <a:endParaRPr lang="hu-HU" sz="2100" b="1" dirty="0" smtClean="0"/>
          </a:p>
          <a:p>
            <a:pPr algn="just"/>
            <a:endParaRPr lang="hu-HU" sz="2100" b="1" dirty="0"/>
          </a:p>
          <a:p>
            <a:pPr algn="just"/>
            <a:endParaRPr lang="hu-HU" sz="2100" b="1" dirty="0" smtClean="0"/>
          </a:p>
          <a:p>
            <a:pPr marL="0" indent="0">
              <a:buNone/>
            </a:pPr>
            <a:r>
              <a:rPr lang="hu-HU" sz="2100" b="1" dirty="0"/>
              <a:t> </a:t>
            </a:r>
            <a:r>
              <a:rPr lang="hu-HU" sz="21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21</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3074095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6200" y="1456008"/>
            <a:ext cx="8229600" cy="792088"/>
          </a:xfrm>
        </p:spPr>
        <p:txBody>
          <a:bodyPr anchor="t"/>
          <a:lstStyle/>
          <a:p>
            <a:pPr algn="ctr"/>
            <a:r>
              <a:rPr lang="hu-HU" sz="3000" b="1" dirty="0" smtClean="0">
                <a:solidFill>
                  <a:schemeClr val="tx1"/>
                </a:solidFill>
              </a:rPr>
              <a:t>Az ágazati Kollektív Szerződés minősítése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7200" y="2146423"/>
            <a:ext cx="8229600" cy="4392489"/>
          </a:xfrm>
        </p:spPr>
        <p:txBody>
          <a:bodyPr/>
          <a:lstStyle/>
          <a:p>
            <a:pPr marL="0" indent="0" algn="just">
              <a:buNone/>
            </a:pPr>
            <a:endParaRPr lang="hu-HU" sz="2100" b="1" dirty="0"/>
          </a:p>
          <a:p>
            <a:pPr algn="just"/>
            <a:r>
              <a:rPr lang="hu-HU" sz="2100" b="1" dirty="0" smtClean="0"/>
              <a:t>Lényeges szabály a szabadság kiadásával kapcsolatos szabály </a:t>
            </a:r>
            <a:r>
              <a:rPr lang="hu-HU" sz="2100" b="1" dirty="0" smtClean="0"/>
              <a:t> ( </a:t>
            </a:r>
            <a:r>
              <a:rPr lang="hu-HU" sz="2100" b="1" dirty="0" smtClean="0"/>
              <a:t>a munkavállaló a szabadságok 50% felett rendelkezik).</a:t>
            </a:r>
          </a:p>
          <a:p>
            <a:pPr algn="just"/>
            <a:r>
              <a:rPr lang="hu-HU" sz="2100" b="1" dirty="0" smtClean="0"/>
              <a:t>Több elemes minimálbér rendszert szabályoz és meghatározza az éves bér- és szociális megállapodásról folyó tárgyalások  tartalmi elemeit.</a:t>
            </a:r>
          </a:p>
          <a:p>
            <a:pPr algn="just"/>
            <a:r>
              <a:rPr lang="hu-HU" sz="2100" b="1" dirty="0" smtClean="0"/>
              <a:t>A rendkívüli munkavégzés, a készenlét és az ügyelet tekintetében az </a:t>
            </a:r>
            <a:r>
              <a:rPr lang="hu-HU" sz="2100" b="1" dirty="0" err="1" smtClean="0"/>
              <a:t>Mt.-nél</a:t>
            </a:r>
            <a:r>
              <a:rPr lang="hu-HU" sz="2100" b="1" dirty="0" smtClean="0"/>
              <a:t> magasabb %-okat határoz meg, mint minimumot.</a:t>
            </a:r>
          </a:p>
          <a:p>
            <a:pPr algn="just"/>
            <a:r>
              <a:rPr lang="hu-HU" sz="2100" b="1" dirty="0" smtClean="0"/>
              <a:t>A műszakpótlékok tekintetében a VKSZ szintén él a szabályozás lehetőségével, az értékek meghaladják az </a:t>
            </a:r>
            <a:r>
              <a:rPr lang="hu-HU" sz="2100" b="1" dirty="0" err="1" smtClean="0"/>
              <a:t>Mt.-ben</a:t>
            </a:r>
            <a:r>
              <a:rPr lang="hu-HU" sz="2100" b="1" dirty="0" smtClean="0"/>
              <a:t> rögzített értékeket.</a:t>
            </a:r>
          </a:p>
          <a:p>
            <a:pPr algn="just"/>
            <a:endParaRPr lang="hu-HU" sz="2100" b="1" dirty="0" smtClean="0"/>
          </a:p>
          <a:p>
            <a:pPr marL="0" indent="0" algn="just">
              <a:buNone/>
            </a:pPr>
            <a:endParaRPr lang="hu-HU" sz="2100" b="1" dirty="0"/>
          </a:p>
          <a:p>
            <a:pPr algn="just"/>
            <a:endParaRPr lang="hu-HU" sz="2100" b="1" dirty="0" smtClean="0"/>
          </a:p>
          <a:p>
            <a:pPr marL="0" indent="0" algn="just">
              <a:buNone/>
            </a:pPr>
            <a:r>
              <a:rPr lang="hu-HU" sz="2100" b="1" dirty="0"/>
              <a:t>    </a:t>
            </a:r>
          </a:p>
          <a:p>
            <a:pPr marL="0" indent="0" algn="just">
              <a:buNone/>
            </a:pPr>
            <a:endParaRPr lang="hu-HU" sz="2100" b="1" dirty="0" smtClean="0"/>
          </a:p>
          <a:p>
            <a:pPr algn="just"/>
            <a:endParaRPr lang="hu-HU" sz="2100" b="1" dirty="0" smtClean="0"/>
          </a:p>
          <a:p>
            <a:pPr marL="0" indent="0" algn="just">
              <a:buNone/>
            </a:pPr>
            <a:endParaRPr lang="hu-HU" sz="2100" b="1" dirty="0" smtClean="0"/>
          </a:p>
          <a:p>
            <a:pPr algn="just"/>
            <a:endParaRPr lang="hu-HU" sz="2100" b="1" dirty="0"/>
          </a:p>
          <a:p>
            <a:pPr algn="just"/>
            <a:endParaRPr lang="hu-HU" sz="2100" b="1" dirty="0" smtClean="0"/>
          </a:p>
          <a:p>
            <a:pPr marL="0" indent="0">
              <a:buNone/>
            </a:pPr>
            <a:r>
              <a:rPr lang="hu-HU" sz="2100" b="1" dirty="0"/>
              <a:t> </a:t>
            </a:r>
            <a:r>
              <a:rPr lang="hu-HU" sz="21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22</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1238222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6200" y="1425921"/>
            <a:ext cx="8229600" cy="792088"/>
          </a:xfrm>
        </p:spPr>
        <p:txBody>
          <a:bodyPr anchor="t"/>
          <a:lstStyle/>
          <a:p>
            <a:pPr algn="ctr"/>
            <a:r>
              <a:rPr lang="hu-HU" sz="3000" b="1" dirty="0" smtClean="0">
                <a:solidFill>
                  <a:schemeClr val="tx1"/>
                </a:solidFill>
              </a:rPr>
              <a:t>Az ágazati Kollektív Szerződés minősítése</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7200" y="2060848"/>
            <a:ext cx="8229600" cy="5524723"/>
          </a:xfrm>
        </p:spPr>
        <p:txBody>
          <a:bodyPr/>
          <a:lstStyle/>
          <a:p>
            <a:pPr marL="0" indent="0" algn="just">
              <a:buNone/>
            </a:pPr>
            <a:endParaRPr lang="hu-HU" sz="2200" b="1" dirty="0"/>
          </a:p>
          <a:p>
            <a:pPr algn="just"/>
            <a:r>
              <a:rPr lang="hu-HU" sz="2200" b="1" dirty="0" smtClean="0"/>
              <a:t>A jóléti juttatásokról csak a VKSZ rendelkezik. Az éves bérmegállapodások ennek megfelelően tartalmazzák a szociális juttatások egy főre jutó kötelező minimumát és a szociális juttatások növekményének ajánlását. Egyedülálló az önkéntes nyugdíjpénztárba és az önsegélyező pénztárba való munkáltatói befizetés minimális mértékének meghatározása is.</a:t>
            </a:r>
          </a:p>
          <a:p>
            <a:pPr algn="just"/>
            <a:r>
              <a:rPr lang="hu-HU" sz="2200" b="1" dirty="0" smtClean="0"/>
              <a:t>A 2010-ben készült tanulmány szerint: „A villamosenergia-ipari kollektív szerződés értéke abban is megmutatkozik, hogy érzékelhetően komoly alkufolyamat eredményeként jött létre és a szerződő felek törekedtek a szerződés adta lehetőségekkel élni.”</a:t>
            </a:r>
          </a:p>
          <a:p>
            <a:pPr algn="just"/>
            <a:endParaRPr lang="hu-HU" sz="2200" b="1" dirty="0" smtClean="0"/>
          </a:p>
          <a:p>
            <a:pPr marL="0" indent="0" algn="just">
              <a:buNone/>
            </a:pPr>
            <a:endParaRPr lang="hu-HU" sz="2200" b="1" dirty="0"/>
          </a:p>
          <a:p>
            <a:pPr algn="just"/>
            <a:endParaRPr lang="hu-HU" sz="2200" b="1" dirty="0" smtClean="0"/>
          </a:p>
          <a:p>
            <a:pPr marL="0" indent="0" algn="just">
              <a:buNone/>
            </a:pPr>
            <a:r>
              <a:rPr lang="hu-HU" sz="2200" b="1" dirty="0"/>
              <a:t>    </a:t>
            </a:r>
          </a:p>
          <a:p>
            <a:pPr marL="0" indent="0" algn="just">
              <a:buNone/>
            </a:pPr>
            <a:endParaRPr lang="hu-HU" sz="2200" b="1" dirty="0" smtClean="0"/>
          </a:p>
          <a:p>
            <a:pPr algn="just"/>
            <a:endParaRPr lang="hu-HU" sz="2200" b="1" dirty="0" smtClean="0"/>
          </a:p>
          <a:p>
            <a:pPr marL="0" indent="0" algn="just">
              <a:buNone/>
            </a:pPr>
            <a:endParaRPr lang="hu-HU" sz="2200" b="1" dirty="0" smtClean="0"/>
          </a:p>
          <a:p>
            <a:pPr algn="just"/>
            <a:endParaRPr lang="hu-HU" sz="2200" b="1" dirty="0"/>
          </a:p>
          <a:p>
            <a:pPr algn="just"/>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23</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21978071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4923" y="1475764"/>
            <a:ext cx="8229600" cy="792088"/>
          </a:xfrm>
        </p:spPr>
        <p:txBody>
          <a:bodyPr anchor="t"/>
          <a:lstStyle/>
          <a:p>
            <a:pPr algn="ctr"/>
            <a:r>
              <a:rPr lang="hu-HU" sz="3000" b="1" dirty="0" smtClean="0">
                <a:solidFill>
                  <a:schemeClr val="tx1"/>
                </a:solidFill>
              </a:rPr>
              <a:t>A VKSZ problémái és fejlesztési lehetőségei</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323528" y="2537519"/>
            <a:ext cx="8229600" cy="4320481"/>
          </a:xfrm>
        </p:spPr>
        <p:txBody>
          <a:bodyPr/>
          <a:lstStyle/>
          <a:p>
            <a:pPr algn="just"/>
            <a:r>
              <a:rPr lang="hu-HU" sz="2200" b="1" dirty="0" smtClean="0"/>
              <a:t> Alapvető probléma, hogy az új Mt.  a köztulajdonban álló munkáltatókra </a:t>
            </a:r>
            <a:r>
              <a:rPr lang="hu-HU" sz="2200" b="1" dirty="0"/>
              <a:t>irányadó speciális </a:t>
            </a:r>
            <a:r>
              <a:rPr lang="hu-HU" sz="2200" b="1" dirty="0" smtClean="0"/>
              <a:t>szabályai áttörik </a:t>
            </a:r>
            <a:r>
              <a:rPr lang="hu-HU" sz="2200" b="1" dirty="0"/>
              <a:t>a korábbi Mt. szektor semleges </a:t>
            </a:r>
            <a:r>
              <a:rPr lang="hu-HU" sz="2200" b="1" dirty="0" smtClean="0"/>
              <a:t>megközelítését. Erre tekintettel az új Mt. hatályba lépése kapcsán folytatott tárgyalások – másfél év után - eredménytelenül zárultak, így a jelenlegi VKSZ – nincs összhangban a jelenleg hatályban lévő </a:t>
            </a:r>
            <a:r>
              <a:rPr lang="hu-HU" sz="2200" b="1" dirty="0" err="1" smtClean="0"/>
              <a:t>Mt.-vel</a:t>
            </a:r>
            <a:r>
              <a:rPr lang="hu-HU" sz="2200" b="1" dirty="0" smtClean="0"/>
              <a:t>.</a:t>
            </a:r>
          </a:p>
          <a:p>
            <a:pPr algn="just"/>
            <a:r>
              <a:rPr lang="hu-HU" sz="2200" b="1" dirty="0" smtClean="0"/>
              <a:t>A fennálló vitát az okozza, hogy az új Mt. a munkaügyi kapcsolatokra (III rész) vonatkozó törvényi szabályainak teljes köre kógens a köztulajdonban álló munkáltatókra nézve.</a:t>
            </a:r>
          </a:p>
          <a:p>
            <a:pPr algn="just"/>
            <a:endParaRPr lang="hu-HU" sz="2200" b="1" dirty="0" smtClean="0"/>
          </a:p>
          <a:p>
            <a:pPr marL="0" indent="0">
              <a:buNone/>
            </a:pPr>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24</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2811152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0278" y="1456953"/>
            <a:ext cx="8229600" cy="792088"/>
          </a:xfrm>
        </p:spPr>
        <p:txBody>
          <a:bodyPr anchor="t"/>
          <a:lstStyle/>
          <a:p>
            <a:pPr algn="ctr"/>
            <a:r>
              <a:rPr lang="hu-HU" sz="3000" b="1" dirty="0" smtClean="0">
                <a:solidFill>
                  <a:schemeClr val="tx1"/>
                </a:solidFill>
              </a:rPr>
              <a:t>A VKSZ problémái és fejlesztési lehetőségei</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7200" y="2084363"/>
            <a:ext cx="8229600" cy="4464497"/>
          </a:xfrm>
        </p:spPr>
        <p:txBody>
          <a:bodyPr/>
          <a:lstStyle/>
          <a:p>
            <a:pPr marL="0" indent="0" algn="just">
              <a:buNone/>
            </a:pPr>
            <a:endParaRPr lang="hu-HU" sz="2200" b="1" dirty="0" smtClean="0"/>
          </a:p>
          <a:p>
            <a:pPr algn="just"/>
            <a:r>
              <a:rPr lang="hu-HU" sz="2200" b="1" dirty="0" smtClean="0"/>
              <a:t>Az Mt. 206.§: a kollektív szerződés kötelmi részének mozgásterét általános jelleggel meghatározza a köztulajdonba lévő munkáltatókra nézve.</a:t>
            </a:r>
          </a:p>
          <a:p>
            <a:pPr algn="just"/>
            <a:r>
              <a:rPr lang="hu-HU" sz="2200" b="1" dirty="0" smtClean="0"/>
              <a:t>A </a:t>
            </a:r>
            <a:r>
              <a:rPr lang="hu-HU" sz="2200" b="1" dirty="0" err="1" smtClean="0"/>
              <a:t>kógencia</a:t>
            </a:r>
            <a:r>
              <a:rPr lang="hu-HU" sz="2200" b="1" dirty="0" smtClean="0"/>
              <a:t> jelentése: kényszerítő, a meghatározottól eltérést nem engedélyező, feltétlen érvényesülést kívánó szabály.</a:t>
            </a:r>
          </a:p>
          <a:p>
            <a:pPr algn="just"/>
            <a:r>
              <a:rPr lang="hu-HU" sz="2200" b="1" dirty="0" smtClean="0"/>
              <a:t>Ebből önmagában nem következik, hogy nem lehet olyan jogosultságot biztosítani a szakszervezetnek, amely a XXI. fejezetben nem szerepel. Ugyanakkor nem lehet a szakszervezeti jogokat, illetve a szakszervezetek munkáltatói támogatását korlátlanul bővíteni.</a:t>
            </a:r>
          </a:p>
          <a:p>
            <a:pPr marL="0" indent="0">
              <a:buNone/>
            </a:pPr>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25</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6630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9354" y="1447709"/>
            <a:ext cx="8229600" cy="792088"/>
          </a:xfrm>
        </p:spPr>
        <p:txBody>
          <a:bodyPr anchor="t"/>
          <a:lstStyle/>
          <a:p>
            <a:pPr algn="ctr"/>
            <a:r>
              <a:rPr lang="hu-HU" sz="3000" b="1" dirty="0">
                <a:solidFill>
                  <a:schemeClr val="tx1"/>
                </a:solidFill>
              </a:rPr>
              <a:t>A VKSZ problémái és fejlesztési </a:t>
            </a:r>
            <a:r>
              <a:rPr lang="hu-HU" sz="3000" b="1" dirty="0" smtClean="0">
                <a:solidFill>
                  <a:schemeClr val="tx1"/>
                </a:solidFill>
              </a:rPr>
              <a:t>lehetőségei</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7200" y="2190642"/>
            <a:ext cx="8229600" cy="4096791"/>
          </a:xfrm>
        </p:spPr>
        <p:txBody>
          <a:bodyPr/>
          <a:lstStyle/>
          <a:p>
            <a:pPr marL="0" indent="0">
              <a:buNone/>
            </a:pPr>
            <a:r>
              <a:rPr lang="hu-HU" sz="2200" b="1" dirty="0" smtClean="0"/>
              <a:t> </a:t>
            </a:r>
          </a:p>
          <a:p>
            <a:pPr algn="just"/>
            <a:r>
              <a:rPr lang="hu-HU" sz="2200" b="1" dirty="0" smtClean="0"/>
              <a:t>Az ezzel ellentétes álláspont a köztulajdonban álló munkáltatókra irányadó kollektív szerződések kötelmi részének kiüresítését jelentené, elzárva a feleket az érdemi alku lehetőségétől. Ez sértené a 2000 évi LXXIV törvénnyel kihirdetett 154. számú ILO egyezményt 8 cikkelyét, amely kimondja, hogy a kollektív tárgyalások elősegítésére szolgáló intézkedések nem hozhatók meg oly módon, hogy azok gátolják a kollektív tárgyalások szabadságát. Csak erre figyelemmel alkalmazható az 1. cikk, amely lehetőséget ad a korlátozásra a közszolgálat tekintetében.</a:t>
            </a:r>
          </a:p>
          <a:p>
            <a:pPr marL="0" indent="0">
              <a:buNone/>
            </a:pPr>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26</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496266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106" y="1458088"/>
            <a:ext cx="8229600" cy="792088"/>
          </a:xfrm>
        </p:spPr>
        <p:txBody>
          <a:bodyPr anchor="t"/>
          <a:lstStyle/>
          <a:p>
            <a:pPr algn="ctr"/>
            <a:r>
              <a:rPr lang="hu-HU" sz="3000" b="1" dirty="0">
                <a:solidFill>
                  <a:schemeClr val="tx1"/>
                </a:solidFill>
              </a:rPr>
              <a:t>A VKSZ problémái és fejlesztési </a:t>
            </a:r>
            <a:r>
              <a:rPr lang="hu-HU" sz="3000" b="1" dirty="0" smtClean="0">
                <a:solidFill>
                  <a:schemeClr val="tx1"/>
                </a:solidFill>
              </a:rPr>
              <a:t>lehetőségei</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40819" y="2440611"/>
            <a:ext cx="8229600" cy="4032448"/>
          </a:xfrm>
        </p:spPr>
        <p:txBody>
          <a:bodyPr/>
          <a:lstStyle/>
          <a:p>
            <a:pPr marL="0" indent="0">
              <a:buNone/>
            </a:pPr>
            <a:r>
              <a:rPr lang="hu-HU" sz="2100" b="1" dirty="0" smtClean="0"/>
              <a:t>  Az Mt. III rész – a munkaügyi kapcsolatok</a:t>
            </a:r>
          </a:p>
          <a:p>
            <a:r>
              <a:rPr lang="hu-HU" sz="2100" b="1" dirty="0" smtClean="0"/>
              <a:t>XIX fejezet, általános rendelkezések a köztulajdonban álló munkáltatók tekintetében kógensek,</a:t>
            </a:r>
          </a:p>
          <a:p>
            <a:r>
              <a:rPr lang="hu-HU" sz="2100" b="1" dirty="0" smtClean="0"/>
              <a:t>XX fejezet, az </a:t>
            </a:r>
            <a:r>
              <a:rPr lang="hu-HU" sz="2100" b="1" dirty="0" err="1" smtClean="0"/>
              <a:t>ÜT-re</a:t>
            </a:r>
            <a:r>
              <a:rPr lang="hu-HU" sz="2100" b="1" dirty="0" smtClean="0"/>
              <a:t> vonatkozó szabályok teljes egészében kógensek a köztulajdonban álló munkáltatókra nézve,</a:t>
            </a:r>
          </a:p>
          <a:p>
            <a:r>
              <a:rPr lang="hu-HU" sz="2100" b="1" dirty="0" smtClean="0"/>
              <a:t>XXI fejezet, a szakszervezetekre vonatkozó szabályok valamennyi rendelkezése kógens a köztulajdonban álló munkáltatókra, de az ellenőrzés lehetősége a szó köznapi értelmében továbbra is megilleti a szakszervezetet, a helyiséghasználatra vonatkozó megállapodás a munkáltatóval a köztulajdonban álló munkáltatóknál is lehetséges.</a:t>
            </a:r>
          </a:p>
          <a:p>
            <a:pPr marL="0" indent="0">
              <a:buNone/>
            </a:pPr>
            <a:endParaRPr lang="hu-HU" sz="2100" b="1" dirty="0" smtClean="0"/>
          </a:p>
          <a:p>
            <a:pPr marL="0" indent="0">
              <a:buNone/>
            </a:pPr>
            <a:r>
              <a:rPr lang="hu-HU" sz="2100" b="1" dirty="0"/>
              <a:t> </a:t>
            </a:r>
            <a:r>
              <a:rPr lang="hu-HU" sz="21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27</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792879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8056" y="1413636"/>
            <a:ext cx="8229600" cy="792088"/>
          </a:xfrm>
        </p:spPr>
        <p:txBody>
          <a:bodyPr anchor="t"/>
          <a:lstStyle/>
          <a:p>
            <a:pPr algn="ctr"/>
            <a:r>
              <a:rPr lang="hu-HU" sz="3000" b="1" dirty="0">
                <a:solidFill>
                  <a:schemeClr val="tx1"/>
                </a:solidFill>
              </a:rPr>
              <a:t>A VKSZ problémái és fejlesztési </a:t>
            </a:r>
            <a:r>
              <a:rPr lang="hu-HU" sz="3000" b="1" dirty="0" smtClean="0">
                <a:solidFill>
                  <a:schemeClr val="tx1"/>
                </a:solidFill>
              </a:rPr>
              <a:t>lehetőségei</a:t>
            </a:r>
            <a:r>
              <a:rPr lang="hu-HU" sz="3000" b="1" dirty="0" smtClean="0">
                <a:solidFill>
                  <a:schemeClr val="tx1"/>
                </a:solidFill>
              </a:rPr>
              <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6164" y="2465512"/>
            <a:ext cx="8229600" cy="4392488"/>
          </a:xfrm>
        </p:spPr>
        <p:txBody>
          <a:bodyPr/>
          <a:lstStyle/>
          <a:p>
            <a:pPr algn="just"/>
            <a:r>
              <a:rPr lang="hu-HU" sz="2400" b="1" dirty="0" smtClean="0"/>
              <a:t>Bár </a:t>
            </a:r>
            <a:r>
              <a:rPr lang="hu-HU" sz="2400" b="1" dirty="0" smtClean="0"/>
              <a:t>a szakszervezetekre vonatkozó szabályok valamennyi rendelkezése kógens a köztulajdonban álló munkáltatókra, a szakszervezeteket megillető jogok tekintetében nincs egységes álláspont a jogirodalomban! Az uralkodó álláspont, hogy a szakszervezeti jogok nem bővíthetők, ez azonban vitatható, hiszen nincs olyan szabály, amely tiltaná bizonyos többletjogok biztosítását a szakszervezetek részére. </a:t>
            </a:r>
            <a:endParaRPr lang="hu-HU" sz="2400" b="1" dirty="0" smtClean="0"/>
          </a:p>
          <a:p>
            <a:pPr algn="just"/>
            <a:r>
              <a:rPr lang="hu-HU" sz="2400" b="1" dirty="0" smtClean="0"/>
              <a:t>És </a:t>
            </a:r>
            <a:r>
              <a:rPr lang="hu-HU" sz="2400" b="1" dirty="0" smtClean="0"/>
              <a:t>mint tudjuk: AMI NINCS TILTVA, AZT SZABAD!</a:t>
            </a:r>
          </a:p>
          <a:p>
            <a:pPr algn="just"/>
            <a:endParaRPr lang="hu-HU" sz="2400" b="1" dirty="0" smtClean="0"/>
          </a:p>
          <a:p>
            <a:pPr marL="0" indent="0">
              <a:buNone/>
            </a:pPr>
            <a:endParaRPr lang="hu-HU" sz="2400" b="1" dirty="0" smtClean="0"/>
          </a:p>
          <a:p>
            <a:pPr marL="0" indent="0">
              <a:buNone/>
            </a:pPr>
            <a:r>
              <a:rPr lang="hu-HU" sz="2400" b="1" dirty="0"/>
              <a:t> </a:t>
            </a:r>
            <a:r>
              <a:rPr lang="hu-HU" sz="24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28</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1147080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106" y="1412777"/>
            <a:ext cx="8229600" cy="792088"/>
          </a:xfrm>
        </p:spPr>
        <p:txBody>
          <a:bodyPr anchor="t"/>
          <a:lstStyle/>
          <a:p>
            <a:pPr algn="ctr"/>
            <a:r>
              <a:rPr lang="hu-HU" sz="3000" b="1" dirty="0">
                <a:solidFill>
                  <a:schemeClr val="tx1"/>
                </a:solidFill>
              </a:rPr>
              <a:t>A VKSZ problémái és fejlesztési </a:t>
            </a:r>
            <a:r>
              <a:rPr lang="hu-HU" sz="3000" b="1" dirty="0" smtClean="0">
                <a:solidFill>
                  <a:schemeClr val="tx1"/>
                </a:solidFill>
              </a:rPr>
              <a:t>lehetőségei</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37712" y="2275998"/>
            <a:ext cx="8229600" cy="3960440"/>
          </a:xfrm>
        </p:spPr>
        <p:txBody>
          <a:bodyPr/>
          <a:lstStyle/>
          <a:p>
            <a:pPr marL="0" indent="0" algn="just">
              <a:buNone/>
            </a:pPr>
            <a:endParaRPr lang="hu-HU" sz="2400" b="1" dirty="0" smtClean="0"/>
          </a:p>
          <a:p>
            <a:pPr algn="just"/>
            <a:r>
              <a:rPr lang="hu-HU" sz="2400" b="1" dirty="0" smtClean="0"/>
              <a:t>A megoldás az lenne, ha a köztulajdonba lévő társaságokra vonatkozó Mt. rendelkezések hatályon kívül kerülnének. Ebben egyébként a szociális partnerek egyetértettek az Mt. módosításáról folyó tárgyalásokon, ennek ellenére az Mt. módosítás tervezetébe ez nem került bele. Az Mt. ez irányú módosításának eléréséig marad a próbaper, bízva abban, hogy ennek jogerős lezárása után a VKSZ korszerűsíthető.</a:t>
            </a:r>
          </a:p>
          <a:p>
            <a:pPr marL="0" indent="0">
              <a:buNone/>
            </a:pPr>
            <a:endParaRPr lang="hu-HU" sz="2400" b="1" dirty="0" smtClean="0"/>
          </a:p>
          <a:p>
            <a:pPr marL="0" indent="0">
              <a:buNone/>
            </a:pPr>
            <a:r>
              <a:rPr lang="hu-HU" sz="2400" b="1" dirty="0"/>
              <a:t> </a:t>
            </a:r>
            <a:r>
              <a:rPr lang="hu-HU" sz="24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29</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2250453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6200" y="1507645"/>
            <a:ext cx="8229600" cy="792088"/>
          </a:xfrm>
        </p:spPr>
        <p:txBody>
          <a:bodyPr anchor="t"/>
          <a:lstStyle/>
          <a:p>
            <a:pPr algn="ctr"/>
            <a:r>
              <a:rPr lang="hu-HU" sz="3600" b="1" dirty="0" smtClean="0">
                <a:solidFill>
                  <a:schemeClr val="tx1"/>
                </a:solidFill>
              </a:rPr>
              <a:t>A kollektív szerződés fogalma</a:t>
            </a:r>
            <a:endParaRPr lang="hu-HU" sz="3600" dirty="0">
              <a:solidFill>
                <a:schemeClr val="tx1"/>
              </a:solidFill>
            </a:endParaRPr>
          </a:p>
        </p:txBody>
      </p:sp>
      <p:sp>
        <p:nvSpPr>
          <p:cNvPr id="3" name="Tartalom helye 2"/>
          <p:cNvSpPr>
            <a:spLocks noGrp="1"/>
          </p:cNvSpPr>
          <p:nvPr>
            <p:ph idx="1"/>
          </p:nvPr>
        </p:nvSpPr>
        <p:spPr>
          <a:xfrm>
            <a:off x="457200" y="1791584"/>
            <a:ext cx="8229600" cy="4032448"/>
          </a:xfrm>
        </p:spPr>
        <p:txBody>
          <a:bodyPr/>
          <a:lstStyle/>
          <a:p>
            <a:pPr>
              <a:buNone/>
            </a:pPr>
            <a:r>
              <a:rPr lang="hu-HU" sz="2400" b="1" dirty="0" smtClean="0"/>
              <a:t>    </a:t>
            </a:r>
          </a:p>
          <a:p>
            <a:pPr>
              <a:buNone/>
            </a:pPr>
            <a:endParaRPr lang="hu-HU" sz="2400" b="1" dirty="0"/>
          </a:p>
          <a:p>
            <a:pPr>
              <a:buNone/>
            </a:pPr>
            <a:endParaRPr lang="hu-HU" sz="2400" b="1" dirty="0" smtClean="0"/>
          </a:p>
          <a:p>
            <a:pPr algn="just">
              <a:buNone/>
            </a:pPr>
            <a:r>
              <a:rPr lang="hu-HU" sz="2400" b="1" dirty="0" smtClean="0"/>
              <a:t>    A kollektív szerződés a munkáltató és munkáltatói érdekképviselet, valamint a szakszervezet és a szakszervezeti szövetség között megkötött megállapodás, amely a felek kapcsolatrendszerét és a hatálya alá tartozó munkavállalók munkaviszonyát szabályozza.</a:t>
            </a:r>
            <a:endParaRPr lang="hu-HU" sz="2400" dirty="0" smtClean="0"/>
          </a:p>
          <a:p>
            <a:endParaRPr lang="hu-HU" sz="2400" dirty="0" smtClean="0"/>
          </a:p>
          <a:p>
            <a:pPr>
              <a:buFontTx/>
              <a:buChar char="-"/>
            </a:pPr>
            <a:endParaRPr lang="hu-HU" sz="2400" dirty="0" smtClean="0"/>
          </a:p>
          <a:p>
            <a:pPr marL="0" indent="0">
              <a:buNone/>
            </a:pPr>
            <a:endParaRPr lang="hu-HU" sz="2400" b="1" dirty="0" smtClean="0"/>
          </a:p>
          <a:p>
            <a:pPr>
              <a:buNone/>
            </a:pPr>
            <a:r>
              <a:rPr lang="hu-HU" sz="2400" b="1" dirty="0"/>
              <a:t> </a:t>
            </a:r>
            <a:r>
              <a:rPr lang="hu-HU" sz="2400" b="1" dirty="0" smtClean="0"/>
              <a:t>    </a:t>
            </a:r>
            <a:endParaRPr lang="hu-HU" sz="2400" dirty="0" smtClean="0"/>
          </a:p>
          <a:p>
            <a:pPr lvl="1">
              <a:buClrTx/>
              <a:buFont typeface="Wingdings" pitchFamily="2" charset="2"/>
              <a:buChar char="v"/>
            </a:pPr>
            <a:endParaRPr lang="hu-HU" dirty="0" smtClean="0"/>
          </a:p>
        </p:txBody>
      </p:sp>
      <p:sp>
        <p:nvSpPr>
          <p:cNvPr id="4" name="Dia számának helye 3"/>
          <p:cNvSpPr>
            <a:spLocks noGrp="1"/>
          </p:cNvSpPr>
          <p:nvPr>
            <p:ph type="sldNum" sz="quarter" idx="12"/>
          </p:nvPr>
        </p:nvSpPr>
        <p:spPr/>
        <p:txBody>
          <a:bodyPr/>
          <a:lstStyle/>
          <a:p>
            <a:fld id="{6899203B-3EAD-4A75-8426-4EEC9BDD052C}" type="slidenum">
              <a:rPr lang="hu-HU" smtClean="0"/>
              <a:pPr/>
              <a:t>3</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36023749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106" y="1459042"/>
            <a:ext cx="8229600" cy="792088"/>
          </a:xfrm>
        </p:spPr>
        <p:txBody>
          <a:bodyPr anchor="t"/>
          <a:lstStyle/>
          <a:p>
            <a:pPr algn="ctr"/>
            <a:r>
              <a:rPr lang="hu-HU" sz="3000" b="1" dirty="0">
                <a:solidFill>
                  <a:schemeClr val="tx1"/>
                </a:solidFill>
              </a:rPr>
              <a:t>A VKSZ problémái és fejlesztési </a:t>
            </a:r>
            <a:r>
              <a:rPr lang="hu-HU" sz="3000" b="1" dirty="0" smtClean="0">
                <a:solidFill>
                  <a:schemeClr val="tx1"/>
                </a:solidFill>
              </a:rPr>
              <a:t>lehetőségei</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46679" y="2682167"/>
            <a:ext cx="8229600" cy="3312368"/>
          </a:xfrm>
        </p:spPr>
        <p:txBody>
          <a:bodyPr/>
          <a:lstStyle/>
          <a:p>
            <a:pPr algn="just"/>
            <a:r>
              <a:rPr lang="hu-HU" sz="2400" b="1" dirty="0" smtClean="0"/>
              <a:t>A </a:t>
            </a:r>
            <a:r>
              <a:rPr lang="hu-HU" sz="2400" b="1" dirty="0" smtClean="0"/>
              <a:t>másik fő probléma a kiterjesztés intézményrendszerének ellehetetlenítése. A 2010 évi KSZ módosítások kiterjesztése érdekében tett lépéseink eredménytelenek voltak. Reményeink szerint az Mt. Módosításának elérésével és az ezzel kapcsolatosan készült tanulmányok révén sikerül olyan módosítási csomag elfogadása, amely kiterjeszthető lesz.</a:t>
            </a:r>
          </a:p>
          <a:p>
            <a:pPr marL="0" indent="0">
              <a:buNone/>
            </a:pPr>
            <a:endParaRPr lang="hu-HU" sz="2400" b="1" dirty="0" smtClean="0"/>
          </a:p>
          <a:p>
            <a:pPr marL="0" indent="0">
              <a:buNone/>
            </a:pPr>
            <a:r>
              <a:rPr lang="hu-HU" sz="2400" b="1" dirty="0"/>
              <a:t> </a:t>
            </a:r>
            <a:r>
              <a:rPr lang="hu-HU" sz="24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30</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1554834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181" y="1443533"/>
            <a:ext cx="8229600" cy="792088"/>
          </a:xfrm>
        </p:spPr>
        <p:txBody>
          <a:bodyPr anchor="t"/>
          <a:lstStyle/>
          <a:p>
            <a:pPr algn="ctr"/>
            <a:r>
              <a:rPr lang="hu-HU" sz="3000" b="1" dirty="0">
                <a:solidFill>
                  <a:schemeClr val="tx1"/>
                </a:solidFill>
              </a:rPr>
              <a:t>A VKSZ problémái és fejlesztési </a:t>
            </a:r>
            <a:r>
              <a:rPr lang="hu-HU" sz="3000" b="1" dirty="0" smtClean="0">
                <a:solidFill>
                  <a:schemeClr val="tx1"/>
                </a:solidFill>
              </a:rPr>
              <a:t>lehetőségei</a:t>
            </a:r>
            <a:br>
              <a:rPr lang="hu-HU" sz="3000" b="1" dirty="0" smtClean="0">
                <a:solidFill>
                  <a:schemeClr val="tx1"/>
                </a:solidFill>
              </a:rPr>
            </a:br>
            <a:r>
              <a:rPr lang="hu-HU" sz="3000" b="1" dirty="0" smtClean="0">
                <a:solidFill>
                  <a:schemeClr val="tx1"/>
                </a:solidFill>
              </a:rPr>
              <a:t> </a:t>
            </a:r>
            <a:endParaRPr lang="hu-HU" sz="3000" b="1" dirty="0">
              <a:solidFill>
                <a:schemeClr val="tx1"/>
              </a:solidFill>
            </a:endParaRPr>
          </a:p>
        </p:txBody>
      </p:sp>
      <p:sp>
        <p:nvSpPr>
          <p:cNvPr id="3" name="Tartalom helye 2"/>
          <p:cNvSpPr>
            <a:spLocks noGrp="1"/>
          </p:cNvSpPr>
          <p:nvPr>
            <p:ph idx="1"/>
          </p:nvPr>
        </p:nvSpPr>
        <p:spPr>
          <a:xfrm>
            <a:off x="457200" y="1972965"/>
            <a:ext cx="8229600" cy="4608512"/>
          </a:xfrm>
        </p:spPr>
        <p:txBody>
          <a:bodyPr/>
          <a:lstStyle/>
          <a:p>
            <a:pPr marL="0" indent="0" algn="just">
              <a:buNone/>
            </a:pPr>
            <a:endParaRPr lang="hu-HU" sz="2200" b="1" dirty="0" smtClean="0"/>
          </a:p>
          <a:p>
            <a:pPr algn="just"/>
            <a:r>
              <a:rPr lang="hu-HU" sz="2200" b="1" dirty="0" smtClean="0"/>
              <a:t>A VKSZ fejlesztésére vonatkozó javaslatok megfogalmazódtak az ezzel kapcsolatosan készült tanulmányokban, amiket reményeink szerint a munkáltatói partnerrel le fogunk tudni tárgyalni. Ezen túl pedig olyan új szabályozási javaslatokat is szeretnénk felvetni (pl. a munkavédelemmel kapcsolatos szabályozások), amelyek tovább erősíthetik a Villamosenergia-ipari Ágazati Kollektív Szerződés súlyát és szerepét Magyarországon, hogy a jövőben is büszkék lehessünk az ágazati kollektív szerződésünkre.</a:t>
            </a:r>
          </a:p>
          <a:p>
            <a:pPr algn="just"/>
            <a:r>
              <a:rPr lang="hu-HU" sz="2200" b="1" dirty="0" smtClean="0"/>
              <a:t>A szociális partnereknek - első lépésként - reprezentativitásukat ismét meg kell méretniük!</a:t>
            </a:r>
          </a:p>
          <a:p>
            <a:pPr marL="0" indent="0">
              <a:buNone/>
            </a:pPr>
            <a:endParaRPr lang="hu-HU" sz="2200" b="1" dirty="0" smtClean="0"/>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31</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916457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32656"/>
            <a:ext cx="8229600" cy="792088"/>
          </a:xfrm>
        </p:spPr>
        <p:txBody>
          <a:bodyPr anchor="t"/>
          <a:lstStyle/>
          <a:p>
            <a:pPr algn="ctr"/>
            <a:r>
              <a:rPr lang="hu-HU" sz="3200" b="1" dirty="0" smtClean="0">
                <a:solidFill>
                  <a:schemeClr val="tx1"/>
                </a:solidFill>
              </a:rPr>
              <a:t/>
            </a:r>
            <a:br>
              <a:rPr lang="hu-HU" sz="3200" b="1" dirty="0" smtClean="0">
                <a:solidFill>
                  <a:schemeClr val="tx1"/>
                </a:solidFill>
              </a:rPr>
            </a:br>
            <a:r>
              <a:rPr lang="hu-HU" sz="3200" b="1" dirty="0" smtClean="0">
                <a:solidFill>
                  <a:schemeClr val="tx1"/>
                </a:solidFill>
              </a:rPr>
              <a:t> </a:t>
            </a:r>
            <a:endParaRPr lang="hu-HU" sz="3200" b="1" dirty="0">
              <a:solidFill>
                <a:schemeClr val="tx1"/>
              </a:solidFill>
            </a:endParaRPr>
          </a:p>
        </p:txBody>
      </p:sp>
      <p:sp>
        <p:nvSpPr>
          <p:cNvPr id="3" name="Tartalom helye 2"/>
          <p:cNvSpPr>
            <a:spLocks noGrp="1"/>
          </p:cNvSpPr>
          <p:nvPr>
            <p:ph idx="1"/>
          </p:nvPr>
        </p:nvSpPr>
        <p:spPr>
          <a:xfrm>
            <a:off x="428222" y="679737"/>
            <a:ext cx="8229600" cy="5328592"/>
          </a:xfrm>
        </p:spPr>
        <p:txBody>
          <a:bodyPr/>
          <a:lstStyle/>
          <a:p>
            <a:pPr marL="0" indent="0" algn="ctr">
              <a:buNone/>
            </a:pPr>
            <a:r>
              <a:rPr lang="hu-HU" sz="2400" b="1" dirty="0" smtClean="0"/>
              <a:t>   </a:t>
            </a:r>
          </a:p>
          <a:p>
            <a:pPr algn="ctr">
              <a:buNone/>
            </a:pPr>
            <a:endParaRPr lang="hu-HU" sz="2400" dirty="0" smtClean="0"/>
          </a:p>
          <a:p>
            <a:pPr algn="ctr">
              <a:buNone/>
            </a:pPr>
            <a:endParaRPr lang="hu-HU" sz="2400" dirty="0" smtClean="0"/>
          </a:p>
          <a:p>
            <a:pPr algn="ctr"/>
            <a:endParaRPr lang="hu-HU" sz="2400" dirty="0" smtClean="0"/>
          </a:p>
          <a:p>
            <a:pPr algn="ctr">
              <a:buFontTx/>
              <a:buChar char="-"/>
            </a:pPr>
            <a:endParaRPr lang="hu-HU" sz="2400" dirty="0" smtClean="0"/>
          </a:p>
          <a:p>
            <a:pPr marL="0" indent="0" algn="ctr">
              <a:buNone/>
            </a:pPr>
            <a:r>
              <a:rPr lang="hu-HU" sz="3600" b="1" dirty="0" smtClean="0"/>
              <a:t>Köszönöm </a:t>
            </a:r>
            <a:endParaRPr lang="hu-HU" sz="3600" b="1" dirty="0" smtClean="0"/>
          </a:p>
          <a:p>
            <a:pPr marL="0" indent="0" algn="ctr">
              <a:buNone/>
            </a:pPr>
            <a:r>
              <a:rPr lang="hu-HU" sz="3600" b="1" dirty="0" smtClean="0"/>
              <a:t>a </a:t>
            </a:r>
            <a:r>
              <a:rPr lang="hu-HU" sz="3600" b="1" dirty="0" smtClean="0"/>
              <a:t>megtisztelő figyelmet!</a:t>
            </a:r>
          </a:p>
          <a:p>
            <a:pPr algn="ctr">
              <a:buNone/>
            </a:pPr>
            <a:r>
              <a:rPr lang="hu-HU" sz="2400" b="1" dirty="0"/>
              <a:t> </a:t>
            </a:r>
            <a:r>
              <a:rPr lang="hu-HU" sz="2400" b="1" dirty="0" smtClean="0"/>
              <a:t>    </a:t>
            </a:r>
            <a:endParaRPr lang="hu-HU" sz="2400" dirty="0" smtClean="0"/>
          </a:p>
          <a:p>
            <a:pPr lvl="1" algn="ctr">
              <a:buClrTx/>
              <a:buFont typeface="Wingdings" pitchFamily="2" charset="2"/>
              <a:buChar char="v"/>
            </a:pPr>
            <a:endParaRPr lang="hu-HU" dirty="0" smtClean="0"/>
          </a:p>
        </p:txBody>
      </p:sp>
      <p:sp>
        <p:nvSpPr>
          <p:cNvPr id="4" name="Dia számának helye 3"/>
          <p:cNvSpPr>
            <a:spLocks noGrp="1"/>
          </p:cNvSpPr>
          <p:nvPr>
            <p:ph type="sldNum" sz="quarter" idx="12"/>
          </p:nvPr>
        </p:nvSpPr>
        <p:spPr/>
        <p:txBody>
          <a:bodyPr/>
          <a:lstStyle/>
          <a:p>
            <a:fld id="{6899203B-3EAD-4A75-8426-4EEC9BDD052C}" type="slidenum">
              <a:rPr lang="hu-HU" smtClean="0"/>
              <a:pPr/>
              <a:t>32</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
        <p:nvSpPr>
          <p:cNvPr id="8" name="Title 1"/>
          <p:cNvSpPr txBox="1">
            <a:spLocks/>
          </p:cNvSpPr>
          <p:nvPr/>
        </p:nvSpPr>
        <p:spPr bwMode="auto">
          <a:xfrm>
            <a:off x="496085" y="4969169"/>
            <a:ext cx="8229600" cy="902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ill Sans MT" pitchFamily="34" charset="-18"/>
                <a:cs typeface="Arial" pitchFamily="34" charset="0"/>
              </a:defRPr>
            </a:lvl1pPr>
            <a:lvl2pPr marL="742950" indent="-285750" eaLnBrk="0" hangingPunct="0">
              <a:defRPr>
                <a:solidFill>
                  <a:schemeClr val="tx1"/>
                </a:solidFill>
                <a:latin typeface="Gill Sans MT" pitchFamily="34" charset="-18"/>
                <a:cs typeface="Arial" pitchFamily="34" charset="0"/>
              </a:defRPr>
            </a:lvl2pPr>
            <a:lvl3pPr marL="1143000" indent="-228600" eaLnBrk="0" hangingPunct="0">
              <a:defRPr>
                <a:solidFill>
                  <a:schemeClr val="tx1"/>
                </a:solidFill>
                <a:latin typeface="Gill Sans MT" pitchFamily="34" charset="-18"/>
                <a:cs typeface="Arial" pitchFamily="34" charset="0"/>
              </a:defRPr>
            </a:lvl3pPr>
            <a:lvl4pPr marL="1600200" indent="-228600" eaLnBrk="0" hangingPunct="0">
              <a:defRPr>
                <a:solidFill>
                  <a:schemeClr val="tx1"/>
                </a:solidFill>
                <a:latin typeface="Gill Sans MT" pitchFamily="34" charset="-18"/>
                <a:cs typeface="Arial" pitchFamily="34" charset="0"/>
              </a:defRPr>
            </a:lvl4pPr>
            <a:lvl5pPr marL="2057400" indent="-228600" eaLnBrk="0" hangingPunct="0">
              <a:defRPr>
                <a:solidFill>
                  <a:schemeClr val="tx1"/>
                </a:solidFill>
                <a:latin typeface="Gill Sans MT" pitchFamily="34" charset="-18"/>
                <a:cs typeface="Arial" pitchFamily="34" charset="0"/>
              </a:defRPr>
            </a:lvl5pPr>
            <a:lvl6pPr marL="2514600" indent="-228600" eaLnBrk="0" fontAlgn="base" hangingPunct="0">
              <a:spcBef>
                <a:spcPct val="0"/>
              </a:spcBef>
              <a:spcAft>
                <a:spcPct val="0"/>
              </a:spcAft>
              <a:defRPr>
                <a:solidFill>
                  <a:schemeClr val="tx1"/>
                </a:solidFill>
                <a:latin typeface="Gill Sans MT" pitchFamily="34" charset="-18"/>
                <a:cs typeface="Arial" pitchFamily="34" charset="0"/>
              </a:defRPr>
            </a:lvl6pPr>
            <a:lvl7pPr marL="2971800" indent="-228600" eaLnBrk="0" fontAlgn="base" hangingPunct="0">
              <a:spcBef>
                <a:spcPct val="0"/>
              </a:spcBef>
              <a:spcAft>
                <a:spcPct val="0"/>
              </a:spcAft>
              <a:defRPr>
                <a:solidFill>
                  <a:schemeClr val="tx1"/>
                </a:solidFill>
                <a:latin typeface="Gill Sans MT" pitchFamily="34" charset="-18"/>
                <a:cs typeface="Arial" pitchFamily="34" charset="0"/>
              </a:defRPr>
            </a:lvl7pPr>
            <a:lvl8pPr marL="3429000" indent="-228600" eaLnBrk="0" fontAlgn="base" hangingPunct="0">
              <a:spcBef>
                <a:spcPct val="0"/>
              </a:spcBef>
              <a:spcAft>
                <a:spcPct val="0"/>
              </a:spcAft>
              <a:defRPr>
                <a:solidFill>
                  <a:schemeClr val="tx1"/>
                </a:solidFill>
                <a:latin typeface="Gill Sans MT" pitchFamily="34" charset="-18"/>
                <a:cs typeface="Arial" pitchFamily="34" charset="0"/>
              </a:defRPr>
            </a:lvl8pPr>
            <a:lvl9pPr marL="3886200" indent="-228600" eaLnBrk="0" fontAlgn="base" hangingPunct="0">
              <a:spcBef>
                <a:spcPct val="0"/>
              </a:spcBef>
              <a:spcAft>
                <a:spcPct val="0"/>
              </a:spcAft>
              <a:defRPr>
                <a:solidFill>
                  <a:schemeClr val="tx1"/>
                </a:solidFill>
                <a:latin typeface="Gill Sans MT" pitchFamily="34" charset="-18"/>
                <a:cs typeface="Arial" pitchFamily="34" charset="0"/>
              </a:defRPr>
            </a:lvl9pPr>
          </a:lstStyle>
          <a:p>
            <a:pPr algn="ctr" eaLnBrk="1" hangingPunct="1">
              <a:spcAft>
                <a:spcPts val="600"/>
              </a:spcAft>
            </a:pPr>
            <a:r>
              <a:rPr lang="hu-HU" b="1" dirty="0">
                <a:solidFill>
                  <a:srgbClr val="003300"/>
                </a:solidFill>
                <a:latin typeface="+mn-lt"/>
              </a:rPr>
              <a:t>d</a:t>
            </a:r>
            <a:r>
              <a:rPr lang="hu-HU" b="1" dirty="0" smtClean="0">
                <a:solidFill>
                  <a:srgbClr val="003300"/>
                </a:solidFill>
                <a:latin typeface="+mn-lt"/>
              </a:rPr>
              <a:t>r</a:t>
            </a:r>
            <a:r>
              <a:rPr lang="hu-HU" b="1" dirty="0" smtClean="0">
                <a:solidFill>
                  <a:srgbClr val="003300"/>
                </a:solidFill>
                <a:latin typeface="+mn-lt"/>
              </a:rPr>
              <a:t>. Szilágyi József</a:t>
            </a:r>
          </a:p>
          <a:p>
            <a:pPr algn="ctr" eaLnBrk="1" hangingPunct="1">
              <a:spcAft>
                <a:spcPts val="600"/>
              </a:spcAft>
            </a:pPr>
            <a:r>
              <a:rPr lang="hu-HU" b="1" dirty="0" smtClean="0">
                <a:solidFill>
                  <a:srgbClr val="003300"/>
                </a:solidFill>
                <a:latin typeface="+mn-lt"/>
              </a:rPr>
              <a:t>EVDSZ Elnök</a:t>
            </a:r>
            <a:endParaRPr lang="hu-HU" b="1" dirty="0">
              <a:solidFill>
                <a:srgbClr val="003300"/>
              </a:solidFill>
              <a:latin typeface="+mn-lt"/>
            </a:endParaRPr>
          </a:p>
          <a:p>
            <a:pPr algn="ctr" eaLnBrk="1" hangingPunct="1">
              <a:spcAft>
                <a:spcPts val="600"/>
              </a:spcAft>
            </a:pPr>
            <a:endParaRPr lang="hu-HU" b="1" dirty="0" smtClean="0">
              <a:solidFill>
                <a:srgbClr val="003300"/>
              </a:solidFill>
              <a:latin typeface="+mn-lt"/>
            </a:endParaRPr>
          </a:p>
        </p:txBody>
      </p:sp>
    </p:spTree>
    <p:extLst>
      <p:ext uri="{BB962C8B-B14F-4D97-AF65-F5344CB8AC3E}">
        <p14:creationId xmlns:p14="http://schemas.microsoft.com/office/powerpoint/2010/main" val="206814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3591" y="1412777"/>
            <a:ext cx="8229600" cy="792088"/>
          </a:xfrm>
        </p:spPr>
        <p:txBody>
          <a:bodyPr anchor="t"/>
          <a:lstStyle/>
          <a:p>
            <a:pPr algn="ctr"/>
            <a:r>
              <a:rPr lang="hu-HU" sz="3600" b="1" dirty="0" smtClean="0">
                <a:solidFill>
                  <a:schemeClr val="tx1"/>
                </a:solidFill>
              </a:rPr>
              <a:t>A kollektív szerződés jogi jellege</a:t>
            </a:r>
            <a:r>
              <a:rPr lang="hu-HU" sz="3600" dirty="0" smtClean="0">
                <a:solidFill>
                  <a:schemeClr val="tx1"/>
                </a:solidFill>
              </a:rPr>
              <a:t> </a:t>
            </a:r>
            <a:endParaRPr lang="hu-HU" sz="3600" dirty="0">
              <a:solidFill>
                <a:schemeClr val="tx1"/>
              </a:solidFill>
            </a:endParaRPr>
          </a:p>
        </p:txBody>
      </p:sp>
      <p:sp>
        <p:nvSpPr>
          <p:cNvPr id="3" name="Tartalom helye 2"/>
          <p:cNvSpPr>
            <a:spLocks noGrp="1"/>
          </p:cNvSpPr>
          <p:nvPr>
            <p:ph idx="1"/>
          </p:nvPr>
        </p:nvSpPr>
        <p:spPr>
          <a:xfrm>
            <a:off x="422759" y="2323902"/>
            <a:ext cx="8229600" cy="4032448"/>
          </a:xfrm>
        </p:spPr>
        <p:txBody>
          <a:bodyPr/>
          <a:lstStyle/>
          <a:p>
            <a:pPr algn="just">
              <a:buNone/>
            </a:pPr>
            <a:r>
              <a:rPr lang="hu-HU" sz="2000" b="1" dirty="0" smtClean="0"/>
              <a:t>    A kollektív szerződés nem jogszabály, hanem magánjogi jogalanyok megállapodása.</a:t>
            </a:r>
          </a:p>
          <a:p>
            <a:pPr algn="just">
              <a:buNone/>
            </a:pPr>
            <a:r>
              <a:rPr lang="hu-HU" sz="2000" b="1" dirty="0"/>
              <a:t> </a:t>
            </a:r>
            <a:r>
              <a:rPr lang="hu-HU" sz="2000" b="1" dirty="0" smtClean="0"/>
              <a:t>  A kollektív szerződés munkaviszonyra vonatkozó szabály, sajátos munkajogi jogforrás.</a:t>
            </a:r>
            <a:endParaRPr lang="hu-HU" sz="2000" b="1" dirty="0"/>
          </a:p>
          <a:p>
            <a:pPr algn="just">
              <a:buNone/>
            </a:pPr>
            <a:r>
              <a:rPr lang="hu-HU" sz="2000" b="1" dirty="0" smtClean="0"/>
              <a:t>   A kollektív szerződés alapja a kollektív tárgyalás.</a:t>
            </a:r>
            <a:endParaRPr lang="hu-HU" sz="2000" b="1" dirty="0"/>
          </a:p>
          <a:p>
            <a:pPr algn="just">
              <a:buNone/>
            </a:pPr>
            <a:r>
              <a:rPr lang="hu-HU" sz="2000" b="1" dirty="0" smtClean="0"/>
              <a:t>   A kollektív tárgyalás célja:</a:t>
            </a:r>
          </a:p>
          <a:p>
            <a:pPr algn="just">
              <a:buFont typeface="Arial" panose="020B0604020202020204" pitchFamily="34" charset="0"/>
              <a:buChar char="•"/>
            </a:pPr>
            <a:r>
              <a:rPr lang="hu-HU" sz="2000" b="1" dirty="0" smtClean="0"/>
              <a:t>a munka- és foglalkoztatási feltételek meghatározása és/vagy</a:t>
            </a:r>
          </a:p>
          <a:p>
            <a:pPr algn="just">
              <a:buFont typeface="Arial" panose="020B0604020202020204" pitchFamily="34" charset="0"/>
              <a:buChar char="•"/>
            </a:pPr>
            <a:r>
              <a:rPr lang="hu-HU" sz="2000" b="1" dirty="0"/>
              <a:t>a</a:t>
            </a:r>
            <a:r>
              <a:rPr lang="hu-HU" sz="2000" b="1" dirty="0" smtClean="0"/>
              <a:t> munkáltató(k) és a munkavállalók közötti kapcsolatok rendezése</a:t>
            </a:r>
          </a:p>
          <a:p>
            <a:pPr algn="just">
              <a:buFont typeface="Arial" panose="020B0604020202020204" pitchFamily="34" charset="0"/>
              <a:buChar char="•"/>
            </a:pPr>
            <a:r>
              <a:rPr lang="hu-HU" sz="2000" b="1" dirty="0"/>
              <a:t>a</a:t>
            </a:r>
            <a:r>
              <a:rPr lang="hu-HU" sz="2000" b="1" dirty="0" smtClean="0"/>
              <a:t> munkáltató(k) vagy szervezeteik ill. a munkavállalók egy vagy több szervezete közötti kapcsolatok rendezése</a:t>
            </a:r>
          </a:p>
          <a:p>
            <a:pPr>
              <a:buFont typeface="Arial" panose="020B0604020202020204" pitchFamily="34" charset="0"/>
              <a:buChar char="•"/>
            </a:pPr>
            <a:endParaRPr lang="hu-HU" sz="2000" b="1" dirty="0" smtClean="0"/>
          </a:p>
          <a:p>
            <a:pPr>
              <a:buFont typeface="Arial" panose="020B0604020202020204" pitchFamily="34" charset="0"/>
              <a:buChar char="•"/>
            </a:pPr>
            <a:endParaRPr lang="hu-HU" sz="2000" dirty="0" smtClean="0"/>
          </a:p>
          <a:p>
            <a:endParaRPr lang="hu-HU" sz="2000" dirty="0" smtClean="0"/>
          </a:p>
          <a:p>
            <a:pPr>
              <a:buFontTx/>
              <a:buChar char="-"/>
            </a:pPr>
            <a:endParaRPr lang="hu-HU" sz="2000" dirty="0" smtClean="0"/>
          </a:p>
          <a:p>
            <a:pPr marL="0" indent="0">
              <a:buNone/>
            </a:pPr>
            <a:endParaRPr lang="hu-HU" sz="2000" b="1" dirty="0" smtClean="0"/>
          </a:p>
          <a:p>
            <a:pPr>
              <a:buNone/>
            </a:pPr>
            <a:r>
              <a:rPr lang="hu-HU" sz="2000" b="1" dirty="0"/>
              <a:t> </a:t>
            </a:r>
            <a:r>
              <a:rPr lang="hu-HU" sz="2000" b="1" dirty="0" smtClean="0"/>
              <a:t>    </a:t>
            </a:r>
            <a:endParaRPr lang="hu-HU" sz="2000" dirty="0" smtClean="0"/>
          </a:p>
          <a:p>
            <a:pPr lvl="1">
              <a:buClrTx/>
              <a:buFont typeface="Wingdings" pitchFamily="2" charset="2"/>
              <a:buChar char="v"/>
            </a:pPr>
            <a:endParaRPr lang="hu-HU" sz="2000" dirty="0" smtClean="0"/>
          </a:p>
        </p:txBody>
      </p:sp>
      <p:sp>
        <p:nvSpPr>
          <p:cNvPr id="4" name="Dia számának helye 3"/>
          <p:cNvSpPr>
            <a:spLocks noGrp="1"/>
          </p:cNvSpPr>
          <p:nvPr>
            <p:ph type="sldNum" sz="quarter" idx="12"/>
          </p:nvPr>
        </p:nvSpPr>
        <p:spPr/>
        <p:txBody>
          <a:bodyPr/>
          <a:lstStyle/>
          <a:p>
            <a:fld id="{6899203B-3EAD-4A75-8426-4EEC9BDD052C}" type="slidenum">
              <a:rPr lang="hu-HU" smtClean="0"/>
              <a:pPr/>
              <a:t>4</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2307862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3569" y="1472296"/>
            <a:ext cx="8229600" cy="792088"/>
          </a:xfrm>
        </p:spPr>
        <p:txBody>
          <a:bodyPr anchor="t"/>
          <a:lstStyle/>
          <a:p>
            <a:pPr algn="ctr"/>
            <a:r>
              <a:rPr lang="hu-HU" sz="3600" b="1" dirty="0" smtClean="0">
                <a:solidFill>
                  <a:schemeClr val="tx1"/>
                </a:solidFill>
              </a:rPr>
              <a:t>A kollektív szerződés funkciói</a:t>
            </a:r>
            <a:r>
              <a:rPr lang="hu-HU" sz="3600" dirty="0" smtClean="0">
                <a:solidFill>
                  <a:schemeClr val="tx1"/>
                </a:solidFill>
              </a:rPr>
              <a:t> </a:t>
            </a:r>
            <a:endParaRPr lang="hu-HU" sz="3600" dirty="0">
              <a:solidFill>
                <a:schemeClr val="tx1"/>
              </a:solidFill>
            </a:endParaRPr>
          </a:p>
        </p:txBody>
      </p:sp>
      <p:sp>
        <p:nvSpPr>
          <p:cNvPr id="3" name="Tartalom helye 2"/>
          <p:cNvSpPr>
            <a:spLocks noGrp="1"/>
          </p:cNvSpPr>
          <p:nvPr>
            <p:ph idx="1"/>
          </p:nvPr>
        </p:nvSpPr>
        <p:spPr>
          <a:xfrm>
            <a:off x="457200" y="2107878"/>
            <a:ext cx="8229600" cy="4248472"/>
          </a:xfrm>
        </p:spPr>
        <p:txBody>
          <a:bodyPr/>
          <a:lstStyle/>
          <a:p>
            <a:pPr>
              <a:buNone/>
            </a:pPr>
            <a:r>
              <a:rPr lang="hu-HU" sz="2200" b="1" dirty="0" smtClean="0"/>
              <a:t>    </a:t>
            </a:r>
          </a:p>
          <a:p>
            <a:pPr algn="just">
              <a:buNone/>
            </a:pPr>
            <a:r>
              <a:rPr lang="hu-HU" sz="2200" b="1" dirty="0"/>
              <a:t> </a:t>
            </a:r>
            <a:r>
              <a:rPr lang="hu-HU" sz="2200" b="1" dirty="0" smtClean="0"/>
              <a:t>   Alapvető funkciója, hogy kollektív alku révén a munkavállalók illetve azok érdekképviseleti szervei - kedvezőbb munkafeltételek elérésével – csökkentsék a munkavállalók munkáltatónak való alárendeltségét.</a:t>
            </a:r>
          </a:p>
          <a:p>
            <a:pPr algn="just">
              <a:buNone/>
            </a:pPr>
            <a:endParaRPr lang="hu-HU" sz="2200" b="1" dirty="0"/>
          </a:p>
          <a:p>
            <a:pPr algn="just">
              <a:buNone/>
            </a:pPr>
            <a:r>
              <a:rPr lang="hu-HU" sz="2200" b="1" dirty="0" smtClean="0"/>
              <a:t>    További funkció, hogy a felek az Mt. által megfogalmazott előírásokat a saját ágazati, gazdasági igényeikhez igazítsák.</a:t>
            </a:r>
          </a:p>
          <a:p>
            <a:pPr algn="just">
              <a:buNone/>
            </a:pPr>
            <a:endParaRPr lang="hu-HU" sz="2200" b="1" dirty="0"/>
          </a:p>
          <a:p>
            <a:pPr algn="just">
              <a:buNone/>
            </a:pPr>
            <a:r>
              <a:rPr lang="hu-HU" sz="2200" b="1" dirty="0" smtClean="0"/>
              <a:t>    Funkciója a több munkáltatóra kiterjedő kollektív szerződésnek az is, hogy a versenyfeltételeket egységesítse.</a:t>
            </a:r>
          </a:p>
          <a:p>
            <a:pPr>
              <a:buNone/>
            </a:pPr>
            <a:endParaRPr lang="hu-HU" sz="2200" dirty="0" smtClean="0"/>
          </a:p>
          <a:p>
            <a:endParaRPr lang="hu-HU" sz="2200" dirty="0" smtClean="0"/>
          </a:p>
          <a:p>
            <a:pPr>
              <a:buFontTx/>
              <a:buChar char="-"/>
            </a:pPr>
            <a:endParaRPr lang="hu-HU" sz="2200" dirty="0" smtClean="0"/>
          </a:p>
          <a:p>
            <a:pPr marL="0" indent="0">
              <a:buNone/>
            </a:pPr>
            <a:endParaRPr lang="hu-HU" sz="2200" b="1" dirty="0" smtClean="0"/>
          </a:p>
          <a:p>
            <a:pPr>
              <a:buNone/>
            </a:pPr>
            <a:r>
              <a:rPr lang="hu-HU" sz="2200" b="1" dirty="0"/>
              <a:t> </a:t>
            </a:r>
            <a:r>
              <a:rPr lang="hu-HU" sz="2200" b="1" dirty="0" smtClean="0"/>
              <a:t>    </a:t>
            </a:r>
            <a:endParaRPr lang="hu-HU" sz="2200" dirty="0" smtClean="0"/>
          </a:p>
          <a:p>
            <a:pPr lvl="1">
              <a:buClrTx/>
              <a:buFont typeface="Wingdings" pitchFamily="2" charset="2"/>
              <a:buChar char="v"/>
            </a:pPr>
            <a:endParaRPr lang="hu-HU" sz="2200" dirty="0" smtClean="0"/>
          </a:p>
        </p:txBody>
      </p:sp>
      <p:sp>
        <p:nvSpPr>
          <p:cNvPr id="4" name="Dia számának helye 3"/>
          <p:cNvSpPr>
            <a:spLocks noGrp="1"/>
          </p:cNvSpPr>
          <p:nvPr>
            <p:ph type="sldNum" sz="quarter" idx="12"/>
          </p:nvPr>
        </p:nvSpPr>
        <p:spPr/>
        <p:txBody>
          <a:bodyPr/>
          <a:lstStyle/>
          <a:p>
            <a:fld id="{6899203B-3EAD-4A75-8426-4EEC9BDD052C}" type="slidenum">
              <a:rPr lang="hu-HU" smtClean="0"/>
              <a:pPr/>
              <a:t>5</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184178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1484784"/>
            <a:ext cx="8229600" cy="792088"/>
          </a:xfrm>
        </p:spPr>
        <p:txBody>
          <a:bodyPr anchor="t"/>
          <a:lstStyle/>
          <a:p>
            <a:pPr algn="ctr"/>
            <a:r>
              <a:rPr lang="hu-HU" sz="3600" b="1" dirty="0" smtClean="0">
                <a:solidFill>
                  <a:schemeClr val="tx1"/>
                </a:solidFill>
              </a:rPr>
              <a:t>A kollektív szerződés tartalma </a:t>
            </a:r>
            <a:endParaRPr lang="hu-HU" sz="3600" b="1" dirty="0">
              <a:solidFill>
                <a:schemeClr val="tx1"/>
              </a:solidFill>
            </a:endParaRPr>
          </a:p>
        </p:txBody>
      </p:sp>
      <p:sp>
        <p:nvSpPr>
          <p:cNvPr id="3" name="Tartalom helye 2"/>
          <p:cNvSpPr>
            <a:spLocks noGrp="1"/>
          </p:cNvSpPr>
          <p:nvPr>
            <p:ph idx="1"/>
          </p:nvPr>
        </p:nvSpPr>
        <p:spPr>
          <a:xfrm>
            <a:off x="457200" y="2060848"/>
            <a:ext cx="8229600" cy="5328592"/>
          </a:xfrm>
        </p:spPr>
        <p:txBody>
          <a:bodyPr/>
          <a:lstStyle/>
          <a:p>
            <a:pPr>
              <a:buNone/>
            </a:pPr>
            <a:r>
              <a:rPr lang="hu-HU" sz="2200" b="1" dirty="0" smtClean="0"/>
              <a:t>    </a:t>
            </a:r>
            <a:endParaRPr lang="hu-HU" sz="2200" b="1" dirty="0"/>
          </a:p>
          <a:p>
            <a:pPr algn="just">
              <a:buNone/>
            </a:pPr>
            <a:r>
              <a:rPr lang="hu-HU" sz="2200" dirty="0" smtClean="0"/>
              <a:t>    </a:t>
            </a:r>
            <a:r>
              <a:rPr lang="hu-HU" sz="2200" b="1" dirty="0" smtClean="0"/>
              <a:t>Kötelmi rész: </a:t>
            </a:r>
          </a:p>
          <a:p>
            <a:pPr algn="just">
              <a:buNone/>
            </a:pPr>
            <a:r>
              <a:rPr lang="hu-HU" sz="2200" b="1" dirty="0"/>
              <a:t> </a:t>
            </a:r>
            <a:r>
              <a:rPr lang="hu-HU" sz="2200" b="1" dirty="0" smtClean="0"/>
              <a:t>   a kollektív szerződés megkötésével, teljesítésével, megszüntetésével, a felek jogainak gyakorlásával, kötelezettségeinek teljesítésével kapcsolatos magatartását rendezi, kizárólag a felek közötti kapcsolatrendszerre terjed ki, harmadik személyekre közvetlen hatállyal nem bír.</a:t>
            </a:r>
          </a:p>
          <a:p>
            <a:pPr algn="just">
              <a:buNone/>
            </a:pPr>
            <a:r>
              <a:rPr lang="hu-HU" sz="2200" b="1" dirty="0"/>
              <a:t> </a:t>
            </a:r>
            <a:r>
              <a:rPr lang="hu-HU" sz="2200" b="1" dirty="0" smtClean="0"/>
              <a:t>   Normatív rész: </a:t>
            </a:r>
          </a:p>
          <a:p>
            <a:pPr algn="just">
              <a:buNone/>
            </a:pPr>
            <a:r>
              <a:rPr lang="hu-HU" sz="2200" b="1" dirty="0"/>
              <a:t> </a:t>
            </a:r>
            <a:r>
              <a:rPr lang="hu-HU" sz="2200" b="1" dirty="0" smtClean="0"/>
              <a:t>   a munkaviszonyból származó, vagy az ezzel kapcsolatos jogokat és kötelezettségeket szabályozza.   </a:t>
            </a:r>
          </a:p>
          <a:p>
            <a:pPr algn="just">
              <a:buNone/>
            </a:pPr>
            <a:endParaRPr lang="hu-HU" sz="2200" dirty="0" smtClean="0"/>
          </a:p>
          <a:p>
            <a:endParaRPr lang="hu-HU" sz="2200" dirty="0" smtClean="0"/>
          </a:p>
          <a:p>
            <a:pPr>
              <a:buFontTx/>
              <a:buChar char="-"/>
            </a:pPr>
            <a:endParaRPr lang="hu-HU" sz="2200" dirty="0" smtClean="0"/>
          </a:p>
          <a:p>
            <a:pPr marL="0" indent="0">
              <a:buNone/>
            </a:pPr>
            <a:endParaRPr lang="hu-HU" sz="2200" b="1" dirty="0" smtClean="0"/>
          </a:p>
          <a:p>
            <a:pPr>
              <a:buNone/>
            </a:pPr>
            <a:r>
              <a:rPr lang="hu-HU" sz="2200" b="1" dirty="0"/>
              <a:t> </a:t>
            </a:r>
            <a:r>
              <a:rPr lang="hu-HU" sz="2200" b="1" dirty="0" smtClean="0"/>
              <a:t>    </a:t>
            </a:r>
            <a:endParaRPr lang="hu-HU" sz="2200" dirty="0" smtClean="0"/>
          </a:p>
          <a:p>
            <a:pPr lvl="1">
              <a:buClrTx/>
              <a:buFont typeface="Wingdings" pitchFamily="2" charset="2"/>
              <a:buChar char="v"/>
            </a:pPr>
            <a:endParaRPr lang="hu-HU" sz="2200" dirty="0" smtClean="0"/>
          </a:p>
        </p:txBody>
      </p:sp>
      <p:sp>
        <p:nvSpPr>
          <p:cNvPr id="4" name="Dia számának helye 3"/>
          <p:cNvSpPr>
            <a:spLocks noGrp="1"/>
          </p:cNvSpPr>
          <p:nvPr>
            <p:ph type="sldNum" sz="quarter" idx="12"/>
          </p:nvPr>
        </p:nvSpPr>
        <p:spPr/>
        <p:txBody>
          <a:bodyPr/>
          <a:lstStyle/>
          <a:p>
            <a:fld id="{6899203B-3EAD-4A75-8426-4EEC9BDD052C}" type="slidenum">
              <a:rPr lang="hu-HU" smtClean="0"/>
              <a:pPr/>
              <a:t>6</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224277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88032" y="1386488"/>
            <a:ext cx="8229600" cy="792088"/>
          </a:xfrm>
        </p:spPr>
        <p:txBody>
          <a:bodyPr anchor="t"/>
          <a:lstStyle/>
          <a:p>
            <a:pPr algn="ctr"/>
            <a:r>
              <a:rPr lang="hu-HU" sz="3600" b="1" dirty="0" smtClean="0">
                <a:solidFill>
                  <a:schemeClr val="tx1"/>
                </a:solidFill>
              </a:rPr>
              <a:t>A kollektív szerződés korlátai </a:t>
            </a:r>
            <a:endParaRPr lang="hu-HU" sz="3600" b="1" dirty="0">
              <a:solidFill>
                <a:schemeClr val="tx1"/>
              </a:solidFill>
            </a:endParaRPr>
          </a:p>
        </p:txBody>
      </p:sp>
      <p:sp>
        <p:nvSpPr>
          <p:cNvPr id="3" name="Tartalom helye 2"/>
          <p:cNvSpPr>
            <a:spLocks noGrp="1"/>
          </p:cNvSpPr>
          <p:nvPr>
            <p:ph idx="1"/>
          </p:nvPr>
        </p:nvSpPr>
        <p:spPr>
          <a:xfrm>
            <a:off x="453306" y="2142164"/>
            <a:ext cx="8229600" cy="4680520"/>
          </a:xfrm>
        </p:spPr>
        <p:txBody>
          <a:bodyPr/>
          <a:lstStyle/>
          <a:p>
            <a:pPr algn="just">
              <a:buNone/>
            </a:pPr>
            <a:r>
              <a:rPr lang="hu-HU" sz="2400" b="1" dirty="0"/>
              <a:t> </a:t>
            </a:r>
            <a:r>
              <a:rPr lang="hu-HU" sz="2400" b="1" dirty="0" smtClean="0"/>
              <a:t>   Az Mt. az egyes fejezetei végén rögzíti azokat a szabályokat, amelyektől a szerződő felek még egyező akarattal sem térhetnek el.</a:t>
            </a:r>
          </a:p>
          <a:p>
            <a:pPr algn="just">
              <a:buNone/>
            </a:pPr>
            <a:r>
              <a:rPr lang="hu-HU" sz="2400" b="1" dirty="0"/>
              <a:t> </a:t>
            </a:r>
            <a:r>
              <a:rPr lang="hu-HU" sz="2400" b="1" dirty="0" smtClean="0"/>
              <a:t>   A KSZ a munkaügyi kapcsolatok általános rendelkezéseitől, az üzemi tanácsra vonatkozó szabályoktól nem térhet el.</a:t>
            </a:r>
          </a:p>
          <a:p>
            <a:pPr algn="just">
              <a:buNone/>
            </a:pPr>
            <a:r>
              <a:rPr lang="hu-HU" sz="2400" b="1" dirty="0" smtClean="0"/>
              <a:t>    A KSZ a szakszervezet legfontosabb jogosítványait nem korlátozhatja.</a:t>
            </a:r>
          </a:p>
          <a:p>
            <a:pPr algn="just">
              <a:buNone/>
            </a:pPr>
            <a:r>
              <a:rPr lang="hu-HU" sz="2400" b="1" dirty="0"/>
              <a:t> </a:t>
            </a:r>
            <a:r>
              <a:rPr lang="hu-HU" sz="2400" b="1" dirty="0" smtClean="0"/>
              <a:t>   A szűkebb hatályú kollektív szerződés az általános hatályútól – ennek eltérő rendelkezése hiányában – csak a munkavállaló javára térhet el.</a:t>
            </a:r>
          </a:p>
          <a:p>
            <a:pPr algn="just">
              <a:buNone/>
            </a:pPr>
            <a:endParaRPr lang="hu-HU" sz="2400" b="1" dirty="0"/>
          </a:p>
          <a:p>
            <a:pPr>
              <a:buNone/>
            </a:pPr>
            <a:r>
              <a:rPr lang="hu-HU" sz="2400" dirty="0" smtClean="0"/>
              <a:t>      </a:t>
            </a:r>
          </a:p>
          <a:p>
            <a:pPr>
              <a:buNone/>
            </a:pPr>
            <a:endParaRPr lang="hu-HU" sz="2400" dirty="0" smtClean="0"/>
          </a:p>
          <a:p>
            <a:endParaRPr lang="hu-HU" sz="2400" dirty="0" smtClean="0"/>
          </a:p>
          <a:p>
            <a:pPr>
              <a:buFontTx/>
              <a:buChar char="-"/>
            </a:pPr>
            <a:endParaRPr lang="hu-HU" sz="2400" dirty="0" smtClean="0"/>
          </a:p>
          <a:p>
            <a:pPr marL="0" indent="0">
              <a:buNone/>
            </a:pPr>
            <a:endParaRPr lang="hu-HU" sz="2400" b="1" dirty="0" smtClean="0"/>
          </a:p>
          <a:p>
            <a:pPr>
              <a:buNone/>
            </a:pPr>
            <a:r>
              <a:rPr lang="hu-HU" sz="2400" b="1" dirty="0"/>
              <a:t> </a:t>
            </a:r>
            <a:r>
              <a:rPr lang="hu-HU" sz="2400" b="1" dirty="0" smtClean="0"/>
              <a:t>    </a:t>
            </a:r>
            <a:endParaRPr lang="hu-HU" sz="2400" dirty="0" smtClean="0"/>
          </a:p>
          <a:p>
            <a:pPr lvl="1">
              <a:buClrTx/>
              <a:buFont typeface="Wingdings" pitchFamily="2" charset="2"/>
              <a:buChar char="v"/>
            </a:pPr>
            <a:endParaRPr lang="hu-HU" dirty="0" smtClean="0"/>
          </a:p>
        </p:txBody>
      </p:sp>
      <p:sp>
        <p:nvSpPr>
          <p:cNvPr id="4" name="Dia számának helye 3"/>
          <p:cNvSpPr>
            <a:spLocks noGrp="1"/>
          </p:cNvSpPr>
          <p:nvPr>
            <p:ph type="sldNum" sz="quarter" idx="12"/>
          </p:nvPr>
        </p:nvSpPr>
        <p:spPr/>
        <p:txBody>
          <a:bodyPr/>
          <a:lstStyle/>
          <a:p>
            <a:fld id="{6899203B-3EAD-4A75-8426-4EEC9BDD052C}" type="slidenum">
              <a:rPr lang="hu-HU" smtClean="0"/>
              <a:pPr/>
              <a:t>7</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303997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65292" y="1507645"/>
            <a:ext cx="8229600" cy="792088"/>
          </a:xfrm>
        </p:spPr>
        <p:txBody>
          <a:bodyPr anchor="t"/>
          <a:lstStyle/>
          <a:p>
            <a:pPr algn="ctr"/>
            <a:r>
              <a:rPr lang="hu-HU" sz="3600" b="1" dirty="0" smtClean="0">
                <a:solidFill>
                  <a:schemeClr val="tx1"/>
                </a:solidFill>
              </a:rPr>
              <a:t>Az ágazati Kollektív Szerződések </a:t>
            </a:r>
            <a:endParaRPr lang="hu-HU" sz="3600" b="1" dirty="0">
              <a:solidFill>
                <a:schemeClr val="tx1"/>
              </a:solidFill>
            </a:endParaRPr>
          </a:p>
        </p:txBody>
      </p:sp>
      <p:sp>
        <p:nvSpPr>
          <p:cNvPr id="3" name="Tartalom helye 2"/>
          <p:cNvSpPr>
            <a:spLocks noGrp="1"/>
          </p:cNvSpPr>
          <p:nvPr>
            <p:ph idx="1"/>
          </p:nvPr>
        </p:nvSpPr>
        <p:spPr>
          <a:xfrm>
            <a:off x="563947" y="2443749"/>
            <a:ext cx="8229600" cy="2736304"/>
          </a:xfrm>
        </p:spPr>
        <p:txBody>
          <a:bodyPr/>
          <a:lstStyle/>
          <a:p>
            <a:pPr>
              <a:buNone/>
            </a:pPr>
            <a:r>
              <a:rPr lang="hu-HU" sz="2400" b="1" dirty="0" smtClean="0"/>
              <a:t>    </a:t>
            </a:r>
          </a:p>
          <a:p>
            <a:pPr>
              <a:buNone/>
            </a:pPr>
            <a:endParaRPr lang="hu-HU" sz="2400" b="1" dirty="0"/>
          </a:p>
          <a:p>
            <a:pPr>
              <a:buNone/>
            </a:pPr>
            <a:r>
              <a:rPr lang="hu-HU" sz="2400" dirty="0" smtClean="0"/>
              <a:t>    </a:t>
            </a:r>
            <a:r>
              <a:rPr lang="hu-HU" sz="2400" b="1" dirty="0" smtClean="0"/>
              <a:t>Vonatkozik rá az ágazati párbeszéd bizottságokról és a középszintű szociális párbeszéd egyes kérdéseiről szóló 2009.évi LXXIV. tv. </a:t>
            </a:r>
          </a:p>
          <a:p>
            <a:pPr>
              <a:buNone/>
            </a:pPr>
            <a:r>
              <a:rPr lang="hu-HU" sz="2400" dirty="0" smtClean="0"/>
              <a:t>  </a:t>
            </a:r>
          </a:p>
          <a:p>
            <a:pPr>
              <a:buNone/>
            </a:pPr>
            <a:endParaRPr lang="hu-HU" sz="2400" dirty="0" smtClean="0"/>
          </a:p>
          <a:p>
            <a:endParaRPr lang="hu-HU" sz="2400" dirty="0" smtClean="0"/>
          </a:p>
          <a:p>
            <a:pPr>
              <a:buFontTx/>
              <a:buChar char="-"/>
            </a:pPr>
            <a:endParaRPr lang="hu-HU" sz="2400" dirty="0" smtClean="0"/>
          </a:p>
          <a:p>
            <a:pPr marL="0" indent="0">
              <a:buNone/>
            </a:pPr>
            <a:endParaRPr lang="hu-HU" sz="2400" b="1" dirty="0" smtClean="0"/>
          </a:p>
          <a:p>
            <a:pPr>
              <a:buNone/>
            </a:pPr>
            <a:r>
              <a:rPr lang="hu-HU" sz="2400" b="1" dirty="0"/>
              <a:t> </a:t>
            </a:r>
            <a:r>
              <a:rPr lang="hu-HU" sz="2400" b="1" dirty="0" smtClean="0"/>
              <a:t>    </a:t>
            </a:r>
            <a:endParaRPr lang="hu-HU" sz="2400" dirty="0" smtClean="0"/>
          </a:p>
          <a:p>
            <a:pPr lvl="1">
              <a:buClrTx/>
              <a:buFont typeface="Wingdings" pitchFamily="2" charset="2"/>
              <a:buChar char="v"/>
            </a:pPr>
            <a:endParaRPr lang="hu-HU" dirty="0" smtClean="0"/>
          </a:p>
        </p:txBody>
      </p:sp>
      <p:sp>
        <p:nvSpPr>
          <p:cNvPr id="4" name="Dia számának helye 3"/>
          <p:cNvSpPr>
            <a:spLocks noGrp="1"/>
          </p:cNvSpPr>
          <p:nvPr>
            <p:ph type="sldNum" sz="quarter" idx="12"/>
          </p:nvPr>
        </p:nvSpPr>
        <p:spPr/>
        <p:txBody>
          <a:bodyPr/>
          <a:lstStyle/>
          <a:p>
            <a:fld id="{6899203B-3EAD-4A75-8426-4EEC9BDD052C}" type="slidenum">
              <a:rPr lang="hu-HU" smtClean="0"/>
              <a:pPr/>
              <a:t>8</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756692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1556792"/>
            <a:ext cx="8229600" cy="792088"/>
          </a:xfrm>
        </p:spPr>
        <p:txBody>
          <a:bodyPr anchor="t"/>
          <a:lstStyle/>
          <a:p>
            <a:pPr algn="ctr"/>
            <a:r>
              <a:rPr lang="hu-HU" sz="3600" b="1" dirty="0" smtClean="0">
                <a:solidFill>
                  <a:schemeClr val="tx1"/>
                </a:solidFill>
              </a:rPr>
              <a:t>Az ágazati KSZ kiterjesztése</a:t>
            </a:r>
            <a:endParaRPr lang="hu-HU" sz="3600" b="1" dirty="0">
              <a:solidFill>
                <a:schemeClr val="tx1"/>
              </a:solidFill>
            </a:endParaRPr>
          </a:p>
        </p:txBody>
      </p:sp>
      <p:sp>
        <p:nvSpPr>
          <p:cNvPr id="3" name="Tartalom helye 2"/>
          <p:cNvSpPr>
            <a:spLocks noGrp="1"/>
          </p:cNvSpPr>
          <p:nvPr>
            <p:ph idx="1"/>
          </p:nvPr>
        </p:nvSpPr>
        <p:spPr>
          <a:xfrm>
            <a:off x="611560" y="2029213"/>
            <a:ext cx="8229600" cy="4752528"/>
          </a:xfrm>
        </p:spPr>
        <p:txBody>
          <a:bodyPr/>
          <a:lstStyle/>
          <a:p>
            <a:pPr marL="0" indent="0">
              <a:buNone/>
            </a:pPr>
            <a:r>
              <a:rPr lang="hu-HU" sz="2200" b="1" dirty="0" smtClean="0"/>
              <a:t> </a:t>
            </a:r>
          </a:p>
          <a:p>
            <a:pPr marL="0" indent="0" algn="just">
              <a:buNone/>
            </a:pPr>
            <a:r>
              <a:rPr lang="hu-HU" sz="2200" b="1" dirty="0" smtClean="0"/>
              <a:t>A kiterjesztés egy olyan közigazgatási aktus, amellyel az ágazati kollektív szerződés az adott ágazat egészére alkalmazandóvá válik.</a:t>
            </a:r>
          </a:p>
          <a:p>
            <a:pPr marL="0" indent="0" algn="just">
              <a:buNone/>
            </a:pPr>
            <a:endParaRPr lang="hu-HU" sz="2200" b="1" dirty="0" smtClean="0"/>
          </a:p>
          <a:p>
            <a:pPr marL="0" indent="0" algn="just">
              <a:buNone/>
            </a:pPr>
            <a:r>
              <a:rPr lang="hu-HU" sz="2200" b="1" dirty="0" smtClean="0"/>
              <a:t>Célja: a versenyfeltételek egységesítése.</a:t>
            </a:r>
          </a:p>
          <a:p>
            <a:pPr marL="0" indent="0" algn="just">
              <a:buNone/>
            </a:pPr>
            <a:endParaRPr lang="hu-HU" sz="2200" b="1" dirty="0" smtClean="0"/>
          </a:p>
          <a:p>
            <a:pPr marL="0" indent="0" algn="just">
              <a:buNone/>
            </a:pPr>
            <a:r>
              <a:rPr lang="hu-HU" sz="2200" b="1" dirty="0" smtClean="0"/>
              <a:t>Feltételei: </a:t>
            </a:r>
          </a:p>
          <a:p>
            <a:pPr algn="just"/>
            <a:r>
              <a:rPr lang="hu-HU" sz="2200" b="1" dirty="0" smtClean="0"/>
              <a:t>csak a normatív részre vonatkozhat,</a:t>
            </a:r>
          </a:p>
          <a:p>
            <a:pPr algn="just"/>
            <a:r>
              <a:rPr lang="hu-HU" sz="2200" b="1" dirty="0"/>
              <a:t>c</a:t>
            </a:r>
            <a:r>
              <a:rPr lang="hu-HU" sz="2200" b="1" dirty="0" smtClean="0"/>
              <a:t>sak kérelemre terjeszthető ki</a:t>
            </a:r>
          </a:p>
          <a:p>
            <a:pPr algn="just"/>
            <a:r>
              <a:rPr lang="hu-HU" sz="2200" b="1" dirty="0" smtClean="0"/>
              <a:t>a feleknek reprezentatívaknak kell lennie az ágazatban</a:t>
            </a:r>
          </a:p>
          <a:p>
            <a:pPr marL="0" indent="0">
              <a:buNone/>
            </a:pPr>
            <a:r>
              <a:rPr lang="hu-HU" sz="2200" b="1" dirty="0"/>
              <a:t> </a:t>
            </a:r>
            <a:r>
              <a:rPr lang="hu-HU" sz="2200" b="1" dirty="0" smtClean="0"/>
              <a:t>                   </a:t>
            </a:r>
          </a:p>
        </p:txBody>
      </p:sp>
      <p:sp>
        <p:nvSpPr>
          <p:cNvPr id="4" name="Dia számának helye 3"/>
          <p:cNvSpPr>
            <a:spLocks noGrp="1"/>
          </p:cNvSpPr>
          <p:nvPr>
            <p:ph type="sldNum" sz="quarter" idx="12"/>
          </p:nvPr>
        </p:nvSpPr>
        <p:spPr/>
        <p:txBody>
          <a:bodyPr/>
          <a:lstStyle/>
          <a:p>
            <a:fld id="{6899203B-3EAD-4A75-8426-4EEC9BDD052C}" type="slidenum">
              <a:rPr lang="hu-HU" smtClean="0"/>
              <a:pPr/>
              <a:t>9</a:t>
            </a:fld>
            <a:endParaRPr lang="hu-HU" dirty="0"/>
          </a:p>
        </p:txBody>
      </p:sp>
      <p:pic>
        <p:nvPicPr>
          <p:cNvPr id="5" name="Kép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3442" y="332657"/>
            <a:ext cx="1220105" cy="1944216"/>
          </a:xfrm>
          <a:prstGeom prst="rect">
            <a:avLst/>
          </a:prstGeom>
        </p:spPr>
      </p:pic>
      <p:sp>
        <p:nvSpPr>
          <p:cNvPr id="6" name="Tartalom helye 10"/>
          <p:cNvSpPr txBox="1">
            <a:spLocks/>
          </p:cNvSpPr>
          <p:nvPr/>
        </p:nvSpPr>
        <p:spPr>
          <a:xfrm>
            <a:off x="288032" y="760427"/>
            <a:ext cx="8316416" cy="580342"/>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Wingdings 2" panose="05020102010507070707" pitchFamily="18" charset="2"/>
              <a:buNone/>
            </a:pPr>
            <a:r>
              <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rPr>
              <a:t>EVDSZ II. TAGGYŰLÉS és KONFERENCIA</a:t>
            </a:r>
          </a:p>
          <a:p>
            <a:pPr marL="0" indent="0" algn="ctr">
              <a:buFont typeface="Wingdings 2" panose="05020102010507070707" pitchFamily="18" charset="2"/>
              <a:buNone/>
            </a:pPr>
            <a:r>
              <a:rPr lang="hu-HU" altLang="hu-HU" sz="1400" dirty="0" smtClean="0">
                <a:solidFill>
                  <a:srgbClr val="003300"/>
                </a:solidFill>
                <a:latin typeface="Verdana" panose="020B0604030504040204" pitchFamily="34" charset="0"/>
                <a:ea typeface="Verdana" panose="020B0604030504040204" pitchFamily="34" charset="0"/>
                <a:cs typeface="Verdana" panose="020B0604030504040204" pitchFamily="34" charset="0"/>
              </a:rPr>
              <a:t>Visegrád, 2015. november 16-17</a:t>
            </a:r>
          </a:p>
          <a:p>
            <a:pPr marL="0" indent="0">
              <a:buFont typeface="Wingdings 2" panose="05020102010507070707" pitchFamily="18" charset="2"/>
              <a:buNone/>
            </a:pPr>
            <a:endParaRPr lang="hu-HU" altLang="hu-HU" sz="1400" b="1" dirty="0" smtClean="0">
              <a:solidFill>
                <a:srgbClr val="003300"/>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églalap 6"/>
          <p:cNvSpPr/>
          <p:nvPr/>
        </p:nvSpPr>
        <p:spPr>
          <a:xfrm>
            <a:off x="288032" y="1340769"/>
            <a:ext cx="7236296" cy="45719"/>
          </a:xfrm>
          <a:prstGeom prst="rect">
            <a:avLst/>
          </a:prstGeom>
          <a:solidFill>
            <a:srgbClr val="008000"/>
          </a:solidFill>
          <a:ln>
            <a:gradFill flip="none" rotWithShape="1">
              <a:gsLst>
                <a:gs pos="0">
                  <a:schemeClr val="accent1">
                    <a:lumMod val="67000"/>
                  </a:schemeClr>
                </a:gs>
                <a:gs pos="48000">
                  <a:srgbClr val="8EC88E"/>
                </a:gs>
                <a:gs pos="100000">
                  <a:srgbClr val="00330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u-HU">
              <a:solidFill>
                <a:prstClr val="white"/>
              </a:solidFill>
            </a:endParaRPr>
          </a:p>
        </p:txBody>
      </p:sp>
    </p:spTree>
    <p:extLst>
      <p:ext uri="{BB962C8B-B14F-4D97-AF65-F5344CB8AC3E}">
        <p14:creationId xmlns:p14="http://schemas.microsoft.com/office/powerpoint/2010/main" val="1102439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Egyéni 4. séma">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54A838"/>
      </a:accent5>
      <a:accent6>
        <a:srgbClr val="A5C249"/>
      </a:accent6>
      <a:hlink>
        <a:srgbClr val="E2D7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1655</TotalTime>
  <Words>2632</Words>
  <Application>Microsoft Office PowerPoint</Application>
  <PresentationFormat>Diavetítés a képernyőre (4:3 oldalarány)</PresentationFormat>
  <Paragraphs>416</Paragraphs>
  <Slides>32</Slides>
  <Notes>0</Notes>
  <HiddenSlides>0</HiddenSlides>
  <MMClips>0</MMClips>
  <ScaleCrop>false</ScaleCrop>
  <HeadingPairs>
    <vt:vector size="6" baseType="variant">
      <vt:variant>
        <vt:lpstr>Használt betűtípusok</vt:lpstr>
      </vt:variant>
      <vt:variant>
        <vt:i4>6</vt:i4>
      </vt:variant>
      <vt:variant>
        <vt:lpstr>Téma</vt:lpstr>
      </vt:variant>
      <vt:variant>
        <vt:i4>1</vt:i4>
      </vt:variant>
      <vt:variant>
        <vt:lpstr>Diacímek</vt:lpstr>
      </vt:variant>
      <vt:variant>
        <vt:i4>32</vt:i4>
      </vt:variant>
    </vt:vector>
  </HeadingPairs>
  <TitlesOfParts>
    <vt:vector size="39" baseType="lpstr">
      <vt:lpstr>Arial</vt:lpstr>
      <vt:lpstr>Calibri</vt:lpstr>
      <vt:lpstr>Constantia</vt:lpstr>
      <vt:lpstr>Verdana</vt:lpstr>
      <vt:lpstr>Wingdings</vt:lpstr>
      <vt:lpstr>Wingdings 2</vt:lpstr>
      <vt:lpstr>Áramlás</vt:lpstr>
      <vt:lpstr>PowerPoint bemutató</vt:lpstr>
      <vt:lpstr>Az előadás célja</vt:lpstr>
      <vt:lpstr>A kollektív szerződés fogalma</vt:lpstr>
      <vt:lpstr>A kollektív szerződés jogi jellege </vt:lpstr>
      <vt:lpstr>A kollektív szerződés funkciói </vt:lpstr>
      <vt:lpstr>A kollektív szerződés tartalma </vt:lpstr>
      <vt:lpstr>A kollektív szerződés korlátai </vt:lpstr>
      <vt:lpstr>Az ágazati Kollektív Szerződések </vt:lpstr>
      <vt:lpstr>Az ágazati KSZ kiterjesztése</vt:lpstr>
      <vt:lpstr>Az ágazati Kollektív Szerződés története  </vt:lpstr>
      <vt:lpstr>Az ágazati Kollektív Szerződés története  </vt:lpstr>
      <vt:lpstr>Az ágazati Kollektív Szerződés története  </vt:lpstr>
      <vt:lpstr>Az ágazati Kollektív Szerződés története  </vt:lpstr>
      <vt:lpstr>Az ágazati Kollektív Szerződés története  </vt:lpstr>
      <vt:lpstr>Az ágazati Kollektív Szerződés története  </vt:lpstr>
      <vt:lpstr>Az ágazati Kollektív Szerződés története  </vt:lpstr>
      <vt:lpstr>Az ágazati Kollektív Szerződés története  </vt:lpstr>
      <vt:lpstr>Az ágazati Kollektív Szerződés története  </vt:lpstr>
      <vt:lpstr>Az ágazati Kollektív Szerződés története  </vt:lpstr>
      <vt:lpstr>Az ágazati Kollektív Szerződés története  </vt:lpstr>
      <vt:lpstr>Az ágazati Kollektív Szerződés minősítése  </vt:lpstr>
      <vt:lpstr>Az ágazati Kollektív Szerződés minősítése  </vt:lpstr>
      <vt:lpstr>Az ágazati Kollektív Szerződés minősítése  </vt:lpstr>
      <vt:lpstr>A VKSZ problémái és fejlesztési lehetőségei  </vt:lpstr>
      <vt:lpstr>A VKSZ problémái és fejlesztési lehetőségei  </vt:lpstr>
      <vt:lpstr>A VKSZ problémái és fejlesztési lehetőségei  </vt:lpstr>
      <vt:lpstr>A VKSZ problémái és fejlesztési lehetőségei  </vt:lpstr>
      <vt:lpstr>A VKSZ problémái és fejlesztési lehetőségei  </vt:lpstr>
      <vt:lpstr>A VKSZ problémái és fejlesztési lehetőségei  </vt:lpstr>
      <vt:lpstr>A VKSZ problémái és fejlesztési lehetőségei  </vt:lpstr>
      <vt:lpstr>A VKSZ problémái és fejlesztési lehetőségei  </vt:lpstr>
      <vt:lpstr>  </vt:lpstr>
    </vt:vector>
  </TitlesOfParts>
  <Company>MVM Cégcsoport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Kibővített Szövetségi Vezetőségi ülés VER.DI-EVDSZ Találkozó</dc:title>
  <dc:creator>Dr Kiss Mihály</dc:creator>
  <cp:lastModifiedBy>Tóth Andrea</cp:lastModifiedBy>
  <cp:revision>216</cp:revision>
  <dcterms:created xsi:type="dcterms:W3CDTF">2010-05-28T07:46:17Z</dcterms:created>
  <dcterms:modified xsi:type="dcterms:W3CDTF">2015-11-16T11:56:07Z</dcterms:modified>
</cp:coreProperties>
</file>