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vap\Desktop\munkav&#233;d\VIMF&#211;%20egy&#233;b\k&#233;rd&#337;&#237;v%20mvb%2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vap\Desktop\munkav&#233;d\VIMF&#211;%20egy&#233;b\k&#233;rd&#337;&#237;v%20mvb%20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vap\Desktop\munkav&#233;d\VIMF&#211;%20egy&#233;b\k&#233;rd&#337;&#237;v%20mvb%20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vap\Desktop\munkav&#233;d\VIMF&#211;%20egy&#233;b\k&#233;rd&#337;&#237;v%20mvb%20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vap\Desktop\munkav&#233;d\VIMF&#211;%20egy&#233;b\k&#233;rd&#337;&#237;v%20mvb%2020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vap\Desktop\munkav&#233;d\VIMF&#211;%20egy&#233;b\k&#233;rd&#337;&#237;v%20mvb%2020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vap\Desktop\munkav&#233;d\VIMF&#211;%20egy&#233;b\k&#233;rd&#337;&#237;v%20mvb%2020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ovap\Desktop\munkav&#233;d\VIMF&#211;%20egy&#233;b\k&#233;rd&#337;&#237;v%20mvb%2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2"/>
          <c:order val="0"/>
          <c:tx>
            <c:strRef>
              <c:f>Munka3!$K$22</c:f>
              <c:strCache>
                <c:ptCount val="1"/>
                <c:pt idx="0">
                  <c:v>2014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Munka3!$I$23:$I$27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Munka3!$K$23:$K$27</c:f>
              <c:numCache>
                <c:formatCode>General</c:formatCode>
                <c:ptCount val="5"/>
                <c:pt idx="0">
                  <c:v>7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Munka3!$J$22</c:f>
              <c:strCache>
                <c:ptCount val="1"/>
                <c:pt idx="0">
                  <c:v>2009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Munka3!$I$23:$I$27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Munka3!$J$23:$J$27</c:f>
              <c:numCache>
                <c:formatCode>General</c:formatCode>
                <c:ptCount val="5"/>
                <c:pt idx="0">
                  <c:v>2</c:v>
                </c:pt>
                <c:pt idx="1">
                  <c:v>12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1"/>
          <c:order val="0"/>
          <c:tx>
            <c:strRef>
              <c:f>Munka3!$J$22</c:f>
              <c:strCache>
                <c:ptCount val="1"/>
                <c:pt idx="0">
                  <c:v>2009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Munka3!$I$23:$I$27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Munka3!$J$23:$J$27</c:f>
              <c:numCache>
                <c:formatCode>General</c:formatCode>
                <c:ptCount val="5"/>
                <c:pt idx="0">
                  <c:v>2</c:v>
                </c:pt>
                <c:pt idx="1">
                  <c:v>12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</c:ser>
        <c:ser>
          <c:idx val="2"/>
          <c:order val="1"/>
          <c:tx>
            <c:strRef>
              <c:f>Munka3!$K$22</c:f>
              <c:strCache>
                <c:ptCount val="1"/>
                <c:pt idx="0">
                  <c:v>2014</c:v>
                </c:pt>
              </c:strCache>
            </c:strRef>
          </c:tx>
          <c:cat>
            <c:numRef>
              <c:f>Munka3!$I$23:$I$27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Munka3!$K$23:$K$27</c:f>
              <c:numCache>
                <c:formatCode>General</c:formatCode>
                <c:ptCount val="5"/>
                <c:pt idx="0">
                  <c:v>7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2"/>
          <c:order val="0"/>
          <c:tx>
            <c:strRef>
              <c:f>Munka3!$O$22</c:f>
              <c:strCache>
                <c:ptCount val="1"/>
                <c:pt idx="0">
                  <c:v>2014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Munka3!$M$23:$M$27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Munka3!$O$23:$O$27</c:f>
              <c:numCache>
                <c:formatCode>General</c:formatCode>
                <c:ptCount val="5"/>
                <c:pt idx="0">
                  <c:v>8</c:v>
                </c:pt>
                <c:pt idx="1">
                  <c:v>7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1"/>
          <c:order val="0"/>
          <c:tx>
            <c:strRef>
              <c:f>Munka3!$N$22</c:f>
              <c:strCache>
                <c:ptCount val="1"/>
                <c:pt idx="0">
                  <c:v>2009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Munka3!$M$23:$M$27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Munka3!$N$23:$N$27</c:f>
              <c:numCache>
                <c:formatCode>General</c:formatCode>
                <c:ptCount val="5"/>
                <c:pt idx="0">
                  <c:v>9</c:v>
                </c:pt>
                <c:pt idx="1">
                  <c:v>11</c:v>
                </c:pt>
              </c:numCache>
            </c:numRef>
          </c:val>
        </c:ser>
        <c:ser>
          <c:idx val="2"/>
          <c:order val="1"/>
          <c:cat>
            <c:numRef>
              <c:f>Munka3!$M$23:$M$27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Munka3!$O$22:$O$27</c:f>
              <c:numCache>
                <c:formatCode>General</c:formatCode>
                <c:ptCount val="6"/>
                <c:pt idx="0">
                  <c:v>2014</c:v>
                </c:pt>
                <c:pt idx="1">
                  <c:v>8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Munka3!$R$22</c:f>
              <c:strCache>
                <c:ptCount val="1"/>
                <c:pt idx="0">
                  <c:v>2009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Munka3!$Q$23:$Q$27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Munka3!$R$23:$R$27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Munka3!$S$22</c:f>
              <c:strCache>
                <c:ptCount val="1"/>
                <c:pt idx="0">
                  <c:v>2014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Munka3!$Q$23:$Q$27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Munka3!$S$23:$S$27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Munka3!$W$22</c:f>
              <c:strCache>
                <c:ptCount val="1"/>
                <c:pt idx="0">
                  <c:v>2014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Munka3!$U$23:$U$27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Munka3!$W$23:$W$27</c:f>
              <c:numCache>
                <c:formatCode>General</c:formatCode>
                <c:ptCount val="5"/>
                <c:pt idx="0">
                  <c:v>10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Munka3!$V$22</c:f>
              <c:strCache>
                <c:ptCount val="1"/>
                <c:pt idx="0">
                  <c:v>2009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Munka3!$U$23:$U$27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Munka3!$V$23:$V$27</c:f>
              <c:numCache>
                <c:formatCode>General</c:formatCode>
                <c:ptCount val="5"/>
                <c:pt idx="0">
                  <c:v>6</c:v>
                </c:pt>
                <c:pt idx="1">
                  <c:v>9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572-706F-4AFC-B91D-DC70CA69BE3A}" type="datetimeFigureOut">
              <a:rPr lang="hu-HU" smtClean="0"/>
              <a:t>2015.04.20.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1C9C-4880-4C50-BD17-B8795E4BB9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960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572-706F-4AFC-B91D-DC70CA69BE3A}" type="datetimeFigureOut">
              <a:rPr lang="hu-HU" smtClean="0"/>
              <a:t>2015.04.20.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1C9C-4880-4C50-BD17-B8795E4BB9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836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572-706F-4AFC-B91D-DC70CA69BE3A}" type="datetimeFigureOut">
              <a:rPr lang="hu-HU" smtClean="0"/>
              <a:t>2015.04.20.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1C9C-4880-4C50-BD17-B8795E4BB9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317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572-706F-4AFC-B91D-DC70CA69BE3A}" type="datetimeFigureOut">
              <a:rPr lang="hu-HU" smtClean="0"/>
              <a:t>2015.04.20.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1C9C-4880-4C50-BD17-B8795E4BB9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733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572-706F-4AFC-B91D-DC70CA69BE3A}" type="datetimeFigureOut">
              <a:rPr lang="hu-HU" smtClean="0"/>
              <a:t>2015.04.20.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1C9C-4880-4C50-BD17-B8795E4BB9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189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572-706F-4AFC-B91D-DC70CA69BE3A}" type="datetimeFigureOut">
              <a:rPr lang="hu-HU" smtClean="0"/>
              <a:t>2015.04.20.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1C9C-4880-4C50-BD17-B8795E4BB9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83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572-706F-4AFC-B91D-DC70CA69BE3A}" type="datetimeFigureOut">
              <a:rPr lang="hu-HU" smtClean="0"/>
              <a:t>2015.04.20.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1C9C-4880-4C50-BD17-B8795E4BB9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1933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572-706F-4AFC-B91D-DC70CA69BE3A}" type="datetimeFigureOut">
              <a:rPr lang="hu-HU" smtClean="0"/>
              <a:t>2015.04.20.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1C9C-4880-4C50-BD17-B8795E4BB9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778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572-706F-4AFC-B91D-DC70CA69BE3A}" type="datetimeFigureOut">
              <a:rPr lang="hu-HU" smtClean="0"/>
              <a:t>2015.04.20.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1C9C-4880-4C50-BD17-B8795E4BB9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075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572-706F-4AFC-B91D-DC70CA69BE3A}" type="datetimeFigureOut">
              <a:rPr lang="hu-HU" smtClean="0"/>
              <a:t>2015.04.20.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1C9C-4880-4C50-BD17-B8795E4BB9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704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5572-706F-4AFC-B91D-DC70CA69BE3A}" type="datetimeFigureOut">
              <a:rPr lang="hu-HU" smtClean="0"/>
              <a:t>2015.04.20.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81C9C-4880-4C50-BD17-B8795E4BB9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22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D5572-706F-4AFC-B91D-DC70CA69BE3A}" type="datetimeFigureOut">
              <a:rPr lang="hu-HU" smtClean="0"/>
              <a:t>2015.04.20.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81C9C-4880-4C50-BD17-B8795E4BB9C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744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hu-HU" dirty="0"/>
              <a:t>Tájékoztató az </a:t>
            </a:r>
            <a:r>
              <a:rPr lang="hu-HU" dirty="0" smtClean="0"/>
              <a:t>iparági </a:t>
            </a:r>
            <a:r>
              <a:rPr lang="hu-HU" dirty="0"/>
              <a:t>munkavédelmi képviselők 2014. évi működéséről készített felmérésről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75656" y="4509120"/>
            <a:ext cx="6400800" cy="1126976"/>
          </a:xfrm>
        </p:spPr>
        <p:txBody>
          <a:bodyPr>
            <a:normAutofit lnSpcReduction="10000"/>
          </a:bodyPr>
          <a:lstStyle/>
          <a:p>
            <a:r>
              <a:rPr lang="hu-HU" sz="2000" dirty="0" smtClean="0"/>
              <a:t>Orova Piroska</a:t>
            </a:r>
          </a:p>
          <a:p>
            <a:r>
              <a:rPr lang="hu-HU" sz="2000" dirty="0" smtClean="0"/>
              <a:t>XIII. VIMFÓ</a:t>
            </a:r>
          </a:p>
          <a:p>
            <a:r>
              <a:rPr lang="hu-HU" sz="2000" dirty="0" smtClean="0"/>
              <a:t>2015. április 21-22.</a:t>
            </a:r>
          </a:p>
        </p:txBody>
      </p:sp>
    </p:spTree>
    <p:extLst>
      <p:ext uri="{BB962C8B-B14F-4D97-AF65-F5344CB8AC3E}">
        <p14:creationId xmlns:p14="http://schemas.microsoft.com/office/powerpoint/2010/main" val="1837802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Törvényes jogok gyakorlása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397933"/>
              </p:ext>
            </p:extLst>
          </p:nvPr>
        </p:nvGraphicFramePr>
        <p:xfrm>
          <a:off x="457200" y="1600200"/>
          <a:ext cx="8229600" cy="4857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0864"/>
                <a:gridCol w="1800200"/>
                <a:gridCol w="1738536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2009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2014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a)    Az </a:t>
                      </a:r>
                      <a:r>
                        <a:rPr lang="hu-HU" sz="16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mv</a:t>
                      </a: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. képviselői jogok gyakorlásának van akadálya?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1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nem 15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b)    A munkáltató bevonja a </a:t>
                      </a:r>
                      <a:r>
                        <a:rPr lang="hu-HU" sz="16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mv-t</a:t>
                      </a: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érintő döntések előkészítésébe?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16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nem 5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14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nem 2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c)    Kért-e a képviselő (bizottság) tájékoztatást a munkáltatótól?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14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nem 7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11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nem 5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g)    Gyakorolt-e a bizottság egyetértési jogot a munkáltató munkavédelmi szabályozásait érintő kérdésekben?   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</a:t>
                      </a:r>
                      <a:r>
                        <a:rPr lang="hu-HU" sz="16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  <a:latin typeface="Arial"/>
                          <a:ea typeface="Times New Roman"/>
                        </a:rPr>
                        <a:t>nem </a:t>
                      </a:r>
                      <a:r>
                        <a:rPr lang="hu-HU" sz="1600" dirty="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hu-H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12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nem 2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h)   A képviselő, bizottság működési feltételei biztosítottak?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19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nem 3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16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nem 0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i)     Megtörtént-e a képviselők előírt képzése, továbbképzése?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13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nem 2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j)      Előfordult-e az elmúlt időszakban a mv. képviselő munkajogi védettségével összefüggő eljárás?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3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nem 18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2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nem 14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508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Törvényes jogok </a:t>
            </a:r>
            <a:r>
              <a:rPr lang="hu-HU" dirty="0" smtClean="0"/>
              <a:t>gyakorlása 2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668259"/>
              </p:ext>
            </p:extLst>
          </p:nvPr>
        </p:nvGraphicFramePr>
        <p:xfrm>
          <a:off x="457200" y="1600200"/>
          <a:ext cx="8229600" cy="2333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984"/>
                <a:gridCol w="1296144"/>
                <a:gridCol w="1162472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2009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2014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d)    A munkáltató tájékoztat a munkabaleset bekövetkezéséről?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18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nem 2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14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nem 0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e)    A munkáltató biztosítja a munkabaleset kivizsgálásban való részvételt?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15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nem 1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f)     Előfordult-e, hogy egyet nem értés esetén külön véleményét feltüntette a képviselő a munkabaleseti jegyzőkönyvön?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2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nem 17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4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nem 11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601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Paritásos Munkavédelmi Testület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579891"/>
              </p:ext>
            </p:extLst>
          </p:nvPr>
        </p:nvGraphicFramePr>
        <p:xfrm>
          <a:off x="457200" y="1600200"/>
          <a:ext cx="8229600" cy="3455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984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2009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2014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a)    </a:t>
                      </a:r>
                      <a:r>
                        <a:rPr lang="hu-HU" sz="16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munkáltató kezdeményezte a testület létrehozását?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13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nem 7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12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nem 3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b)   Létrejött a testület?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14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nem 7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12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nem 3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c)    Biztosítottak-e a testület működésének feltételei?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13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nem 6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13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nem 2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d)   Van-e kidolgozott ügyrendje a testületnek?  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11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nem 8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igen 11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nem 3</a:t>
                      </a:r>
                      <a:endParaRPr lang="hu-H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e)    Hogyan értékeli a testület működését?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kiváló 1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jó 9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közepes 2</a:t>
                      </a:r>
                      <a:endParaRPr lang="hu-H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141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Egyéb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smtClean="0"/>
              <a:t>munkavédelem jelentősége ~4,5</a:t>
            </a:r>
          </a:p>
          <a:p>
            <a:r>
              <a:rPr lang="hu-HU" dirty="0" smtClean="0"/>
              <a:t>Fórum rendezése</a:t>
            </a:r>
          </a:p>
          <a:p>
            <a:r>
              <a:rPr lang="hu-HU" dirty="0" smtClean="0"/>
              <a:t>Részvétel a fórumon</a:t>
            </a:r>
          </a:p>
          <a:p>
            <a:r>
              <a:rPr lang="hu-HU" dirty="0" smtClean="0"/>
              <a:t>Javaslatok</a:t>
            </a:r>
          </a:p>
          <a:p>
            <a:r>
              <a:rPr lang="hu-HU" dirty="0" smtClean="0"/>
              <a:t>A munkavédelem helyzetének értékelése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2598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felmérés célja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Az Egyesült Villamosenergia-ipari Dolgozók Szakszervezeti Szövetsége (EVDSZ) az iparágon belül a munkavédelem eredményesebb megvalósulása érdekében létre hozta 2009-ben a Villamosenergia-ipari Munkavédelmi Képviselők Fórumát (VIMFÓ) és támogatja annak működését. </a:t>
            </a:r>
          </a:p>
          <a:p>
            <a:r>
              <a:rPr lang="hu-HU" dirty="0" smtClean="0"/>
              <a:t>Közös feladatunk, hogy tegyünk a munkáltatókkal együttműködve az egészséget nem veszélyeztető és biztonságos munkavégzés feltételeinek javításáért és a munkavállalók érdekeinek képviseletéért.</a:t>
            </a:r>
          </a:p>
          <a:p>
            <a:r>
              <a:rPr lang="hu-HU" dirty="0" smtClean="0"/>
              <a:t>A </a:t>
            </a:r>
            <a:r>
              <a:rPr lang="hu-HU" dirty="0"/>
              <a:t>VIMFÓ működési rendjében és az </a:t>
            </a:r>
            <a:r>
              <a:rPr lang="hu-HU" dirty="0" err="1"/>
              <a:t>EVDSZ-vel</a:t>
            </a:r>
            <a:r>
              <a:rPr lang="hu-HU" dirty="0"/>
              <a:t> kötött „Együttműködési Megállapodásban” megjelölt közös célok elérését csak a munkáltatókkal történő együttműködéssel lehet megvalósítani.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smtClean="0"/>
              <a:t>felmérés célja az </a:t>
            </a:r>
            <a:r>
              <a:rPr lang="hu-HU" dirty="0"/>
              <a:t>általános </a:t>
            </a:r>
            <a:r>
              <a:rPr lang="hu-HU" dirty="0" smtClean="0"/>
              <a:t>helyzetkép felmérésre az </a:t>
            </a:r>
            <a:r>
              <a:rPr lang="hu-HU" dirty="0"/>
              <a:t>ágazat munkavédelmi érdekképviseleteinek 2014. évi </a:t>
            </a:r>
            <a:r>
              <a:rPr lang="hu-HU" dirty="0" smtClean="0"/>
              <a:t>működéséről, az </a:t>
            </a:r>
            <a:r>
              <a:rPr lang="hu-HU" dirty="0"/>
              <a:t>iparág munkavédelmi </a:t>
            </a:r>
            <a:r>
              <a:rPr lang="hu-HU" dirty="0" smtClean="0"/>
              <a:t>helyzetértékeléséről </a:t>
            </a:r>
            <a:endParaRPr lang="hu-HU" dirty="0" smtClean="0"/>
          </a:p>
          <a:p>
            <a:r>
              <a:rPr lang="hu-HU" dirty="0" smtClean="0"/>
              <a:t>A Villamosenergia-ipari </a:t>
            </a:r>
            <a:r>
              <a:rPr lang="hu-HU" dirty="0"/>
              <a:t>Ágazati Párbeszéd Bizottság (VÁPB) </a:t>
            </a:r>
            <a:r>
              <a:rPr lang="hu-HU" dirty="0" smtClean="0"/>
              <a:t>munkájához adatszolgáltatás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7263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Válaszadók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u-HU" dirty="0" smtClean="0"/>
              <a:t>2009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21 válaszadó</a:t>
            </a:r>
          </a:p>
          <a:p>
            <a:r>
              <a:rPr lang="hu-HU" dirty="0" smtClean="0"/>
              <a:t>létszámra nincs adat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u-HU" dirty="0" smtClean="0"/>
              <a:t>2014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u-HU" dirty="0"/>
              <a:t>16 válaszadó</a:t>
            </a:r>
          </a:p>
          <a:p>
            <a:r>
              <a:rPr lang="hu-HU" dirty="0" smtClean="0"/>
              <a:t>16240 foglalkoztatott</a:t>
            </a:r>
          </a:p>
          <a:p>
            <a:pPr lvl="1"/>
            <a:r>
              <a:rPr lang="hu-HU" dirty="0" smtClean="0"/>
              <a:t>200 fő alatt     4</a:t>
            </a:r>
          </a:p>
          <a:p>
            <a:pPr lvl="1"/>
            <a:r>
              <a:rPr lang="hu-HU" dirty="0" smtClean="0"/>
              <a:t>201-500 fő      5</a:t>
            </a:r>
          </a:p>
          <a:p>
            <a:pPr lvl="1"/>
            <a:r>
              <a:rPr lang="hu-HU" dirty="0" smtClean="0"/>
              <a:t>500-1000 fő    2</a:t>
            </a:r>
          </a:p>
          <a:p>
            <a:pPr lvl="1"/>
            <a:r>
              <a:rPr lang="hu-HU" dirty="0" smtClean="0"/>
              <a:t>1000 fő fölött  5</a:t>
            </a:r>
          </a:p>
          <a:p>
            <a:r>
              <a:rPr lang="hu-HU" dirty="0" smtClean="0"/>
              <a:t>létszám/MVB létszám</a:t>
            </a:r>
          </a:p>
          <a:p>
            <a:pPr lvl="1"/>
            <a:r>
              <a:rPr lang="hu-HU" dirty="0" smtClean="0"/>
              <a:t>50 alatt     	           5</a:t>
            </a:r>
          </a:p>
          <a:p>
            <a:pPr lvl="1"/>
            <a:r>
              <a:rPr lang="hu-HU" dirty="0" smtClean="0"/>
              <a:t>50-100 között     8</a:t>
            </a:r>
          </a:p>
          <a:p>
            <a:pPr lvl="1"/>
            <a:r>
              <a:rPr lang="hu-HU" dirty="0" smtClean="0"/>
              <a:t>100 fölött            4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5334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Általános kérdések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u-HU" dirty="0" smtClean="0"/>
              <a:t>2009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Létrehozták-e a munkavédelmi bizottságot?</a:t>
            </a:r>
            <a:r>
              <a:rPr lang="hu-HU" dirty="0"/>
              <a:t> </a:t>
            </a:r>
            <a:r>
              <a:rPr lang="hu-HU" dirty="0" smtClean="0"/>
              <a:t>   15 igen, 6 nem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/>
              <a:t>Együttműködési megállapodás  11 i – </a:t>
            </a:r>
            <a:r>
              <a:rPr lang="hu-HU" dirty="0" smtClean="0"/>
              <a:t>9 n</a:t>
            </a:r>
            <a:endParaRPr lang="hu-HU" dirty="0"/>
          </a:p>
          <a:p>
            <a:endParaRPr lang="hu-HU" dirty="0" smtClean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u-HU" dirty="0" smtClean="0"/>
              <a:t>2014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Megválasztott munkavédelmi  képviselők száma:  164</a:t>
            </a:r>
          </a:p>
          <a:p>
            <a:r>
              <a:rPr lang="hu-HU" dirty="0" smtClean="0"/>
              <a:t>A munkáltató partnerként kezeli a munkavédelmi képviselőt?  igen</a:t>
            </a:r>
          </a:p>
          <a:p>
            <a:r>
              <a:rPr lang="hu-HU" dirty="0" smtClean="0"/>
              <a:t>Együttműködési megállapodás  11 i – 4 n</a:t>
            </a:r>
          </a:p>
          <a:p>
            <a:r>
              <a:rPr lang="hu-HU" dirty="0" smtClean="0"/>
              <a:t>A munkavédelem jelentősége   10 kiváló, 4 jó, 2 közepes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6683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Együttműködés a munkáltatóval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68900788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rtalom helye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4320382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6822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Együttműködés a szakszervezettel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33848634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31452219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9314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</a:t>
            </a:r>
            <a:br>
              <a:rPr lang="hu-HU" dirty="0" smtClean="0"/>
            </a:br>
            <a:r>
              <a:rPr lang="hu-HU" dirty="0" smtClean="0"/>
              <a:t> a foglalkozás-egészségüggyel</a:t>
            </a:r>
            <a:endParaRPr lang="hu-HU" dirty="0"/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artalom helye 10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4715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Együttműködés a munkavédelmi szakemberekkel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8904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Munkavédelmi Bizottság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455335"/>
              </p:ext>
            </p:extLst>
          </p:nvPr>
        </p:nvGraphicFramePr>
        <p:xfrm>
          <a:off x="457200" y="1600200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984"/>
                <a:gridCol w="1224136"/>
                <a:gridCol w="1234480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2009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2014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Van-e kidolgozott ügyrendje a munkavédelmi bizottságnak?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Igen 12</a:t>
                      </a:r>
                    </a:p>
                    <a:p>
                      <a:r>
                        <a:rPr lang="hu-HU" dirty="0" smtClean="0"/>
                        <a:t>Nem 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Igen 10</a:t>
                      </a:r>
                    </a:p>
                    <a:p>
                      <a:r>
                        <a:rPr lang="hu-HU" dirty="0" smtClean="0"/>
                        <a:t>Nem 4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Biztosítottak-e a feltételei a bizottság munkájának?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Igen 14</a:t>
                      </a:r>
                    </a:p>
                    <a:p>
                      <a:r>
                        <a:rPr lang="hu-HU" dirty="0" smtClean="0"/>
                        <a:t>Nem 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Igen 13</a:t>
                      </a:r>
                    </a:p>
                    <a:p>
                      <a:r>
                        <a:rPr lang="hu-HU" dirty="0" smtClean="0"/>
                        <a:t>Nem 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Készített éves munkatervet a bizottság?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Igen 11</a:t>
                      </a:r>
                    </a:p>
                    <a:p>
                      <a:r>
                        <a:rPr lang="hu-HU" dirty="0" smtClean="0"/>
                        <a:t>Nem 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Igen 7</a:t>
                      </a:r>
                    </a:p>
                    <a:p>
                      <a:r>
                        <a:rPr lang="hu-HU" dirty="0" smtClean="0"/>
                        <a:t>Nem 6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Milyen gyakran ülésezik a bizottság?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Havonta  2</a:t>
                      </a:r>
                    </a:p>
                    <a:p>
                      <a:r>
                        <a:rPr lang="hu-HU" dirty="0" smtClean="0"/>
                        <a:t>Évente5x 1</a:t>
                      </a:r>
                    </a:p>
                    <a:p>
                      <a:r>
                        <a:rPr lang="hu-HU" dirty="0" smtClean="0"/>
                        <a:t>Évente4x 5</a:t>
                      </a:r>
                    </a:p>
                    <a:p>
                      <a:r>
                        <a:rPr lang="hu-HU" dirty="0" smtClean="0"/>
                        <a:t>Évente2x 3</a:t>
                      </a:r>
                    </a:p>
                    <a:p>
                      <a:r>
                        <a:rPr lang="hu-HU" dirty="0" smtClean="0"/>
                        <a:t>Soha</a:t>
                      </a:r>
                      <a:r>
                        <a:rPr lang="hu-HU" baseline="0" dirty="0" smtClean="0"/>
                        <a:t>        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Havonta  5</a:t>
                      </a:r>
                    </a:p>
                    <a:p>
                      <a:r>
                        <a:rPr lang="hu-HU" dirty="0" smtClean="0"/>
                        <a:t>Évente5x 2</a:t>
                      </a:r>
                    </a:p>
                    <a:p>
                      <a:r>
                        <a:rPr lang="hu-HU" dirty="0" smtClean="0"/>
                        <a:t>Évente4x 0</a:t>
                      </a:r>
                    </a:p>
                    <a:p>
                      <a:r>
                        <a:rPr lang="hu-HU" dirty="0" smtClean="0"/>
                        <a:t>Évente2x 3</a:t>
                      </a:r>
                    </a:p>
                    <a:p>
                      <a:r>
                        <a:rPr lang="hu-HU" dirty="0" smtClean="0"/>
                        <a:t>Soha</a:t>
                      </a:r>
                      <a:r>
                        <a:rPr lang="hu-HU" baseline="0" dirty="0" smtClean="0"/>
                        <a:t>        0</a:t>
                      </a:r>
                      <a:endParaRPr lang="hu-HU" dirty="0" smtClean="0"/>
                    </a:p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159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482</Words>
  <Application>Microsoft Office PowerPoint</Application>
  <PresentationFormat>Diavetítés a képernyőre (4:3 oldalarány)</PresentationFormat>
  <Paragraphs>166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Tájékoztató az iparági munkavédelmi képviselők 2014. évi működéséről készített felmérésről</vt:lpstr>
      <vt:lpstr>A felmérés célja</vt:lpstr>
      <vt:lpstr>Válaszadók</vt:lpstr>
      <vt:lpstr>Általános kérdések</vt:lpstr>
      <vt:lpstr>Együttműködés a munkáltatóval</vt:lpstr>
      <vt:lpstr>Együttműködés a szakszervezettel</vt:lpstr>
      <vt:lpstr>Együttműködés  a foglalkozás-egészségüggyel</vt:lpstr>
      <vt:lpstr>Együttműködés a munkavédelmi szakemberekkel</vt:lpstr>
      <vt:lpstr>Munkavédelmi Bizottság</vt:lpstr>
      <vt:lpstr>Törvényes jogok gyakorlása</vt:lpstr>
      <vt:lpstr>Törvényes jogok gyakorlása 2</vt:lpstr>
      <vt:lpstr>Paritásos Munkavédelmi Testület</vt:lpstr>
      <vt:lpstr>Egyéb kérdések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Tájékoztató az iparági munkavédelmi képviselők 2014. évi működéséről készített felmérésről</dc:title>
  <dc:creator>Orova Piroska</dc:creator>
  <cp:lastModifiedBy>Orova Piroska</cp:lastModifiedBy>
  <cp:revision>20</cp:revision>
  <dcterms:created xsi:type="dcterms:W3CDTF">2015-04-15T08:53:21Z</dcterms:created>
  <dcterms:modified xsi:type="dcterms:W3CDTF">2015-04-20T09:30:26Z</dcterms:modified>
</cp:coreProperties>
</file>