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9" r:id="rId4"/>
    <p:sldId id="258" r:id="rId5"/>
    <p:sldId id="278" r:id="rId6"/>
    <p:sldId id="273" r:id="rId7"/>
    <p:sldId id="271" r:id="rId8"/>
    <p:sldId id="270" r:id="rId9"/>
    <p:sldId id="272" r:id="rId10"/>
    <p:sldId id="268" r:id="rId11"/>
    <p:sldId id="269" r:id="rId12"/>
    <p:sldId id="277" r:id="rId13"/>
    <p:sldId id="267" r:id="rId14"/>
    <p:sldId id="279" r:id="rId15"/>
    <p:sldId id="274" r:id="rId16"/>
    <p:sldId id="275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2F04-F4D2-41C3-A0CC-24FDD54FA895}" type="datetimeFigureOut">
              <a:rPr lang="hu-HU" smtClean="0"/>
              <a:pPr/>
              <a:t>2015.05.14.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C39D-F41D-48C9-BE1A-E13ADC2C4F8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2F04-F4D2-41C3-A0CC-24FDD54FA895}" type="datetimeFigureOut">
              <a:rPr lang="hu-HU" smtClean="0"/>
              <a:pPr/>
              <a:t>2015.05.14.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C39D-F41D-48C9-BE1A-E13ADC2C4F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2F04-F4D2-41C3-A0CC-24FDD54FA895}" type="datetimeFigureOut">
              <a:rPr lang="hu-HU" smtClean="0"/>
              <a:pPr/>
              <a:t>2015.05.14.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C39D-F41D-48C9-BE1A-E13ADC2C4F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2F04-F4D2-41C3-A0CC-24FDD54FA895}" type="datetimeFigureOut">
              <a:rPr lang="hu-HU" smtClean="0"/>
              <a:pPr/>
              <a:t>2015.05.14.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C39D-F41D-48C9-BE1A-E13ADC2C4F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2F04-F4D2-41C3-A0CC-24FDD54FA895}" type="datetimeFigureOut">
              <a:rPr lang="hu-HU" smtClean="0"/>
              <a:pPr/>
              <a:t>2015.05.14.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010C39D-F41D-48C9-BE1A-E13ADC2C4F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2F04-F4D2-41C3-A0CC-24FDD54FA895}" type="datetimeFigureOut">
              <a:rPr lang="hu-HU" smtClean="0"/>
              <a:pPr/>
              <a:t>2015.05.14.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C39D-F41D-48C9-BE1A-E13ADC2C4F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2F04-F4D2-41C3-A0CC-24FDD54FA895}" type="datetimeFigureOut">
              <a:rPr lang="hu-HU" smtClean="0"/>
              <a:pPr/>
              <a:t>2015.05.14.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C39D-F41D-48C9-BE1A-E13ADC2C4F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2F04-F4D2-41C3-A0CC-24FDD54FA895}" type="datetimeFigureOut">
              <a:rPr lang="hu-HU" smtClean="0"/>
              <a:pPr/>
              <a:t>2015.05.14.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C39D-F41D-48C9-BE1A-E13ADC2C4F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2F04-F4D2-41C3-A0CC-24FDD54FA895}" type="datetimeFigureOut">
              <a:rPr lang="hu-HU" smtClean="0"/>
              <a:pPr/>
              <a:t>2015.05.14.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C39D-F41D-48C9-BE1A-E13ADC2C4F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2F04-F4D2-41C3-A0CC-24FDD54FA895}" type="datetimeFigureOut">
              <a:rPr lang="hu-HU" smtClean="0"/>
              <a:pPr/>
              <a:t>2015.05.14.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C39D-F41D-48C9-BE1A-E13ADC2C4F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2F04-F4D2-41C3-A0CC-24FDD54FA895}" type="datetimeFigureOut">
              <a:rPr lang="hu-HU" smtClean="0"/>
              <a:pPr/>
              <a:t>2015.05.14.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C39D-F41D-48C9-BE1A-E13ADC2C4F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D52F04-F4D2-41C3-A0CC-24FDD54FA895}" type="datetimeFigureOut">
              <a:rPr lang="hu-HU" smtClean="0"/>
              <a:pPr/>
              <a:t>2015.05.14.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10C39D-F41D-48C9-BE1A-E13ADC2C4F8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278608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4000" dirty="0" smtClean="0"/>
              <a:t>A </a:t>
            </a:r>
            <a:r>
              <a:rPr lang="hu-HU" sz="4000" dirty="0"/>
              <a:t>szociális párbeszéd, </a:t>
            </a:r>
            <a:br>
              <a:rPr lang="hu-HU" sz="4000" dirty="0"/>
            </a:br>
            <a:r>
              <a:rPr lang="hu-HU" sz="4000" dirty="0"/>
              <a:t>a munka világát érintő </a:t>
            </a:r>
            <a:br>
              <a:rPr lang="hu-HU" sz="4000" dirty="0"/>
            </a:br>
            <a:r>
              <a:rPr lang="hu-HU" sz="4000" dirty="0"/>
              <a:t>európai tapasztalatok, irányelvek, javaslatok</a:t>
            </a:r>
            <a:r>
              <a:rPr lang="hu-HU" sz="4400" dirty="0"/>
              <a:t/>
            </a:r>
            <a:br>
              <a:rPr lang="hu-HU" sz="4400" dirty="0"/>
            </a:br>
            <a:r>
              <a:rPr lang="hu-HU" sz="4400" dirty="0"/>
              <a:t> 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EVDSZ </a:t>
            </a:r>
          </a:p>
          <a:p>
            <a:r>
              <a:rPr lang="hu-HU" sz="2400" dirty="0" smtClean="0"/>
              <a:t>Budapest, 2015.04.29.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Értékelés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 	A legtöbb esetben nem áll rendelkezésre információ a megvalósulást illetően.</a:t>
            </a:r>
          </a:p>
          <a:p>
            <a:pPr>
              <a:buNone/>
            </a:pPr>
            <a:endParaRPr lang="hu-HU" dirty="0" smtClean="0"/>
          </a:p>
          <a:p>
            <a:pPr lvl="0"/>
            <a:r>
              <a:rPr lang="hu-HU" dirty="0" smtClean="0"/>
              <a:t>Két kivétel: munkavédelem ágazati szintű kérdései, és az oktatás és képzés</a:t>
            </a:r>
          </a:p>
          <a:p>
            <a:pPr lvl="0"/>
            <a:endParaRPr lang="hu-HU" dirty="0" smtClean="0"/>
          </a:p>
          <a:p>
            <a:pPr lvl="0">
              <a:buNone/>
            </a:pPr>
            <a:r>
              <a:rPr lang="hu-HU" dirty="0" smtClean="0"/>
              <a:t>Az alábbi két nyilatkozatot ölelik fel:</a:t>
            </a:r>
          </a:p>
          <a:p>
            <a:pPr lvl="0"/>
            <a:r>
              <a:rPr lang="hu-HU" dirty="0" smtClean="0"/>
              <a:t> </a:t>
            </a:r>
            <a:r>
              <a:rPr lang="hu-HU" b="1" dirty="0" smtClean="0"/>
              <a:t>Politikai nyilatkozat EURELECTRIC/EPSU/ EMCEF Egészség és biztonság és képzés</a:t>
            </a:r>
            <a:endParaRPr lang="hu-HU" dirty="0" smtClean="0"/>
          </a:p>
          <a:p>
            <a:pPr lvl="0"/>
            <a:r>
              <a:rPr lang="hu-HU" b="1" dirty="0" smtClean="0"/>
              <a:t>EURELECTRIC/EPSU/ EMCEF Közös Nyilatkozata a munkahelyi stresszről</a:t>
            </a:r>
          </a:p>
          <a:p>
            <a:pPr lvl="0"/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Betartás, betartatás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	Ezek a dokumentumok azonban javarészt nem fogalmaznak meg tisztán érthető, a gyakorlatot konkrétan befolyásoló előírásokat.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	Megvalósulás hiányának, illetve a nem teljes megvalósulás következményei is puhák.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	Ezért van szükség erős szervezetekre, olyanokra, akik a párbeszéd folyamatában partnerként vesznek részt.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Ajánlás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A nemzetközi szervezetekben való részvétel szükséges, de nem elégséges feltétel, mert a hazai megvalósulás nyomon követése is része az érdekvédelmi feladatnak, ezért a következő tezauruszt ajánljuk az EVDSZ figyelmébe.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86481" cy="680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2758746"/>
                <a:gridCol w="1154113"/>
                <a:gridCol w="1000126"/>
                <a:gridCol w="882650"/>
                <a:gridCol w="919163"/>
                <a:gridCol w="1130300"/>
                <a:gridCol w="693683"/>
              </a:tblGrid>
              <a:tr h="7706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S.szám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Arial"/>
                          <a:ea typeface="Times New Roman"/>
                          <a:cs typeface="Times New Roman"/>
                        </a:rPr>
                        <a:t>Megnevezés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Arial"/>
                          <a:ea typeface="Times New Roman"/>
                          <a:cs typeface="Times New Roman"/>
                        </a:rPr>
                        <a:t>Típusa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latin typeface="Arial"/>
                          <a:ea typeface="Times New Roman"/>
                          <a:cs typeface="Times New Roman"/>
                        </a:rPr>
                        <a:t>Kiterjed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Hatályos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Arial"/>
                          <a:ea typeface="Times New Roman"/>
                          <a:cs typeface="Times New Roman"/>
                        </a:rPr>
                        <a:t>Végrehajtó</a:t>
                      </a:r>
                      <a:br>
                        <a:rPr lang="hu-HU" sz="1200" b="1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hu-HU" sz="1200" b="1" dirty="0">
                          <a:latin typeface="Arial"/>
                          <a:ea typeface="Times New Roman"/>
                          <a:cs typeface="Times New Roman"/>
                        </a:rPr>
                        <a:t> szerv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Megvalósulási</a:t>
                      </a:r>
                      <a:r>
                        <a:rPr lang="hu-HU" sz="1200" b="1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hu-HU" sz="1200" b="1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hu-HU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jelentés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Arial"/>
                          <a:ea typeface="Times New Roman"/>
                          <a:cs typeface="Times New Roman"/>
                        </a:rPr>
                        <a:t>Akciók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314664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A Tanács 97/81/EK irányelve</a:t>
                      </a:r>
                      <a:b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 az UNICE, a CEEP és az </a:t>
                      </a:r>
                      <a:b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ETUC által kötött, a részmunkaidőről </a:t>
                      </a:r>
                      <a:b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szóló keret-megállapodásról 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Arial"/>
                          <a:ea typeface="Times New Roman"/>
                          <a:cs typeface="Times New Roman"/>
                        </a:rPr>
                        <a:t>irányelv/</a:t>
                      </a:r>
                      <a:r>
                        <a:rPr lang="hu-HU" sz="1200" dirty="0" err="1">
                          <a:latin typeface="Arial"/>
                          <a:ea typeface="Times New Roman"/>
                          <a:cs typeface="Times New Roman"/>
                        </a:rPr>
                        <a:t>tripartit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tagállamok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1997.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állam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314664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A Tanács 99/70/EK irányelve az </a:t>
                      </a:r>
                      <a:b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UNICE, a CEEP és az ETUC által kötött,</a:t>
                      </a:r>
                      <a:b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 a határozott idejű munkaviszonyról szóló keret-megállapodásról 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irányelv/tripartit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tagállamok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1999.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állam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98599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A Tanács 96/34/EK irányelve az</a:t>
                      </a:r>
                      <a:b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UNICE, a CEEP és az ETUC által kötött,</a:t>
                      </a:r>
                      <a:b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a szülői szabadságról szóló keret-megállapodásról 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irányelv/tripartit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tagállamok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1995.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Arial"/>
                          <a:ea typeface="Times New Roman"/>
                          <a:cs typeface="Times New Roman"/>
                        </a:rPr>
                        <a:t>állam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7199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Európai Parlament és Tanács </a:t>
                      </a:r>
                      <a:b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 2003/10/EK irányelve </a:t>
                      </a:r>
                      <a:b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a munkavállalók fizikai tényezők (zaj)</a:t>
                      </a:r>
                      <a:b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hatásának való kitettségére vonatkozó </a:t>
                      </a:r>
                      <a:b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egészségügyi és biztonsági</a:t>
                      </a:r>
                      <a:b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minimum követelményekről 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irányelv/tripartit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tagállamok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2003.02.06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latin typeface="Arial"/>
                          <a:ea typeface="Times New Roman"/>
                          <a:cs typeface="Times New Roman"/>
                        </a:rPr>
                        <a:t>Állam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Javaslatok a konkrét gyakorlatra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1510" lvl="0" indent="-514350">
              <a:buFont typeface="+mj-lt"/>
              <a:buAutoNum type="arabicPeriod"/>
            </a:pPr>
            <a:r>
              <a:rPr lang="hu-HU" dirty="0" smtClean="0"/>
              <a:t>Indulásként a Megállapodás tár teljes feltöltése, majd folyamatos vezetése, aktualizálása. Ebből azonnal elérhető tudásbázis létrehozása a megállapodások teljes szövegével.</a:t>
            </a:r>
          </a:p>
          <a:p>
            <a:pPr marL="651510" lvl="0" indent="-514350">
              <a:buFont typeface="+mj-lt"/>
              <a:buAutoNum type="arabicPeriod"/>
            </a:pPr>
            <a:endParaRPr lang="hu-HU" dirty="0" smtClean="0"/>
          </a:p>
          <a:p>
            <a:pPr marL="651510" lvl="0" indent="-514350">
              <a:buFont typeface="+mj-lt"/>
              <a:buAutoNum type="arabicPeriod"/>
            </a:pPr>
            <a:r>
              <a:rPr lang="hu-HU" dirty="0" smtClean="0"/>
              <a:t>A tezauruszban feltüntetett megállapodások közül évente legalább egynél a hiányzó megvalósulási jelentés elkészítése.</a:t>
            </a:r>
          </a:p>
          <a:p>
            <a:pPr marL="651510" lvl="0" indent="-514350">
              <a:buFont typeface="+mj-lt"/>
              <a:buAutoNum type="arabicPeriod"/>
            </a:pPr>
            <a:endParaRPr lang="hu-HU" dirty="0" smtClean="0"/>
          </a:p>
          <a:p>
            <a:pPr marL="651510" lvl="0" indent="-514350">
              <a:buFont typeface="+mj-lt"/>
              <a:buAutoNum type="arabicPeriod"/>
            </a:pPr>
            <a:r>
              <a:rPr lang="hu-HU" dirty="0" smtClean="0"/>
              <a:t>Az évente elkészített új megvalósulási jelentés(</a:t>
            </a:r>
            <a:r>
              <a:rPr lang="hu-HU" dirty="0" err="1" smtClean="0"/>
              <a:t>ek</a:t>
            </a:r>
            <a:r>
              <a:rPr lang="hu-HU" dirty="0" smtClean="0"/>
              <a:t>) értékelése, cselekvési program meghatározása.   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4000" dirty="0" smtClean="0"/>
              <a:t>	Figyelemmel kell kísérni a gyakorlati megvalósulást, hiszen az érdekképviseleti munka a kiharcolt eredmények megvalósításában tükröződik.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6000" dirty="0" smtClean="0"/>
          </a:p>
          <a:p>
            <a:pPr>
              <a:buNone/>
            </a:pPr>
            <a:r>
              <a:rPr lang="hu-HU" sz="6000" dirty="0" smtClean="0"/>
              <a:t>Köszönöm a figyelmet!</a:t>
            </a:r>
            <a:endParaRPr lang="hu-H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vizsgálat célja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A </a:t>
            </a:r>
            <a:r>
              <a:rPr lang="hu-HU" dirty="0"/>
              <a:t>vizsgálat célja annak feltérképezése, hogy a magyar gyakorlatban hogyan érkeznek el a hazai ágazati </a:t>
            </a:r>
            <a:r>
              <a:rPr lang="hu-HU" dirty="0" smtClean="0"/>
              <a:t>vállalati dolgozókhoz </a:t>
            </a:r>
            <a:r>
              <a:rPr lang="hu-HU" dirty="0"/>
              <a:t>az európai szociális párbeszédben született javaslatok, irányelvek.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Ahol a döntés születik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 smtClean="0"/>
              <a:t>	A rendszerváltás és az unóba történő belépés után felértékelődött a nemzetközi érdekvédelem, lehetőség nyílt a részvételre a </a:t>
            </a:r>
            <a:r>
              <a:rPr lang="hu-HU" b="1" dirty="0" smtClean="0"/>
              <a:t>szociális párbeszéd fórumain.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1. A döntések többségét, az Európai Unió színtéren hozzák meg.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2. A villamos energiai társaságok anyavállalatai európai cégek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Az </a:t>
            </a:r>
            <a:r>
              <a:rPr lang="hu-HU" dirty="0" err="1" smtClean="0"/>
              <a:t>EVDSZ-nek</a:t>
            </a:r>
            <a:r>
              <a:rPr lang="hu-HU" dirty="0" smtClean="0"/>
              <a:t> nem csak feladata, de kötelessége is a hatékony részvétel a nemzetközi fórumokon, hiszen ott kell az érdeket képviselni, ahol a döntés születik.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Szociálic</a:t>
            </a:r>
            <a:r>
              <a:rPr lang="hu-HU" dirty="0" smtClean="0"/>
              <a:t> párbeszéd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	Olyan egyeztetések konzultációk, együttműködések és tárgyalások összessége, amely a gazdaság két ágense, a munkavállalók és a munkáltatók szervezeteinek képviseletével jön létre.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Az európai szociális párbeszéd kiegészíti a nemzeti szintű szociális párbeszédet, így adva lehetőséget a közösségi szintű érdekérvényesítéshez.</a:t>
            </a:r>
          </a:p>
          <a:p>
            <a:pPr>
              <a:buNone/>
            </a:pPr>
            <a:r>
              <a:rPr lang="hu-HU" dirty="0" smtClean="0"/>
              <a:t>	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szociális párbeszédnek két fő formája van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hu-HU" dirty="0" smtClean="0"/>
          </a:p>
          <a:p>
            <a:r>
              <a:rPr lang="hu-HU" dirty="0" err="1" smtClean="0"/>
              <a:t>Bipartit</a:t>
            </a:r>
            <a:r>
              <a:rPr lang="hu-HU" dirty="0" smtClean="0"/>
              <a:t> párbeszéd: európai munkáltató és </a:t>
            </a:r>
            <a:r>
              <a:rPr lang="hu-HU" dirty="0" err="1" smtClean="0"/>
              <a:t>munkavállallói</a:t>
            </a:r>
            <a:r>
              <a:rPr lang="hu-HU" dirty="0" smtClean="0"/>
              <a:t> érdekképviseletek (szociális partnereknek)</a:t>
            </a:r>
          </a:p>
          <a:p>
            <a:endParaRPr lang="hu-HU" dirty="0" smtClean="0"/>
          </a:p>
          <a:p>
            <a:r>
              <a:rPr lang="hu-HU" dirty="0" err="1" smtClean="0"/>
              <a:t>Tripartit</a:t>
            </a:r>
            <a:r>
              <a:rPr lang="hu-HU" dirty="0" smtClean="0"/>
              <a:t> párbeszéd: kiegészülve  kormányzatokkal és európai intézményekkel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	A szociális párbeszéd célja olyan konszenzusok meghozatala, melyek akár jogi erővel is bírnak, vagy a jogrendbe ugyan nem beemelve, de közös véleményeket, ajánlásokat, közös cselekvési programokat, magatartási szabályokat alkotnak.</a:t>
            </a:r>
          </a:p>
          <a:p>
            <a:pPr>
              <a:buNone/>
            </a:pPr>
            <a:r>
              <a:rPr lang="hu-HU" dirty="0" smtClean="0"/>
              <a:t>	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következő megállapodások jöttek így létre: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smtClean="0"/>
              <a:t>Részmunkaidős foglalkoztatás (Irányelv)</a:t>
            </a:r>
          </a:p>
          <a:p>
            <a:pPr lvl="0"/>
            <a:r>
              <a:rPr lang="hu-HU" dirty="0" smtClean="0"/>
              <a:t>Határozott ideig tartó munkaviszony (irányelv)</a:t>
            </a:r>
          </a:p>
          <a:p>
            <a:pPr lvl="0"/>
            <a:r>
              <a:rPr lang="hu-HU" dirty="0" smtClean="0"/>
              <a:t>Szülői szabadság (irányelv)</a:t>
            </a:r>
          </a:p>
          <a:p>
            <a:pPr lvl="0"/>
            <a:r>
              <a:rPr lang="hu-HU" dirty="0" smtClean="0"/>
              <a:t>Távmunka (autonóm megállapodás)</a:t>
            </a:r>
          </a:p>
          <a:p>
            <a:pPr lvl="0"/>
            <a:r>
              <a:rPr lang="hu-HU" dirty="0" smtClean="0"/>
              <a:t>Munkahelyi stressz (autonóm megállapodás)</a:t>
            </a:r>
          </a:p>
          <a:p>
            <a:pPr lvl="0"/>
            <a:r>
              <a:rPr lang="hu-HU" dirty="0" smtClean="0"/>
              <a:t>Munkahelyi zaklatás és erőszak (autonóm megállapodás)</a:t>
            </a:r>
          </a:p>
          <a:p>
            <a:pPr lvl="0"/>
            <a:r>
              <a:rPr lang="hu-HU" dirty="0" smtClean="0"/>
              <a:t>Befogadó munkaerőpiac (autonóm megállapodás)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EVDSZ </a:t>
            </a:r>
            <a:r>
              <a:rPr lang="hu-HU" dirty="0" err="1" smtClean="0"/>
              <a:t>részvétle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Az EVDSZ részt vesz az Európai Unión belül zajló villamosenergia-ipari ágazati szociális párbeszéd munkájában, amely az EPSU, az EMCEF (közszolgáltatási, illetve, európai, bánya,</a:t>
            </a:r>
          </a:p>
          <a:p>
            <a:pPr>
              <a:buNone/>
            </a:pPr>
            <a:r>
              <a:rPr lang="hu-HU" dirty="0" smtClean="0"/>
              <a:t>	vegyipari, és energiaipari szakszervezeti szövetség – ma </a:t>
            </a:r>
            <a:r>
              <a:rPr lang="hu-HU" dirty="0" err="1" smtClean="0"/>
              <a:t>industriAll</a:t>
            </a:r>
            <a:r>
              <a:rPr lang="hu-HU" dirty="0" smtClean="0"/>
              <a:t>) és az EURELECTRIC (az európai nagy villamosenergia-ipari ágak munkáltatói szövetsége) között zajlik.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Szükséges feltételek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b="1" dirty="0" smtClean="0"/>
              <a:t>Az első és legfontosabb minimális előfeltétel:</a:t>
            </a:r>
            <a:endParaRPr lang="hu-HU" dirty="0" smtClean="0"/>
          </a:p>
          <a:p>
            <a:pPr marL="651510" lvl="0" indent="-514350">
              <a:buFont typeface="+mj-lt"/>
              <a:buAutoNum type="arabicPeriod"/>
            </a:pPr>
            <a:r>
              <a:rPr lang="hu-HU" dirty="0" smtClean="0"/>
              <a:t>A demokratikus alapok megléte, a társadalmi párbeszédet elősegítő jogszabályi háttér megteremtése. </a:t>
            </a:r>
          </a:p>
          <a:p>
            <a:pPr marL="651510" lvl="0" indent="-514350">
              <a:buFont typeface="+mj-lt"/>
              <a:buAutoNum type="arabicPeriod"/>
            </a:pPr>
            <a:r>
              <a:rPr lang="hu-HU" dirty="0" smtClean="0"/>
              <a:t>Szükség van még erős és reprezentatív munkavállalói és munkáltatói szervezetekre.</a:t>
            </a:r>
          </a:p>
          <a:p>
            <a:pPr marL="651510" lvl="0" indent="-514350">
              <a:buFont typeface="+mj-lt"/>
              <a:buAutoNum type="arabicPeriod"/>
            </a:pPr>
            <a:r>
              <a:rPr lang="hu-HU" dirty="0" smtClean="0"/>
              <a:t>A felek rendelkezzenek közös érdekekkel és akarattal, hogy részt vegyenek egy ilyen együttműködésen alapuló, konstruktív párbeszédben.</a:t>
            </a:r>
          </a:p>
          <a:p>
            <a:pPr lvl="0"/>
            <a:endParaRPr lang="hu-HU" b="1" dirty="0" smtClean="0"/>
          </a:p>
          <a:p>
            <a:pPr lvl="0"/>
            <a:r>
              <a:rPr lang="hu-HU" b="1" dirty="0" smtClean="0"/>
              <a:t>OÉT helyett Versenyszférát tömörítő fórum</a:t>
            </a:r>
          </a:p>
          <a:p>
            <a:pPr lvl="0"/>
            <a:endParaRPr lang="hu-HU" b="1" dirty="0" smtClean="0"/>
          </a:p>
          <a:p>
            <a:pPr lvl="0"/>
            <a:r>
              <a:rPr lang="hu-HU" dirty="0" smtClean="0"/>
              <a:t>A 2012. évi I. tv., tehát az </a:t>
            </a:r>
            <a:r>
              <a:rPr lang="hu-HU" b="1" dirty="0" smtClean="0"/>
              <a:t>új Munka törvénykönyve 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szociális párbeszéd eredményei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/>
              <a:t>	Az irányelvek a közösségi jog részét képezik, azaz kötelező érvényűek minden tagállamra nézve.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Az autonóm megállapodások viszont csak a felekre terjednek ki, azokra, akik aláírták a megállapodást.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A cselekvési keretterv központi területekre vonatkozik. Önkéntes teljesítésen alapszik.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Az autonóm megállapodások végrehajtására:</a:t>
            </a:r>
          </a:p>
          <a:p>
            <a:pPr lvl="0"/>
            <a:r>
              <a:rPr lang="hu-HU" dirty="0" smtClean="0"/>
              <a:t>tagállami kollektív szerződés </a:t>
            </a:r>
          </a:p>
          <a:p>
            <a:pPr lvl="0"/>
            <a:r>
              <a:rPr lang="hu-HU" dirty="0" smtClean="0"/>
              <a:t>a tagállami munkaadói, munkavállalói szervezetek megállapodásainak </a:t>
            </a:r>
          </a:p>
          <a:p>
            <a:pPr lvl="0"/>
            <a:r>
              <a:rPr lang="hu-HU" dirty="0" smtClean="0"/>
              <a:t>a tagállam munka törvénykönyvébe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9319</TotalTime>
  <Words>280</Words>
  <Application>Microsoft Office PowerPoint</Application>
  <PresentationFormat>Diavetítés a képernyőre (4:3 oldalarány)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5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Hegycsúcs</vt:lpstr>
      <vt:lpstr>     A szociális párbeszéd,  a munka világát érintő  európai tapasztalatok, irányelvek, javaslatok  </vt:lpstr>
      <vt:lpstr>A vizsgálat célja</vt:lpstr>
      <vt:lpstr>Ahol a döntés születik</vt:lpstr>
      <vt:lpstr>Szociálic párbeszéd</vt:lpstr>
      <vt:lpstr>A szociális párbeszédnek két fő formája van</vt:lpstr>
      <vt:lpstr>A következő megállapodások jöttek így létre: </vt:lpstr>
      <vt:lpstr>Az EVDSZ részvétle</vt:lpstr>
      <vt:lpstr>Szükséges feltételek</vt:lpstr>
      <vt:lpstr>A szociális párbeszéd eredményei </vt:lpstr>
      <vt:lpstr>Értékelés</vt:lpstr>
      <vt:lpstr>Betartás, betartatás</vt:lpstr>
      <vt:lpstr>Ajánlás</vt:lpstr>
      <vt:lpstr>PowerPoint bemutató</vt:lpstr>
      <vt:lpstr>Javaslatok a konkrét gyakorlatra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szociális párbeszéd,  a munka világát érintő  európai tapasztalatok, irányelvek, javaslatok</dc:title>
  <dc:creator>Ami</dc:creator>
  <cp:lastModifiedBy>Tóth Andrea</cp:lastModifiedBy>
  <cp:revision>96</cp:revision>
  <dcterms:created xsi:type="dcterms:W3CDTF">2015-04-22T08:36:31Z</dcterms:created>
  <dcterms:modified xsi:type="dcterms:W3CDTF">2015-05-14T08:23:40Z</dcterms:modified>
</cp:coreProperties>
</file>