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24" r:id="rId2"/>
    <p:sldId id="331" r:id="rId3"/>
    <p:sldId id="325" r:id="rId4"/>
    <p:sldId id="356" r:id="rId5"/>
    <p:sldId id="334" r:id="rId6"/>
    <p:sldId id="333" r:id="rId7"/>
    <p:sldId id="332" r:id="rId8"/>
    <p:sldId id="338" r:id="rId9"/>
    <p:sldId id="341" r:id="rId10"/>
    <p:sldId id="357" r:id="rId11"/>
    <p:sldId id="328" r:id="rId12"/>
  </p:sldIdLst>
  <p:sldSz cx="9144000" cy="6858000" type="screen4x3"/>
  <p:notesSz cx="7010400" cy="92964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C88E"/>
    <a:srgbClr val="003300"/>
    <a:srgbClr val="008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hu-HU"/>
              <a:t>EVDSZ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AB93749-918F-4F59-81A6-7BD85C6379DA}" type="datetimeFigureOut">
              <a:rPr lang="hu-HU"/>
              <a:pPr>
                <a:defRPr/>
              </a:pPr>
              <a:t>2015.04.26.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37F3374A-640F-4848-9EBF-BDDAA5E2592E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27184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hu-HU"/>
              <a:t>EVDSZ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2A8AE8-1894-47BB-AAE1-303B082D94EF}" type="datetimeFigureOut">
              <a:rPr lang="hu-HU"/>
              <a:pPr>
                <a:defRPr/>
              </a:pPr>
              <a:t>2015.04.26.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33E7887B-32B6-4B5B-8015-382080EB9278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28151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049AD-3140-41DC-939C-9B5B7D6E901C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F9B68-9ED0-4E3D-B2A8-97AA6D87EF2E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627EC-E16B-4BCC-AB56-13394AE01F36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261BC-1197-437D-BCBE-6153F298B6FF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3FAF5-3D4A-4395-9917-26B15D3DF44B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46FE1-5ACF-4733-969D-1D6BCE535CD1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85F89-C41B-46DC-8BE0-77E980A899BE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51FFB-52B3-4D08-B768-3398EAF8DDE8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4062B-5C6C-450F-B7FE-DD08B3183076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6C590-CA7F-475B-9310-94387F901EB4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6F2E03E2-8EA0-49CE-B7C1-559AECF7AEB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EFF5EF"/>
            </a:gs>
            <a:gs pos="10001">
              <a:srgbClr val="EFF5EF"/>
            </a:gs>
            <a:gs pos="30000">
              <a:srgbClr val="8EC88E"/>
            </a:gs>
            <a:gs pos="100000">
              <a:srgbClr val="00800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FE0D4"/>
                </a:solidFill>
                <a:latin typeface="Constantia" pitchFamily="18" charset="0"/>
              </a:defRPr>
            </a:lvl1pPr>
          </a:lstStyle>
          <a:p>
            <a:fld id="{E12EC849-CAED-4C60-9DAF-714CDAF45CD7}" type="slidenum">
              <a:rPr lang="hu-HU"/>
              <a:pPr/>
              <a:t>‹#›</a:t>
            </a:fld>
            <a:endParaRPr 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7" r:id="rId9"/>
    <p:sldLayoutId id="2147483815" r:id="rId10"/>
    <p:sldLayoutId id="214748381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8CDD7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A8CDD7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C0BEA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A95D70-60E6-4358-B988-53EEB229EDB3}" type="slidenum">
              <a:rPr lang="hu-HU" altLang="hu-HU"/>
              <a:pPr/>
              <a:t>1</a:t>
            </a:fld>
            <a:endParaRPr lang="hu-HU" altLang="hu-HU"/>
          </a:p>
        </p:txBody>
      </p:sp>
      <p:pic>
        <p:nvPicPr>
          <p:cNvPr id="5124" name="Picture 5" descr="USZT_logo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artalom helye 10"/>
          <p:cNvSpPr>
            <a:spLocks noGrp="1"/>
          </p:cNvSpPr>
          <p:nvPr>
            <p:ph idx="1"/>
          </p:nvPr>
        </p:nvSpPr>
        <p:spPr>
          <a:xfrm>
            <a:off x="179388" y="1989138"/>
            <a:ext cx="8713787" cy="3821112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  <a:defRPr/>
            </a:pPr>
            <a:r>
              <a:rPr lang="hu-HU" altLang="hu-HU" sz="2800" dirty="0" smtClean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TÁMOP -2-5-3-A-13/1-2013-0025</a:t>
            </a:r>
          </a:p>
          <a:p>
            <a:pPr marL="0" indent="0" algn="ctr">
              <a:buFont typeface="Wingdings 2" pitchFamily="18" charset="2"/>
              <a:buNone/>
              <a:defRPr/>
            </a:pPr>
            <a:endParaRPr lang="hu-HU" altLang="hu-HU" sz="8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A TÁMOP 2.5.3.A-13/1 „Társadalmi partnerek kapacitásfejlesztése a Konvergencia Régióban” </a:t>
            </a:r>
          </a:p>
          <a:p>
            <a:pPr algn="ctr">
              <a:buNone/>
            </a:pPr>
            <a:endParaRPr lang="hu-HU" sz="24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 </a:t>
            </a:r>
            <a:r>
              <a:rPr lang="hu-HU" sz="2400" b="1" dirty="0" smtClean="0">
                <a:solidFill>
                  <a:schemeClr val="bg1"/>
                </a:solidFill>
              </a:rPr>
              <a:t>Pénzügyi tájékoztató</a:t>
            </a:r>
          </a:p>
          <a:p>
            <a:pPr marL="0" indent="0" algn="ctr">
              <a:buFont typeface="Wingdings 2" pitchFamily="18" charset="2"/>
              <a:buNone/>
              <a:defRPr/>
            </a:pPr>
            <a:endParaRPr lang="hu-HU" sz="2800" dirty="0" smtClean="0">
              <a:solidFill>
                <a:schemeClr val="bg1"/>
              </a:solidFill>
            </a:endParaRP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hu-HU" sz="2200" dirty="0" smtClean="0">
                <a:solidFill>
                  <a:schemeClr val="bg1"/>
                </a:solidFill>
              </a:rPr>
              <a:t>2015.04.29.</a:t>
            </a:r>
            <a:endParaRPr lang="hu-HU" sz="2200" dirty="0">
              <a:solidFill>
                <a:schemeClr val="bg1"/>
              </a:solidFill>
            </a:endParaRP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hu-HU" sz="2200" dirty="0" err="1" smtClean="0">
                <a:solidFill>
                  <a:schemeClr val="bg1"/>
                </a:solidFill>
              </a:rPr>
              <a:t>Bajkó</a:t>
            </a:r>
            <a:r>
              <a:rPr lang="hu-HU" sz="2200" dirty="0" smtClean="0">
                <a:solidFill>
                  <a:schemeClr val="bg1"/>
                </a:solidFill>
              </a:rPr>
              <a:t> Rita / Gál Csilla</a:t>
            </a:r>
          </a:p>
          <a:p>
            <a:pPr algn="ctr">
              <a:defRPr/>
            </a:pPr>
            <a:endParaRPr lang="hu-HU" sz="2000" dirty="0" smtClean="0">
              <a:solidFill>
                <a:schemeClr val="bg1"/>
              </a:solidFill>
            </a:endParaRPr>
          </a:p>
          <a:p>
            <a:pPr algn="ctr">
              <a:defRPr/>
            </a:pPr>
            <a:endParaRPr lang="hu-HU" altLang="hu-HU" sz="24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128" name="Picture 8" descr="JPEG-ké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877272"/>
            <a:ext cx="1809750" cy="752476"/>
          </a:xfrm>
          <a:prstGeom prst="rect">
            <a:avLst/>
          </a:prstGeom>
          <a:noFill/>
        </p:spPr>
      </p:pic>
      <p:pic>
        <p:nvPicPr>
          <p:cNvPr id="8" name="Kép 3" descr="kicsib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1297" y="332656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10"/>
          <p:cNvSpPr>
            <a:spLocks noGrp="1"/>
          </p:cNvSpPr>
          <p:nvPr>
            <p:ph idx="1"/>
          </p:nvPr>
        </p:nvSpPr>
        <p:spPr>
          <a:xfrm>
            <a:off x="-180975" y="760413"/>
            <a:ext cx="8229600" cy="58102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altLang="hu-HU" sz="1300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TÁMOP -2-5-3-A-13/1-2013-0025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hu-HU" altLang="hu-HU" sz="1300" b="1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  <a:p>
            <a:pPr marL="0" indent="0" algn="ctr">
              <a:buFont typeface="Wingdings 2" pitchFamily="18" charset="2"/>
              <a:buNone/>
            </a:pPr>
            <a:endParaRPr lang="hu-HU" altLang="hu-HU" sz="1300" b="1" dirty="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72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470247-8700-48AB-A00D-E1977D02EADD}" type="slidenum">
              <a:rPr lang="hu-HU" altLang="hu-HU"/>
              <a:pPr/>
              <a:t>10</a:t>
            </a:fld>
            <a:endParaRPr lang="hu-HU" altLang="hu-HU"/>
          </a:p>
        </p:txBody>
      </p:sp>
      <p:pic>
        <p:nvPicPr>
          <p:cNvPr id="7173" name="Picture 5" descr="USZT_logo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églalap 2"/>
          <p:cNvSpPr/>
          <p:nvPr/>
        </p:nvSpPr>
        <p:spPr>
          <a:xfrm>
            <a:off x="251520" y="1340768"/>
            <a:ext cx="7427863" cy="72008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7178" name="Téglalap 3"/>
          <p:cNvSpPr>
            <a:spLocks noChangeArrowheads="1"/>
          </p:cNvSpPr>
          <p:nvPr/>
        </p:nvSpPr>
        <p:spPr bwMode="auto">
          <a:xfrm>
            <a:off x="251520" y="1484784"/>
            <a:ext cx="865051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hu-HU" sz="800" dirty="0" smtClean="0">
                <a:solidFill>
                  <a:schemeClr val="bg1"/>
                </a:solidFill>
                <a:latin typeface="+mn-lt"/>
              </a:rPr>
              <a:t> </a:t>
            </a:r>
          </a:p>
          <a:p>
            <a:pPr algn="ctr"/>
            <a:r>
              <a:rPr lang="hu-HU" sz="2000" i="1" dirty="0" smtClean="0">
                <a:solidFill>
                  <a:schemeClr val="bg1"/>
                </a:solidFill>
                <a:latin typeface="+mn-lt"/>
              </a:rPr>
              <a:t>A pályázat költségvetése eddig a tervek szerint valósult meg.  </a:t>
            </a:r>
          </a:p>
          <a:p>
            <a:pPr algn="ctr"/>
            <a:r>
              <a:rPr lang="hu-HU" sz="2000" i="1" dirty="0" smtClean="0">
                <a:solidFill>
                  <a:schemeClr val="bg1"/>
                </a:solidFill>
                <a:latin typeface="+mn-lt"/>
              </a:rPr>
              <a:t>2014-ben a támogatásból: 27.390.187 Ft került felhasználásra.</a:t>
            </a:r>
          </a:p>
          <a:p>
            <a:pPr algn="ctr"/>
            <a:r>
              <a:rPr lang="hu-HU" sz="2000" i="1" dirty="0" smtClean="0">
                <a:solidFill>
                  <a:schemeClr val="bg1"/>
                </a:solidFill>
                <a:latin typeface="+mn-lt"/>
              </a:rPr>
              <a:t>A fennmaradó rész felhasználására 2015. májusáig kerül sor.</a:t>
            </a:r>
          </a:p>
          <a:p>
            <a:pPr algn="ctr"/>
            <a:r>
              <a:rPr lang="hu-HU" sz="2000" i="1" dirty="0" smtClean="0">
                <a:solidFill>
                  <a:schemeClr val="bg1"/>
                </a:solidFill>
                <a:latin typeface="+mn-lt"/>
              </a:rPr>
              <a:t> </a:t>
            </a:r>
          </a:p>
          <a:p>
            <a:pPr algn="ctr"/>
            <a:endParaRPr lang="hu-HU" sz="2000" i="1" dirty="0" smtClean="0">
              <a:solidFill>
                <a:schemeClr val="bg1"/>
              </a:solidFill>
              <a:latin typeface="+mn-lt"/>
            </a:endParaRPr>
          </a:p>
          <a:p>
            <a:pPr algn="ctr"/>
            <a:endParaRPr lang="hu-HU" sz="2000" i="1" dirty="0" smtClean="0">
              <a:solidFill>
                <a:schemeClr val="bg1"/>
              </a:solidFill>
              <a:latin typeface="+mn-lt"/>
            </a:endParaRPr>
          </a:p>
          <a:p>
            <a:pPr algn="ctr"/>
            <a:endParaRPr lang="hu-HU" sz="2000" i="1" dirty="0" smtClean="0">
              <a:solidFill>
                <a:schemeClr val="bg1"/>
              </a:solidFill>
              <a:latin typeface="+mn-lt"/>
            </a:endParaRPr>
          </a:p>
          <a:p>
            <a:pPr algn="ctr"/>
            <a:endParaRPr lang="hu-HU" sz="2000" i="1" dirty="0" smtClean="0">
              <a:solidFill>
                <a:schemeClr val="bg1"/>
              </a:solidFill>
              <a:latin typeface="+mn-lt"/>
            </a:endParaRPr>
          </a:p>
          <a:p>
            <a:pPr algn="ctr"/>
            <a:endParaRPr lang="hu-HU" sz="2000" i="1" dirty="0" smtClean="0">
              <a:solidFill>
                <a:schemeClr val="bg1"/>
              </a:solidFill>
              <a:latin typeface="+mn-lt"/>
            </a:endParaRPr>
          </a:p>
          <a:p>
            <a:pPr algn="ctr"/>
            <a:endParaRPr lang="hu-HU" sz="2000" i="1" dirty="0" smtClean="0">
              <a:solidFill>
                <a:schemeClr val="bg1"/>
              </a:solidFill>
              <a:latin typeface="+mn-lt"/>
            </a:endParaRPr>
          </a:p>
          <a:p>
            <a:pPr algn="ctr"/>
            <a:endParaRPr lang="hu-HU" sz="2000" i="1" dirty="0" smtClean="0">
              <a:solidFill>
                <a:schemeClr val="bg1"/>
              </a:solidFill>
              <a:latin typeface="+mn-lt"/>
            </a:endParaRPr>
          </a:p>
          <a:p>
            <a:pPr algn="ctr"/>
            <a:endParaRPr lang="hu-HU" sz="2000" i="1" dirty="0" smtClean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1" name="Picture 8" descr="JPEG-ké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877272"/>
            <a:ext cx="1809750" cy="752476"/>
          </a:xfrm>
          <a:prstGeom prst="rect">
            <a:avLst/>
          </a:prstGeom>
          <a:noFill/>
        </p:spPr>
      </p:pic>
      <p:pic>
        <p:nvPicPr>
          <p:cNvPr id="12" name="Kép 3" descr="kicsib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1297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Táblázat 12"/>
          <p:cNvGraphicFramePr>
            <a:graphicFrameLocks noGrp="1"/>
          </p:cNvGraphicFramePr>
          <p:nvPr/>
        </p:nvGraphicFramePr>
        <p:xfrm>
          <a:off x="755576" y="2780928"/>
          <a:ext cx="748883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8"/>
                <a:gridCol w="2376264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Projekt</a:t>
                      </a:r>
                      <a:r>
                        <a:rPr lang="hu-HU" baseline="0" dirty="0" smtClean="0"/>
                        <a:t> elszámolások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 smtClean="0"/>
                        <a:t>Összegek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Kifizetett előleg összege: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12 404 082 Ft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 kifizetési igény összege: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8 377 727 Ft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 kifizetési igény összege: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12 389 429 Ft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 kifizetési igény összege: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3 167 993 Ft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Folyamatban lévő 4. kifizetési igény összege: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14 170 259 Ft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Záró kifizetési igény- az előleg elszámolását takarja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11 510 921 Ft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5" descr="USZT_logo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ím 9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229600" cy="1719064"/>
          </a:xfrm>
        </p:spPr>
        <p:txBody>
          <a:bodyPr/>
          <a:lstStyle/>
          <a:p>
            <a:pPr algn="ctr"/>
            <a:r>
              <a:rPr lang="hu-HU" i="1" dirty="0" smtClean="0">
                <a:solidFill>
                  <a:schemeClr val="bg1"/>
                </a:solidFill>
                <a:latin typeface="+mn-lt"/>
              </a:rPr>
              <a:t>Köszönöm a megtisztelő figyelmüket!</a:t>
            </a:r>
            <a:endParaRPr lang="hu-HU" i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496" y="1487835"/>
            <a:ext cx="8568952" cy="4389437"/>
          </a:xfrm>
        </p:spPr>
        <p:txBody>
          <a:bodyPr/>
          <a:lstStyle/>
          <a:p>
            <a:r>
              <a:rPr lang="hu-HU" sz="2000" dirty="0" smtClean="0">
                <a:solidFill>
                  <a:schemeClr val="bg1"/>
                </a:solidFill>
              </a:rPr>
              <a:t>Az EVDSZ társadalmi szerepvállalásának erősítése a Dél-Dunántúli Régióban pályázat támogatási összege: </a:t>
            </a:r>
            <a:r>
              <a:rPr lang="hu-HU" sz="2000" b="1" dirty="0" smtClean="0">
                <a:solidFill>
                  <a:schemeClr val="bg1"/>
                </a:solidFill>
              </a:rPr>
              <a:t>49.616.329 Ft. </a:t>
            </a:r>
          </a:p>
          <a:p>
            <a:pPr>
              <a:buNone/>
            </a:pPr>
            <a:r>
              <a:rPr lang="hu-HU" sz="2000" b="1" dirty="0" smtClean="0">
                <a:solidFill>
                  <a:schemeClr val="bg1"/>
                </a:solidFill>
              </a:rPr>
              <a:t>	</a:t>
            </a:r>
            <a:r>
              <a:rPr lang="hu-HU" sz="2000" dirty="0" smtClean="0">
                <a:solidFill>
                  <a:schemeClr val="bg1"/>
                </a:solidFill>
              </a:rPr>
              <a:t>Ezen összeget az alábbiak szerint használtuk fel:</a:t>
            </a:r>
          </a:p>
          <a:p>
            <a:pPr>
              <a:buNone/>
            </a:pPr>
            <a:endParaRPr lang="hu-HU" sz="800" dirty="0" smtClean="0">
              <a:solidFill>
                <a:schemeClr val="bg1"/>
              </a:solidFill>
            </a:endParaRPr>
          </a:p>
          <a:p>
            <a:r>
              <a:rPr lang="hu-HU" sz="2000" b="1" dirty="0" smtClean="0">
                <a:solidFill>
                  <a:schemeClr val="bg1"/>
                </a:solidFill>
              </a:rPr>
              <a:t>Projekt előkészítés </a:t>
            </a:r>
            <a:r>
              <a:rPr lang="hu-HU" sz="2000" dirty="0" smtClean="0">
                <a:solidFill>
                  <a:schemeClr val="bg1"/>
                </a:solidFill>
              </a:rPr>
              <a:t>során nem merültek fel költségek.</a:t>
            </a:r>
          </a:p>
          <a:p>
            <a:pPr>
              <a:buNone/>
            </a:pPr>
            <a:endParaRPr lang="hu-HU" sz="800" dirty="0" smtClean="0">
              <a:solidFill>
                <a:schemeClr val="bg1"/>
              </a:solidFill>
            </a:endParaRPr>
          </a:p>
          <a:p>
            <a:pPr algn="just"/>
            <a:r>
              <a:rPr lang="hu-HU" sz="2000" b="1" dirty="0" smtClean="0">
                <a:solidFill>
                  <a:schemeClr val="bg1"/>
                </a:solidFill>
              </a:rPr>
              <a:t>Projekt menedzsment költségei összesen:</a:t>
            </a: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hu-HU" sz="2000" b="1" dirty="0" smtClean="0">
                <a:solidFill>
                  <a:schemeClr val="bg1"/>
                </a:solidFill>
              </a:rPr>
              <a:t>3.957.320 Ft</a:t>
            </a:r>
            <a:r>
              <a:rPr lang="hu-HU" sz="2000" dirty="0" smtClean="0">
                <a:solidFill>
                  <a:schemeClr val="bg1"/>
                </a:solidFill>
              </a:rPr>
              <a:t> értékben kerültek elszámolásra.</a:t>
            </a:r>
          </a:p>
          <a:p>
            <a:pPr>
              <a:buNone/>
            </a:pPr>
            <a:endParaRPr lang="hu-HU" sz="800" dirty="0" smtClean="0">
              <a:solidFill>
                <a:schemeClr val="bg1"/>
              </a:solidFill>
            </a:endParaRPr>
          </a:p>
          <a:p>
            <a:pPr algn="just"/>
            <a:r>
              <a:rPr lang="hu-HU" sz="2000" dirty="0" smtClean="0">
                <a:solidFill>
                  <a:schemeClr val="bg1"/>
                </a:solidFill>
              </a:rPr>
              <a:t>A pénzügyi vezető vállalkozási szerződés keretében, 16 hónapon át havi bruttó 50.800 Ft-ért végezte a tevékenységét, összesen 812.800 Ft-ért.</a:t>
            </a:r>
          </a:p>
          <a:p>
            <a:pPr algn="just"/>
            <a:r>
              <a:rPr lang="hu-HU" sz="2000" dirty="0" smtClean="0">
                <a:solidFill>
                  <a:schemeClr val="bg1"/>
                </a:solidFill>
              </a:rPr>
              <a:t>A projektmenedzser munkaidejéből 16 hónapon keresztül heti 20 órát a projektre fordított, amelynek havi összege bruttó 154.750 Ft, összesen: 2.476.000 Ft. A projektmenedzser bérköltsége után összesen: 668.520 Ft közteher keletkezett.</a:t>
            </a:r>
          </a:p>
        </p:txBody>
      </p:sp>
      <p:sp>
        <p:nvSpPr>
          <p:cNvPr id="6148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79AD9B-5F5E-4CDA-9831-B6EB25E2C7C8}" type="slidenum">
              <a:rPr lang="hu-HU"/>
              <a:pPr/>
              <a:t>2</a:t>
            </a:fld>
            <a:endParaRPr lang="hu-HU"/>
          </a:p>
        </p:txBody>
      </p:sp>
      <p:pic>
        <p:nvPicPr>
          <p:cNvPr id="6149" name="Picture 5" descr="USZT_logo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artalom helye 10"/>
          <p:cNvSpPr txBox="1">
            <a:spLocks/>
          </p:cNvSpPr>
          <p:nvPr/>
        </p:nvSpPr>
        <p:spPr bwMode="auto">
          <a:xfrm>
            <a:off x="14808" y="760413"/>
            <a:ext cx="8229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8CDD7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hu-HU" altLang="hu-HU" sz="13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TÁMOP -2-5-3-A-13/1-2013-0025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8CDD7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hu-HU" altLang="hu-HU" sz="1300" b="1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8CDD7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hu-HU" altLang="hu-HU" sz="1300" b="1" i="0" u="none" strike="noStrike" kern="120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Kép 3" descr="kicsib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1297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églalap 8"/>
          <p:cNvSpPr/>
          <p:nvPr/>
        </p:nvSpPr>
        <p:spPr>
          <a:xfrm>
            <a:off x="384497" y="1268760"/>
            <a:ext cx="7427863" cy="72008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pic>
        <p:nvPicPr>
          <p:cNvPr id="10" name="Picture 8" descr="JPEG-ké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5877272"/>
            <a:ext cx="1809750" cy="752476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10"/>
          <p:cNvSpPr>
            <a:spLocks noGrp="1"/>
          </p:cNvSpPr>
          <p:nvPr>
            <p:ph idx="1"/>
          </p:nvPr>
        </p:nvSpPr>
        <p:spPr>
          <a:xfrm>
            <a:off x="-180975" y="760413"/>
            <a:ext cx="8229600" cy="58102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altLang="hu-HU" sz="1300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TÁMOP -2-5-3-A-13/1-2013-0025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hu-HU" altLang="hu-HU" sz="1300" b="1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  <a:p>
            <a:pPr marL="0" indent="0" algn="ctr">
              <a:buFont typeface="Wingdings 2" pitchFamily="18" charset="2"/>
              <a:buNone/>
            </a:pPr>
            <a:endParaRPr lang="hu-HU" altLang="hu-HU" sz="1300" b="1" dirty="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72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470247-8700-48AB-A00D-E1977D02EADD}" type="slidenum">
              <a:rPr lang="hu-HU" altLang="hu-HU"/>
              <a:pPr/>
              <a:t>3</a:t>
            </a:fld>
            <a:endParaRPr lang="hu-HU" altLang="hu-HU"/>
          </a:p>
        </p:txBody>
      </p:sp>
      <p:pic>
        <p:nvPicPr>
          <p:cNvPr id="7173" name="Picture 5" descr="USZT_logo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églalap 2"/>
          <p:cNvSpPr/>
          <p:nvPr/>
        </p:nvSpPr>
        <p:spPr>
          <a:xfrm>
            <a:off x="251520" y="1340768"/>
            <a:ext cx="7427863" cy="72008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7178" name="Téglalap 3"/>
          <p:cNvSpPr>
            <a:spLocks noChangeArrowheads="1"/>
          </p:cNvSpPr>
          <p:nvPr/>
        </p:nvSpPr>
        <p:spPr bwMode="auto">
          <a:xfrm>
            <a:off x="323528" y="1895341"/>
            <a:ext cx="842493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Projekt szakmai megvalósításával összefüggő költségek: 2.032.000 Ft</a:t>
            </a:r>
            <a:endParaRPr lang="hu-HU" sz="2000" dirty="0" smtClean="0">
              <a:solidFill>
                <a:schemeClr val="bg1"/>
              </a:solidFill>
              <a:latin typeface="+mn-lt"/>
            </a:endParaRPr>
          </a:p>
          <a:p>
            <a:endParaRPr lang="hu-HU" sz="2000" dirty="0" smtClean="0">
              <a:solidFill>
                <a:schemeClr val="bg1"/>
              </a:solidFill>
              <a:latin typeface="+mn-lt"/>
            </a:endParaRPr>
          </a:p>
          <a:p>
            <a:pPr algn="just"/>
            <a:r>
              <a:rPr lang="hu-HU" sz="2000" dirty="0" smtClean="0">
                <a:solidFill>
                  <a:schemeClr val="bg1"/>
                </a:solidFill>
                <a:latin typeface="+mn-lt"/>
              </a:rPr>
              <a:t>Szakmai vezető havi bruttó: 100.000 Ft-ért végezte a tevékenységét, 16 hónapon keresztül, megbízási jogviszonyban, összesen: 1.600.000 Ft-ért.</a:t>
            </a:r>
          </a:p>
          <a:p>
            <a:pPr algn="just"/>
            <a:r>
              <a:rPr lang="hu-HU" sz="2000" dirty="0" smtClean="0">
                <a:solidFill>
                  <a:schemeClr val="bg1"/>
                </a:solidFill>
                <a:latin typeface="+mn-lt"/>
              </a:rPr>
              <a:t>A szakmai vezető megbízási díját terhelő közteher összege: 432.000 Ft.</a:t>
            </a:r>
          </a:p>
          <a:p>
            <a:r>
              <a:rPr lang="hu-HU" sz="2000" dirty="0" smtClean="0">
                <a:solidFill>
                  <a:schemeClr val="bg1"/>
                </a:solidFill>
                <a:latin typeface="+mn-lt"/>
              </a:rPr>
              <a:t> </a:t>
            </a:r>
          </a:p>
          <a:p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Célcsoport számára biztosított támogatások: 11.910.620 Ft</a:t>
            </a:r>
            <a:endParaRPr lang="hu-HU" sz="2000" dirty="0" smtClean="0">
              <a:solidFill>
                <a:schemeClr val="bg1"/>
              </a:solidFill>
              <a:latin typeface="+mn-lt"/>
            </a:endParaRPr>
          </a:p>
          <a:p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 </a:t>
            </a:r>
            <a:endParaRPr lang="hu-HU" sz="2000" dirty="0" smtClean="0">
              <a:solidFill>
                <a:schemeClr val="bg1"/>
              </a:solidFill>
              <a:latin typeface="+mn-lt"/>
            </a:endParaRPr>
          </a:p>
          <a:p>
            <a:pPr algn="just"/>
            <a:r>
              <a:rPr lang="hu-HU" sz="2000" dirty="0" smtClean="0">
                <a:solidFill>
                  <a:schemeClr val="bg1"/>
                </a:solidFill>
                <a:latin typeface="+mn-lt"/>
              </a:rPr>
              <a:t>Ezen jogcímen kerültek elszámolásra: az előkészítő tanulmányban meghatározott képzések lebonyolításai, külső felnőttképzési szakértő vállalkozás bevonásával. A 2 napos képzések esetében a résztvevők számára szállás és ellátás volt biztosítva.</a:t>
            </a:r>
            <a:endParaRPr lang="hu-HU" sz="2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1" name="Picture 8" descr="JPEG-ké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5877272"/>
            <a:ext cx="1809750" cy="752476"/>
          </a:xfrm>
          <a:prstGeom prst="rect">
            <a:avLst/>
          </a:prstGeom>
          <a:noFill/>
        </p:spPr>
      </p:pic>
      <p:pic>
        <p:nvPicPr>
          <p:cNvPr id="12" name="Kép 3" descr="kicsib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01297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10"/>
          <p:cNvSpPr>
            <a:spLocks noGrp="1"/>
          </p:cNvSpPr>
          <p:nvPr>
            <p:ph idx="1"/>
          </p:nvPr>
        </p:nvSpPr>
        <p:spPr>
          <a:xfrm>
            <a:off x="-180975" y="760413"/>
            <a:ext cx="8229600" cy="58102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altLang="hu-HU" sz="1300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TÁMOP -2-5-3-A-13/1-2013-0025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hu-HU" altLang="hu-HU" sz="1300" b="1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  <a:p>
            <a:pPr marL="0" indent="0" algn="ctr">
              <a:buFont typeface="Wingdings 2" pitchFamily="18" charset="2"/>
              <a:buNone/>
            </a:pPr>
            <a:endParaRPr lang="hu-HU" altLang="hu-HU" sz="1300" b="1" dirty="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72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470247-8700-48AB-A00D-E1977D02EADD}" type="slidenum">
              <a:rPr lang="hu-HU" altLang="hu-HU"/>
              <a:pPr/>
              <a:t>4</a:t>
            </a:fld>
            <a:endParaRPr lang="hu-HU" altLang="hu-HU"/>
          </a:p>
        </p:txBody>
      </p:sp>
      <p:pic>
        <p:nvPicPr>
          <p:cNvPr id="7173" name="Picture 5" descr="USZT_logo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églalap 2"/>
          <p:cNvSpPr/>
          <p:nvPr/>
        </p:nvSpPr>
        <p:spPr>
          <a:xfrm>
            <a:off x="251520" y="1340768"/>
            <a:ext cx="7427863" cy="72008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7178" name="Téglalap 3"/>
          <p:cNvSpPr>
            <a:spLocks noChangeArrowheads="1"/>
          </p:cNvSpPr>
          <p:nvPr/>
        </p:nvSpPr>
        <p:spPr bwMode="auto">
          <a:xfrm>
            <a:off x="251520" y="1484784"/>
            <a:ext cx="8568952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2000" b="1" i="1" dirty="0" smtClean="0">
                <a:solidFill>
                  <a:schemeClr val="bg1"/>
                </a:solidFill>
                <a:latin typeface="+mn-lt"/>
              </a:rPr>
              <a:t>Oktatási, képzési költségekre felmerült: 8.128.000 Ft</a:t>
            </a:r>
            <a:endParaRPr lang="hu-HU" sz="2000" dirty="0" smtClean="0">
              <a:solidFill>
                <a:schemeClr val="bg1"/>
              </a:solidFill>
              <a:latin typeface="+mn-lt"/>
            </a:endParaRPr>
          </a:p>
          <a:p>
            <a:endParaRPr lang="hu-HU" sz="800" b="1" dirty="0" smtClean="0">
              <a:solidFill>
                <a:schemeClr val="bg1"/>
              </a:solidFill>
              <a:latin typeface="+mn-lt"/>
            </a:endParaRPr>
          </a:p>
          <a:p>
            <a:r>
              <a:rPr lang="hu-HU" sz="2000" dirty="0" smtClean="0">
                <a:solidFill>
                  <a:schemeClr val="bg1"/>
                </a:solidFill>
                <a:latin typeface="+mn-lt"/>
              </a:rPr>
              <a:t>Ezen belül a képzések megnevezés szerint a következők voltak:</a:t>
            </a:r>
          </a:p>
          <a:p>
            <a:r>
              <a:rPr lang="hu-HU" sz="800" dirty="0" smtClean="0">
                <a:solidFill>
                  <a:schemeClr val="bg1"/>
                </a:solidFill>
                <a:latin typeface="+mn-lt"/>
              </a:rPr>
              <a:t> </a:t>
            </a:r>
          </a:p>
          <a:p>
            <a:r>
              <a:rPr lang="hu-HU" sz="2000" dirty="0" smtClean="0">
                <a:solidFill>
                  <a:schemeClr val="bg1"/>
                </a:solidFill>
                <a:latin typeface="+mn-lt"/>
              </a:rPr>
              <a:t>Érdekképviselet és általános kompetenciafejlesztés 2 alkalommal összesen: 							1.625.600 Ft értékben.</a:t>
            </a:r>
          </a:p>
          <a:p>
            <a:r>
              <a:rPr lang="hu-HU" sz="800" dirty="0" smtClean="0">
                <a:solidFill>
                  <a:schemeClr val="bg1"/>
                </a:solidFill>
                <a:latin typeface="+mn-lt"/>
              </a:rPr>
              <a:t> </a:t>
            </a:r>
          </a:p>
          <a:p>
            <a:r>
              <a:rPr lang="hu-HU" sz="2000" dirty="0" smtClean="0">
                <a:solidFill>
                  <a:schemeClr val="bg1"/>
                </a:solidFill>
                <a:latin typeface="+mn-lt"/>
              </a:rPr>
              <a:t>Vezetési ismeretek 2 alkalommal összesen: 	1.625.600 Ft összegben.   </a:t>
            </a:r>
          </a:p>
          <a:p>
            <a:r>
              <a:rPr lang="hu-HU" sz="2000" dirty="0" smtClean="0">
                <a:solidFill>
                  <a:schemeClr val="bg1"/>
                </a:solidFill>
                <a:latin typeface="+mn-lt"/>
              </a:rPr>
              <a:t>MT változások 2 alkalommal: 			1.219.200 Ft értékben.   </a:t>
            </a:r>
          </a:p>
          <a:p>
            <a:r>
              <a:rPr lang="hu-HU" sz="2000" dirty="0" smtClean="0">
                <a:solidFill>
                  <a:schemeClr val="bg1"/>
                </a:solidFill>
                <a:latin typeface="+mn-lt"/>
              </a:rPr>
              <a:t>Általános kompetenciafejlesztés, tisztségviselők	2 alkalommal összesen: 							1.625.600 Ft értékben.</a:t>
            </a:r>
          </a:p>
          <a:p>
            <a:r>
              <a:rPr lang="hu-HU" sz="2000" dirty="0" smtClean="0">
                <a:solidFill>
                  <a:schemeClr val="bg1"/>
                </a:solidFill>
                <a:latin typeface="+mn-lt"/>
              </a:rPr>
              <a:t>Hatékonyság, időgazdálkodás 2 alkalommal összesen: 609.600 Ft összegben. </a:t>
            </a:r>
          </a:p>
          <a:p>
            <a:r>
              <a:rPr lang="hu-HU" sz="2000" dirty="0" smtClean="0">
                <a:solidFill>
                  <a:schemeClr val="bg1"/>
                </a:solidFill>
                <a:latin typeface="+mn-lt"/>
              </a:rPr>
              <a:t>Ágazati és országos érdekegyeztetés fejlesztése	1 alkalommal: </a:t>
            </a:r>
          </a:p>
          <a:p>
            <a:r>
              <a:rPr lang="hu-HU" sz="2000" dirty="0" smtClean="0">
                <a:solidFill>
                  <a:schemeClr val="bg1"/>
                </a:solidFill>
                <a:latin typeface="+mn-lt"/>
              </a:rPr>
              <a:t>						609.600 Ft értékben.  </a:t>
            </a:r>
          </a:p>
          <a:p>
            <a:r>
              <a:rPr lang="hu-HU" sz="2000" dirty="0" smtClean="0">
                <a:solidFill>
                  <a:schemeClr val="bg1"/>
                </a:solidFill>
                <a:latin typeface="+mn-lt"/>
              </a:rPr>
              <a:t>Általános kompetenciafejlesztés, tisztségviselők (2) 1 alkalommal: </a:t>
            </a:r>
          </a:p>
          <a:p>
            <a:r>
              <a:rPr lang="hu-HU" sz="2000" dirty="0" smtClean="0">
                <a:solidFill>
                  <a:schemeClr val="bg1"/>
                </a:solidFill>
                <a:latin typeface="+mn-lt"/>
              </a:rPr>
              <a:t>						812.800 Ft értékben. </a:t>
            </a:r>
            <a:endParaRPr lang="hu-HU" sz="2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1" name="Picture 8" descr="JPEG-ké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877272"/>
            <a:ext cx="1809750" cy="752476"/>
          </a:xfrm>
          <a:prstGeom prst="rect">
            <a:avLst/>
          </a:prstGeom>
          <a:noFill/>
        </p:spPr>
      </p:pic>
      <p:pic>
        <p:nvPicPr>
          <p:cNvPr id="12" name="Kép 3" descr="kicsib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1297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867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10"/>
          <p:cNvSpPr>
            <a:spLocks noGrp="1"/>
          </p:cNvSpPr>
          <p:nvPr>
            <p:ph idx="1"/>
          </p:nvPr>
        </p:nvSpPr>
        <p:spPr>
          <a:xfrm>
            <a:off x="-180975" y="760413"/>
            <a:ext cx="8229600" cy="58102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altLang="hu-HU" sz="1300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TÁMOP -2-5-3-A-13/1-2013-0025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hu-HU" altLang="hu-HU" sz="1300" b="1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  <a:p>
            <a:pPr marL="0" indent="0" algn="ctr">
              <a:buFont typeface="Wingdings 2" pitchFamily="18" charset="2"/>
              <a:buNone/>
            </a:pPr>
            <a:endParaRPr lang="hu-HU" altLang="hu-HU" sz="1300" b="1" dirty="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72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470247-8700-48AB-A00D-E1977D02EADD}" type="slidenum">
              <a:rPr lang="hu-HU" altLang="hu-HU"/>
              <a:pPr/>
              <a:t>5</a:t>
            </a:fld>
            <a:endParaRPr lang="hu-HU" altLang="hu-HU"/>
          </a:p>
        </p:txBody>
      </p:sp>
      <p:pic>
        <p:nvPicPr>
          <p:cNvPr id="7173" name="Picture 5" descr="USZT_logo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églalap 2"/>
          <p:cNvSpPr/>
          <p:nvPr/>
        </p:nvSpPr>
        <p:spPr>
          <a:xfrm>
            <a:off x="251520" y="1340768"/>
            <a:ext cx="7427863" cy="72008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7178" name="Téglalap 3"/>
          <p:cNvSpPr>
            <a:spLocks noChangeArrowheads="1"/>
          </p:cNvSpPr>
          <p:nvPr/>
        </p:nvSpPr>
        <p:spPr bwMode="auto">
          <a:xfrm>
            <a:off x="395536" y="1740872"/>
            <a:ext cx="849694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2000" b="1" i="1" dirty="0" smtClean="0">
                <a:solidFill>
                  <a:schemeClr val="bg1"/>
                </a:solidFill>
                <a:latin typeface="+mn-lt"/>
              </a:rPr>
              <a:t>Utazási és kiküldetési költségekre felmerült:     3.782.620 Ft</a:t>
            </a:r>
            <a:endParaRPr lang="hu-HU" sz="2000" dirty="0" smtClean="0">
              <a:solidFill>
                <a:schemeClr val="bg1"/>
              </a:solidFill>
              <a:latin typeface="+mn-lt"/>
            </a:endParaRPr>
          </a:p>
          <a:p>
            <a:pPr algn="just"/>
            <a:r>
              <a:rPr lang="hu-HU" sz="2000" dirty="0" smtClean="0">
                <a:solidFill>
                  <a:schemeClr val="bg1"/>
                </a:solidFill>
                <a:latin typeface="+mn-lt"/>
              </a:rPr>
              <a:t>Ez az összeg a két napos képzéseken a közel 310 fő résztvevő számára a szállás és ellátás biztosítása során felmerült kiadásokat tartalmazta.  </a:t>
            </a:r>
          </a:p>
          <a:p>
            <a:r>
              <a:rPr lang="hu-HU" sz="2000" dirty="0" smtClean="0">
                <a:solidFill>
                  <a:schemeClr val="bg1"/>
                </a:solidFill>
                <a:latin typeface="+mn-lt"/>
              </a:rPr>
              <a:t> </a:t>
            </a:r>
          </a:p>
          <a:p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Projekt megvalósításához igénybevett szolgáltatások:   30.473.440 Ft</a:t>
            </a:r>
            <a:endParaRPr lang="hu-HU" sz="2000" dirty="0" smtClean="0">
              <a:solidFill>
                <a:schemeClr val="bg1"/>
              </a:solidFill>
              <a:latin typeface="+mn-lt"/>
            </a:endParaRPr>
          </a:p>
          <a:p>
            <a:r>
              <a:rPr lang="hu-HU" sz="800" b="1" dirty="0" smtClean="0">
                <a:solidFill>
                  <a:schemeClr val="bg1"/>
                </a:solidFill>
                <a:latin typeface="+mn-lt"/>
              </a:rPr>
              <a:t> </a:t>
            </a:r>
            <a:endParaRPr lang="hu-HU" sz="800" dirty="0" smtClean="0">
              <a:solidFill>
                <a:schemeClr val="bg1"/>
              </a:solidFill>
              <a:latin typeface="+mn-lt"/>
            </a:endParaRPr>
          </a:p>
          <a:p>
            <a:r>
              <a:rPr lang="hu-HU" sz="2000" dirty="0" smtClean="0">
                <a:solidFill>
                  <a:schemeClr val="bg1"/>
                </a:solidFill>
                <a:latin typeface="+mn-lt"/>
              </a:rPr>
              <a:t>Ilyen szolgáltatások voltak a következők:</a:t>
            </a:r>
          </a:p>
          <a:p>
            <a:r>
              <a:rPr lang="hu-HU" sz="800" b="1" dirty="0" smtClean="0">
                <a:solidFill>
                  <a:schemeClr val="bg1"/>
                </a:solidFill>
                <a:latin typeface="+mn-lt"/>
              </a:rPr>
              <a:t> </a:t>
            </a:r>
            <a:endParaRPr lang="hu-HU" sz="800" dirty="0" smtClean="0">
              <a:solidFill>
                <a:schemeClr val="bg1"/>
              </a:solidFill>
              <a:latin typeface="+mn-lt"/>
            </a:endParaRPr>
          </a:p>
          <a:p>
            <a:pPr algn="just"/>
            <a:r>
              <a:rPr lang="hu-HU" sz="2000" dirty="0" smtClean="0">
                <a:solidFill>
                  <a:schemeClr val="bg1"/>
                </a:solidFill>
                <a:latin typeface="+mn-lt"/>
              </a:rPr>
              <a:t>Konferenciák szervezése az előkészítő tanulmánynak megfelelően, a tervezett létszámmal. Rendezvényszervezés és előadók díja. Felmérések és elemzések a szakszervezeti tevékenységek alátámasztásához, napra kész információk begyűjtéséhez. </a:t>
            </a:r>
            <a:endParaRPr lang="hu-HU" sz="2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1" name="Picture 8" descr="JPEG-ké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877272"/>
            <a:ext cx="1809750" cy="752476"/>
          </a:xfrm>
          <a:prstGeom prst="rect">
            <a:avLst/>
          </a:prstGeom>
          <a:noFill/>
        </p:spPr>
      </p:pic>
      <p:pic>
        <p:nvPicPr>
          <p:cNvPr id="12" name="Kép 3" descr="kicsib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1297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10"/>
          <p:cNvSpPr>
            <a:spLocks noGrp="1"/>
          </p:cNvSpPr>
          <p:nvPr>
            <p:ph idx="1"/>
          </p:nvPr>
        </p:nvSpPr>
        <p:spPr>
          <a:xfrm>
            <a:off x="-180975" y="760413"/>
            <a:ext cx="8229600" cy="58102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altLang="hu-HU" sz="1300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TÁMOP -2-5-3-A-13/1-2013-0025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hu-HU" altLang="hu-HU" sz="1300" b="1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  <a:p>
            <a:pPr marL="0" indent="0" algn="ctr">
              <a:buFont typeface="Wingdings 2" pitchFamily="18" charset="2"/>
              <a:buNone/>
            </a:pPr>
            <a:endParaRPr lang="hu-HU" altLang="hu-HU" sz="1300" b="1" dirty="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72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470247-8700-48AB-A00D-E1977D02EADD}" type="slidenum">
              <a:rPr lang="hu-HU" altLang="hu-HU"/>
              <a:pPr/>
              <a:t>6</a:t>
            </a:fld>
            <a:endParaRPr lang="hu-HU" altLang="hu-HU"/>
          </a:p>
        </p:txBody>
      </p:sp>
      <p:pic>
        <p:nvPicPr>
          <p:cNvPr id="7173" name="Picture 5" descr="USZT_logo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églalap 2"/>
          <p:cNvSpPr/>
          <p:nvPr/>
        </p:nvSpPr>
        <p:spPr>
          <a:xfrm>
            <a:off x="251520" y="1340768"/>
            <a:ext cx="7427863" cy="72008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7178" name="Téglalap 3"/>
          <p:cNvSpPr>
            <a:spLocks noChangeArrowheads="1"/>
          </p:cNvSpPr>
          <p:nvPr/>
        </p:nvSpPr>
        <p:spPr bwMode="auto">
          <a:xfrm>
            <a:off x="395536" y="1484784"/>
            <a:ext cx="849694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2000" b="1" i="1" dirty="0" smtClean="0">
                <a:solidFill>
                  <a:schemeClr val="bg1"/>
                </a:solidFill>
                <a:latin typeface="+mn-lt"/>
              </a:rPr>
              <a:t>Mérnöki, szakértői díjak: 5.969.000 Ft</a:t>
            </a:r>
            <a:endParaRPr lang="hu-HU" sz="2000" dirty="0" smtClean="0">
              <a:solidFill>
                <a:schemeClr val="bg1"/>
              </a:solidFill>
              <a:latin typeface="+mn-lt"/>
            </a:endParaRPr>
          </a:p>
          <a:p>
            <a:r>
              <a:rPr lang="hu-HU" sz="800" b="1" i="1" dirty="0" smtClean="0">
                <a:solidFill>
                  <a:schemeClr val="bg1"/>
                </a:solidFill>
                <a:latin typeface="+mn-lt"/>
              </a:rPr>
              <a:t> </a:t>
            </a:r>
            <a:r>
              <a:rPr lang="hu-HU" sz="2000" dirty="0" smtClean="0">
                <a:solidFill>
                  <a:schemeClr val="bg1"/>
                </a:solidFill>
                <a:latin typeface="+mn-lt"/>
              </a:rPr>
              <a:t>Ebből:</a:t>
            </a:r>
          </a:p>
          <a:p>
            <a:pPr algn="just"/>
            <a:r>
              <a:rPr lang="hu-HU" sz="2000" dirty="0" smtClean="0">
                <a:solidFill>
                  <a:schemeClr val="bg1"/>
                </a:solidFill>
                <a:latin typeface="+mn-lt"/>
              </a:rPr>
              <a:t>Az MT. szabályrendszeréből adódó új érdekképviseleti szempontok érvényesítési lehetőségei, elemzés	dokumentum	díja: 2.984.500 Ft értéket képvisel.</a:t>
            </a:r>
          </a:p>
          <a:p>
            <a:pPr algn="just"/>
            <a:r>
              <a:rPr lang="hu-HU" sz="800" dirty="0" smtClean="0">
                <a:solidFill>
                  <a:schemeClr val="bg1"/>
                </a:solidFill>
                <a:latin typeface="+mn-lt"/>
              </a:rPr>
              <a:t>   </a:t>
            </a:r>
          </a:p>
          <a:p>
            <a:pPr algn="just"/>
            <a:r>
              <a:rPr lang="hu-HU" sz="2000" dirty="0" smtClean="0">
                <a:solidFill>
                  <a:schemeClr val="bg1"/>
                </a:solidFill>
                <a:latin typeface="+mn-lt"/>
              </a:rPr>
              <a:t>A másik produktum az Ágazati Kollektív Szerződés tartalmának, a kollektív szerződések megkötésének, módosításának, módjának munkajogi valamint a munkavállalók érdekképviseleti szempontjának elemzése, amelynek értéke szintén:    2.984.500 Ft</a:t>
            </a:r>
          </a:p>
          <a:p>
            <a:endParaRPr lang="hu-HU" sz="800" b="1" i="1" dirty="0" smtClean="0">
              <a:solidFill>
                <a:schemeClr val="bg1"/>
              </a:solidFill>
              <a:latin typeface="+mn-lt"/>
            </a:endParaRPr>
          </a:p>
          <a:p>
            <a:r>
              <a:rPr lang="hu-HU" sz="2000" b="1" i="1" dirty="0" smtClean="0">
                <a:solidFill>
                  <a:schemeClr val="bg1"/>
                </a:solidFill>
                <a:latin typeface="+mn-lt"/>
              </a:rPr>
              <a:t>Ki nem emelt egyéb igénybe vett szakmai szolgáltatások: 6.476.250 Ft</a:t>
            </a:r>
            <a:endParaRPr lang="hu-HU" sz="2000" dirty="0" smtClean="0">
              <a:solidFill>
                <a:schemeClr val="bg1"/>
              </a:solidFill>
              <a:latin typeface="+mn-lt"/>
            </a:endParaRPr>
          </a:p>
          <a:p>
            <a:r>
              <a:rPr lang="hu-HU" sz="800" dirty="0" smtClean="0">
                <a:solidFill>
                  <a:schemeClr val="bg1"/>
                </a:solidFill>
                <a:latin typeface="+mn-lt"/>
              </a:rPr>
              <a:t> </a:t>
            </a:r>
          </a:p>
          <a:p>
            <a:r>
              <a:rPr lang="hu-HU" sz="2000" dirty="0" smtClean="0">
                <a:solidFill>
                  <a:schemeClr val="bg1"/>
                </a:solidFill>
                <a:latin typeface="+mn-lt"/>
              </a:rPr>
              <a:t>Ki nem emelt egyéb igénybe vett szakmai szolgáltatások keretében számoltuk el a nyomda, kommunikáció költségeit valamint a kisfilmek tervezésének és gyártásának dokumentumait: 6.476.250 Ft értékben.  </a:t>
            </a:r>
          </a:p>
          <a:p>
            <a:pPr algn="just"/>
            <a:endParaRPr lang="hu-HU" sz="2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1" name="Picture 8" descr="JPEG-ké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877272"/>
            <a:ext cx="1809750" cy="752476"/>
          </a:xfrm>
          <a:prstGeom prst="rect">
            <a:avLst/>
          </a:prstGeom>
          <a:noFill/>
        </p:spPr>
      </p:pic>
      <p:pic>
        <p:nvPicPr>
          <p:cNvPr id="12" name="Kép 3" descr="kicsib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1297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10"/>
          <p:cNvSpPr>
            <a:spLocks noGrp="1"/>
          </p:cNvSpPr>
          <p:nvPr>
            <p:ph idx="1"/>
          </p:nvPr>
        </p:nvSpPr>
        <p:spPr>
          <a:xfrm>
            <a:off x="-180975" y="760413"/>
            <a:ext cx="8229600" cy="58102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altLang="hu-HU" sz="1300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TÁMOP -2-5-3-A-13/1-2013-0025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hu-HU" altLang="hu-HU" sz="1300" b="1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  <a:p>
            <a:pPr marL="0" indent="0" algn="ctr">
              <a:buFont typeface="Wingdings 2" pitchFamily="18" charset="2"/>
              <a:buNone/>
            </a:pPr>
            <a:endParaRPr lang="hu-HU" altLang="hu-HU" sz="1300" b="1" dirty="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72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470247-8700-48AB-A00D-E1977D02EADD}" type="slidenum">
              <a:rPr lang="hu-HU" altLang="hu-HU"/>
              <a:pPr/>
              <a:t>7</a:t>
            </a:fld>
            <a:endParaRPr lang="hu-HU" altLang="hu-HU"/>
          </a:p>
        </p:txBody>
      </p:sp>
      <p:pic>
        <p:nvPicPr>
          <p:cNvPr id="7173" name="Picture 5" descr="USZT_logo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églalap 2"/>
          <p:cNvSpPr/>
          <p:nvPr/>
        </p:nvSpPr>
        <p:spPr>
          <a:xfrm>
            <a:off x="251520" y="1340768"/>
            <a:ext cx="7427863" cy="72008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7178" name="Téglalap 3"/>
          <p:cNvSpPr>
            <a:spLocks noChangeArrowheads="1"/>
          </p:cNvSpPr>
          <p:nvPr/>
        </p:nvSpPr>
        <p:spPr bwMode="auto">
          <a:xfrm>
            <a:off x="251520" y="1484784"/>
            <a:ext cx="8208912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hu-HU" sz="2000" b="1" i="1" dirty="0" smtClean="0">
                <a:solidFill>
                  <a:schemeClr val="bg1"/>
                </a:solidFill>
                <a:latin typeface="+mn-lt"/>
              </a:rPr>
              <a:t>Tervek, tanulmányok fejlesztésének, kivitelezésének </a:t>
            </a:r>
          </a:p>
          <a:p>
            <a:pPr algn="just"/>
            <a:r>
              <a:rPr lang="hu-HU" sz="2000" b="1" i="1" dirty="0" smtClean="0">
                <a:solidFill>
                  <a:schemeClr val="bg1"/>
                </a:solidFill>
                <a:latin typeface="+mn-lt"/>
              </a:rPr>
              <a:t>költsége: 12.030.710 Ft</a:t>
            </a:r>
            <a:endParaRPr lang="hu-HU" sz="2000" dirty="0" smtClean="0">
              <a:solidFill>
                <a:schemeClr val="bg1"/>
              </a:solidFill>
              <a:latin typeface="+mn-lt"/>
            </a:endParaRPr>
          </a:p>
          <a:p>
            <a:pPr algn="just"/>
            <a:r>
              <a:rPr lang="hu-HU" sz="800" b="1" dirty="0" smtClean="0">
                <a:solidFill>
                  <a:schemeClr val="bg1"/>
                </a:solidFill>
                <a:latin typeface="+mn-lt"/>
              </a:rPr>
              <a:t> </a:t>
            </a:r>
            <a:endParaRPr lang="hu-HU" sz="800" dirty="0" smtClean="0">
              <a:solidFill>
                <a:schemeClr val="bg1"/>
              </a:solidFill>
              <a:latin typeface="+mn-lt"/>
            </a:endParaRPr>
          </a:p>
          <a:p>
            <a:pPr algn="just"/>
            <a:r>
              <a:rPr lang="hu-HU" sz="2000" dirty="0" smtClean="0">
                <a:solidFill>
                  <a:schemeClr val="bg1"/>
                </a:solidFill>
                <a:latin typeface="+mn-lt"/>
              </a:rPr>
              <a:t>Az alábbi tervek fejlesztések készültek el:</a:t>
            </a:r>
          </a:p>
          <a:p>
            <a:pPr algn="just"/>
            <a:r>
              <a:rPr lang="hu-HU" sz="800" b="1" dirty="0" smtClean="0">
                <a:solidFill>
                  <a:schemeClr val="bg1"/>
                </a:solidFill>
                <a:latin typeface="+mn-lt"/>
              </a:rPr>
              <a:t> </a:t>
            </a:r>
            <a:endParaRPr lang="hu-HU" sz="800" dirty="0" smtClean="0">
              <a:solidFill>
                <a:schemeClr val="bg1"/>
              </a:solidFill>
              <a:latin typeface="+mn-lt"/>
            </a:endParaRPr>
          </a:p>
          <a:p>
            <a:pPr algn="just"/>
            <a:r>
              <a:rPr lang="hu-HU" sz="2000" dirty="0" smtClean="0">
                <a:solidFill>
                  <a:schemeClr val="bg1"/>
                </a:solidFill>
                <a:latin typeface="+mn-lt"/>
              </a:rPr>
              <a:t>Felmérés - villamosenergia-ágazat kollektív szerződések: 2.005.118 Ft értékben.   </a:t>
            </a:r>
          </a:p>
          <a:p>
            <a:pPr algn="just"/>
            <a:r>
              <a:rPr lang="hu-HU" sz="2000" dirty="0" smtClean="0">
                <a:solidFill>
                  <a:schemeClr val="bg1"/>
                </a:solidFill>
                <a:latin typeface="+mn-lt"/>
              </a:rPr>
              <a:t>Európai tapasztalatok, szociális párbeszéd – tanulmány: 2.005.118 Ft értékben.   </a:t>
            </a:r>
          </a:p>
          <a:p>
            <a:pPr algn="just"/>
            <a:r>
              <a:rPr lang="hu-HU" sz="2000" dirty="0" smtClean="0">
                <a:solidFill>
                  <a:schemeClr val="bg1"/>
                </a:solidFill>
                <a:latin typeface="+mn-lt"/>
              </a:rPr>
              <a:t>Jogi-gazdasági feltételek változásához való alkalmazkodás, Munkavédelmi, munkahelyi egészségmegőrzés, Hazai és nemzetközi érdekképviseleti szereplők együttműködési lehetőségei (3 dokumentum): 						6.015.354 Ft értékben.  </a:t>
            </a:r>
          </a:p>
          <a:p>
            <a:pPr algn="just"/>
            <a:r>
              <a:rPr lang="hu-HU" sz="2000" dirty="0" smtClean="0">
                <a:solidFill>
                  <a:schemeClr val="bg1"/>
                </a:solidFill>
                <a:latin typeface="+mn-lt"/>
              </a:rPr>
              <a:t>Tájékozódás, belső kommunikáció módja, hatékonysága: 2.005.120 Ft értékben.   </a:t>
            </a:r>
            <a:endParaRPr lang="hu-HU" sz="2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1" name="Picture 8" descr="JPEG-ké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877272"/>
            <a:ext cx="1809750" cy="752476"/>
          </a:xfrm>
          <a:prstGeom prst="rect">
            <a:avLst/>
          </a:prstGeom>
          <a:noFill/>
        </p:spPr>
      </p:pic>
      <p:pic>
        <p:nvPicPr>
          <p:cNvPr id="12" name="Kép 3" descr="kicsib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1297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10"/>
          <p:cNvSpPr>
            <a:spLocks noGrp="1"/>
          </p:cNvSpPr>
          <p:nvPr>
            <p:ph idx="1"/>
          </p:nvPr>
        </p:nvSpPr>
        <p:spPr>
          <a:xfrm>
            <a:off x="-180975" y="760413"/>
            <a:ext cx="8229600" cy="58102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altLang="hu-HU" sz="1300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TÁMOP -2-5-3-A-13/1-2013-0025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hu-HU" altLang="hu-HU" sz="1300" b="1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  <a:p>
            <a:pPr marL="0" indent="0" algn="ctr">
              <a:buFont typeface="Wingdings 2" pitchFamily="18" charset="2"/>
              <a:buNone/>
            </a:pPr>
            <a:endParaRPr lang="hu-HU" altLang="hu-HU" sz="1300" b="1" dirty="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72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470247-8700-48AB-A00D-E1977D02EADD}" type="slidenum">
              <a:rPr lang="hu-HU" altLang="hu-HU"/>
              <a:pPr/>
              <a:t>8</a:t>
            </a:fld>
            <a:endParaRPr lang="hu-HU" altLang="hu-HU"/>
          </a:p>
        </p:txBody>
      </p:sp>
      <p:pic>
        <p:nvPicPr>
          <p:cNvPr id="7173" name="Picture 5" descr="USZT_logo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églalap 2"/>
          <p:cNvSpPr/>
          <p:nvPr/>
        </p:nvSpPr>
        <p:spPr>
          <a:xfrm>
            <a:off x="251520" y="1340768"/>
            <a:ext cx="7427863" cy="72008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7178" name="Téglalap 3"/>
          <p:cNvSpPr>
            <a:spLocks noChangeArrowheads="1"/>
          </p:cNvSpPr>
          <p:nvPr/>
        </p:nvSpPr>
        <p:spPr bwMode="auto">
          <a:xfrm>
            <a:off x="323528" y="1394767"/>
            <a:ext cx="8424936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2000" b="1" i="1" dirty="0" smtClean="0">
                <a:solidFill>
                  <a:schemeClr val="bg1"/>
                </a:solidFill>
                <a:latin typeface="+mn-lt"/>
              </a:rPr>
              <a:t>Rendezvényszervezés költsége:   5.997.480 Ft</a:t>
            </a:r>
            <a:endParaRPr lang="hu-HU" sz="2000" dirty="0" smtClean="0">
              <a:solidFill>
                <a:schemeClr val="bg1"/>
              </a:solidFill>
              <a:latin typeface="+mn-lt"/>
            </a:endParaRPr>
          </a:p>
          <a:p>
            <a:r>
              <a:rPr lang="hu-HU" sz="800" b="1" dirty="0" smtClean="0">
                <a:solidFill>
                  <a:schemeClr val="bg1"/>
                </a:solidFill>
                <a:latin typeface="+mn-lt"/>
              </a:rPr>
              <a:t> </a:t>
            </a:r>
            <a:endParaRPr lang="hu-HU" sz="800" dirty="0" smtClean="0">
              <a:solidFill>
                <a:schemeClr val="bg1"/>
              </a:solidFill>
              <a:latin typeface="+mn-lt"/>
            </a:endParaRPr>
          </a:p>
          <a:p>
            <a:r>
              <a:rPr lang="hu-HU" sz="2000" dirty="0" smtClean="0">
                <a:solidFill>
                  <a:schemeClr val="bg1"/>
                </a:solidFill>
                <a:latin typeface="+mn-lt"/>
              </a:rPr>
              <a:t>Üzemi tanácsok konferenciája 2 alkalommal 	       832.908 Ft értékben. </a:t>
            </a:r>
          </a:p>
          <a:p>
            <a:r>
              <a:rPr lang="hu-HU" sz="200" dirty="0" smtClean="0">
                <a:solidFill>
                  <a:schemeClr val="bg1"/>
                </a:solidFill>
                <a:latin typeface="+mn-lt"/>
              </a:rPr>
              <a:t> </a:t>
            </a:r>
          </a:p>
          <a:p>
            <a:r>
              <a:rPr lang="hu-HU" sz="2000" dirty="0" smtClean="0">
                <a:solidFill>
                  <a:schemeClr val="bg1"/>
                </a:solidFill>
                <a:latin typeface="+mn-lt"/>
              </a:rPr>
              <a:t>Munkavédelmi képviselők konferenciája 3 alkalommal:  1.249.362 Ft értékben.  </a:t>
            </a:r>
          </a:p>
          <a:p>
            <a:r>
              <a:rPr lang="hu-HU" sz="200" dirty="0" smtClean="0">
                <a:solidFill>
                  <a:schemeClr val="bg1"/>
                </a:solidFill>
                <a:latin typeface="+mn-lt"/>
              </a:rPr>
              <a:t> </a:t>
            </a:r>
          </a:p>
          <a:p>
            <a:r>
              <a:rPr lang="hu-HU" sz="2000" dirty="0" smtClean="0">
                <a:solidFill>
                  <a:schemeClr val="bg1"/>
                </a:solidFill>
                <a:latin typeface="+mn-lt"/>
              </a:rPr>
              <a:t>Felügyelőbizottsági tagok konferenciája 1 alkalommal: 416.454 Ft értékben.</a:t>
            </a:r>
          </a:p>
          <a:p>
            <a:r>
              <a:rPr lang="hu-HU" sz="200" dirty="0" smtClean="0">
                <a:solidFill>
                  <a:schemeClr val="bg1"/>
                </a:solidFill>
                <a:latin typeface="+mn-lt"/>
              </a:rPr>
              <a:t>   </a:t>
            </a:r>
          </a:p>
          <a:p>
            <a:r>
              <a:rPr lang="hu-HU" sz="2000" dirty="0" smtClean="0">
                <a:solidFill>
                  <a:schemeClr val="bg1"/>
                </a:solidFill>
                <a:latin typeface="+mn-lt"/>
              </a:rPr>
              <a:t>Hatékony szervezeti belső és külső kommunikáció szeminárium 1 alkalommal: 					     416.454 Ft értékben.   </a:t>
            </a:r>
          </a:p>
          <a:p>
            <a:r>
              <a:rPr lang="hu-HU" sz="200" dirty="0" smtClean="0">
                <a:solidFill>
                  <a:schemeClr val="bg1"/>
                </a:solidFill>
                <a:latin typeface="+mn-lt"/>
              </a:rPr>
              <a:t> </a:t>
            </a:r>
          </a:p>
          <a:p>
            <a:r>
              <a:rPr lang="hu-HU" sz="2000" dirty="0" smtClean="0">
                <a:solidFill>
                  <a:schemeClr val="bg1"/>
                </a:solidFill>
                <a:latin typeface="+mn-lt"/>
              </a:rPr>
              <a:t>Tagszervezés problémái és lehetőségei 1 alkalommal:  416.454 Ft értékben. </a:t>
            </a:r>
          </a:p>
          <a:p>
            <a:r>
              <a:rPr lang="hu-HU" sz="200" dirty="0" smtClean="0">
                <a:solidFill>
                  <a:schemeClr val="bg1"/>
                </a:solidFill>
                <a:latin typeface="+mn-lt"/>
              </a:rPr>
              <a:t> </a:t>
            </a:r>
          </a:p>
          <a:p>
            <a:r>
              <a:rPr lang="hu-HU" sz="2000" dirty="0" smtClean="0">
                <a:solidFill>
                  <a:schemeClr val="bg1"/>
                </a:solidFill>
                <a:latin typeface="+mn-lt"/>
              </a:rPr>
              <a:t>Szakszervezet mozgósítási képessége szeminárium 1 alkalommal: 416 454 Ft értékben.   </a:t>
            </a:r>
          </a:p>
          <a:p>
            <a:r>
              <a:rPr lang="hu-HU" sz="200" dirty="0" smtClean="0">
                <a:solidFill>
                  <a:schemeClr val="bg1"/>
                </a:solidFill>
                <a:latin typeface="+mn-lt"/>
              </a:rPr>
              <a:t> </a:t>
            </a:r>
          </a:p>
          <a:p>
            <a:r>
              <a:rPr lang="hu-HU" sz="2000" dirty="0" smtClean="0">
                <a:solidFill>
                  <a:schemeClr val="bg1"/>
                </a:solidFill>
                <a:latin typeface="+mn-lt"/>
              </a:rPr>
              <a:t>MT aktuális változásainak ismertetése 1 alkalommal:  416.454 Ft értékben.  </a:t>
            </a:r>
          </a:p>
          <a:p>
            <a:r>
              <a:rPr lang="hu-HU" sz="200" dirty="0" smtClean="0">
                <a:solidFill>
                  <a:schemeClr val="bg1"/>
                </a:solidFill>
                <a:latin typeface="+mn-lt"/>
              </a:rPr>
              <a:t> </a:t>
            </a:r>
          </a:p>
          <a:p>
            <a:r>
              <a:rPr lang="hu-HU" sz="2000" dirty="0" smtClean="0">
                <a:solidFill>
                  <a:schemeClr val="bg1"/>
                </a:solidFill>
                <a:latin typeface="+mn-lt"/>
              </a:rPr>
              <a:t>Külföldi delegációk fogadása 2 alkalommal: 	      832.910 Ft értékben.   </a:t>
            </a:r>
          </a:p>
          <a:p>
            <a:r>
              <a:rPr lang="hu-HU" sz="200" dirty="0" smtClean="0">
                <a:solidFill>
                  <a:schemeClr val="bg1"/>
                </a:solidFill>
                <a:latin typeface="+mn-lt"/>
              </a:rPr>
              <a:t> </a:t>
            </a:r>
          </a:p>
          <a:p>
            <a:r>
              <a:rPr lang="hu-HU" sz="2000" dirty="0" smtClean="0">
                <a:solidFill>
                  <a:schemeClr val="bg1"/>
                </a:solidFill>
                <a:latin typeface="+mn-lt"/>
              </a:rPr>
              <a:t>Projektzáró rendezvény 1 alkalommal: 		   1.000.030 Ft értékben.   </a:t>
            </a:r>
            <a:endParaRPr lang="hu-HU" sz="2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1" name="Picture 8" descr="JPEG-ké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877272"/>
            <a:ext cx="1809750" cy="752476"/>
          </a:xfrm>
          <a:prstGeom prst="rect">
            <a:avLst/>
          </a:prstGeom>
          <a:noFill/>
        </p:spPr>
      </p:pic>
      <p:pic>
        <p:nvPicPr>
          <p:cNvPr id="12" name="Kép 3" descr="kicsib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1297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10"/>
          <p:cNvSpPr>
            <a:spLocks noGrp="1"/>
          </p:cNvSpPr>
          <p:nvPr>
            <p:ph idx="1"/>
          </p:nvPr>
        </p:nvSpPr>
        <p:spPr>
          <a:xfrm>
            <a:off x="-180975" y="760413"/>
            <a:ext cx="8229600" cy="58102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altLang="hu-HU" sz="1300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TÁMOP -2-5-3-A-13/1-2013-0025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hu-HU" altLang="hu-HU" sz="1300" b="1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  <a:p>
            <a:pPr marL="0" indent="0" algn="ctr">
              <a:buFont typeface="Wingdings 2" pitchFamily="18" charset="2"/>
              <a:buNone/>
            </a:pPr>
            <a:endParaRPr lang="hu-HU" altLang="hu-HU" sz="1300" b="1" dirty="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72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470247-8700-48AB-A00D-E1977D02EADD}" type="slidenum">
              <a:rPr lang="hu-HU" altLang="hu-HU"/>
              <a:pPr/>
              <a:t>9</a:t>
            </a:fld>
            <a:endParaRPr lang="hu-HU" altLang="hu-HU"/>
          </a:p>
        </p:txBody>
      </p:sp>
      <p:pic>
        <p:nvPicPr>
          <p:cNvPr id="7173" name="Picture 5" descr="USZT_logo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églalap 2"/>
          <p:cNvSpPr/>
          <p:nvPr/>
        </p:nvSpPr>
        <p:spPr>
          <a:xfrm>
            <a:off x="251520" y="1340768"/>
            <a:ext cx="7427863" cy="72008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7178" name="Téglalap 3"/>
          <p:cNvSpPr>
            <a:spLocks noChangeArrowheads="1"/>
          </p:cNvSpPr>
          <p:nvPr/>
        </p:nvSpPr>
        <p:spPr bwMode="auto">
          <a:xfrm>
            <a:off x="251520" y="1670025"/>
            <a:ext cx="865051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Egyéb szolgáltatások költsége: 	99.949 Ft</a:t>
            </a:r>
            <a:endParaRPr lang="hu-HU" sz="2000" dirty="0" smtClean="0">
              <a:solidFill>
                <a:schemeClr val="bg1"/>
              </a:solidFill>
              <a:latin typeface="+mn-lt"/>
            </a:endParaRPr>
          </a:p>
          <a:p>
            <a:r>
              <a:rPr lang="hu-HU" sz="800" b="1" dirty="0" smtClean="0">
                <a:solidFill>
                  <a:schemeClr val="bg1"/>
                </a:solidFill>
                <a:latin typeface="+mn-lt"/>
              </a:rPr>
              <a:t> </a:t>
            </a:r>
            <a:endParaRPr lang="hu-HU" sz="800" dirty="0" smtClean="0">
              <a:solidFill>
                <a:schemeClr val="bg1"/>
              </a:solidFill>
              <a:latin typeface="+mn-lt"/>
            </a:endParaRPr>
          </a:p>
          <a:p>
            <a:pPr algn="just"/>
            <a:r>
              <a:rPr lang="hu-HU" sz="2000" dirty="0" smtClean="0">
                <a:solidFill>
                  <a:schemeClr val="bg1"/>
                </a:solidFill>
                <a:latin typeface="+mn-lt"/>
              </a:rPr>
              <a:t>Itt került elszámolásra az  ÚSZT kommunikációs csomag megvalósításának díja külső szakértő bevonásával.</a:t>
            </a:r>
          </a:p>
          <a:p>
            <a:pPr algn="just"/>
            <a:r>
              <a:rPr lang="hu-HU" sz="800" b="1" dirty="0" smtClean="0">
                <a:solidFill>
                  <a:schemeClr val="bg1"/>
                </a:solidFill>
                <a:latin typeface="+mn-lt"/>
              </a:rPr>
              <a:t> </a:t>
            </a:r>
            <a:endParaRPr lang="hu-HU" sz="800" dirty="0" smtClean="0">
              <a:solidFill>
                <a:schemeClr val="bg1"/>
              </a:solidFill>
              <a:latin typeface="+mn-lt"/>
            </a:endParaRPr>
          </a:p>
          <a:p>
            <a:pPr algn="just"/>
            <a:r>
              <a:rPr lang="hu-HU" sz="2000" dirty="0" smtClean="0">
                <a:solidFill>
                  <a:schemeClr val="bg1"/>
                </a:solidFill>
                <a:latin typeface="+mn-lt"/>
              </a:rPr>
              <a:t>Nyilvánosság biztosításának költségei 99.949 Ft értékben kerültek elszámolásra.</a:t>
            </a:r>
          </a:p>
          <a:p>
            <a:endParaRPr lang="hu-HU" sz="2000" b="1" dirty="0" smtClean="0">
              <a:solidFill>
                <a:schemeClr val="bg1"/>
              </a:solidFill>
              <a:latin typeface="+mn-lt"/>
            </a:endParaRPr>
          </a:p>
          <a:p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Egyéb, a projekt végrehajtásával összefüggő (általános) költség: 						1.143.000 Ft</a:t>
            </a:r>
            <a:endParaRPr lang="hu-HU" sz="2000" dirty="0" smtClean="0">
              <a:solidFill>
                <a:schemeClr val="bg1"/>
              </a:solidFill>
              <a:latin typeface="+mn-lt"/>
            </a:endParaRPr>
          </a:p>
          <a:p>
            <a:r>
              <a:rPr lang="hu-HU" sz="800" b="1" dirty="0" smtClean="0">
                <a:solidFill>
                  <a:schemeClr val="bg1"/>
                </a:solidFill>
                <a:latin typeface="+mn-lt"/>
              </a:rPr>
              <a:t> </a:t>
            </a:r>
            <a:r>
              <a:rPr lang="hu-HU" sz="2000" dirty="0" smtClean="0">
                <a:solidFill>
                  <a:schemeClr val="bg1"/>
                </a:solidFill>
                <a:latin typeface="+mn-lt"/>
              </a:rPr>
              <a:t>Egyéb anyagköltség, azaz a projekt megvalósítása kapcsán felmerült nyomdai irodai anyagköltségek összesen 1.143.000 Ft értékben kerültek elszámolásra.</a:t>
            </a:r>
          </a:p>
          <a:p>
            <a:pPr algn="just"/>
            <a:r>
              <a:rPr lang="hu-HU" sz="800" dirty="0" smtClean="0">
                <a:solidFill>
                  <a:schemeClr val="bg1"/>
                </a:solidFill>
                <a:latin typeface="+mn-lt"/>
              </a:rPr>
              <a:t> </a:t>
            </a:r>
          </a:p>
          <a:p>
            <a:pPr lvl="0" algn="just"/>
            <a:endParaRPr lang="hu-HU" sz="2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1" name="Picture 8" descr="JPEG-ké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877272"/>
            <a:ext cx="1809750" cy="752476"/>
          </a:xfrm>
          <a:prstGeom prst="rect">
            <a:avLst/>
          </a:prstGeom>
          <a:noFill/>
        </p:spPr>
      </p:pic>
      <p:pic>
        <p:nvPicPr>
          <p:cNvPr id="12" name="Kép 3" descr="kicsib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1297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Egyéni 3. sé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527D55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gyéni 3. séma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527D55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Egyéni 3. séma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527D55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Egyéni 3. séma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527D55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</TotalTime>
  <Words>325</Words>
  <Application>Microsoft Office PowerPoint</Application>
  <PresentationFormat>Diavetítés a képernyőre (4:3 oldalarány)</PresentationFormat>
  <Paragraphs>147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7" baseType="lpstr">
      <vt:lpstr>Arial</vt:lpstr>
      <vt:lpstr>Calibri</vt:lpstr>
      <vt:lpstr>Constantia</vt:lpstr>
      <vt:lpstr>Verdana</vt:lpstr>
      <vt:lpstr>Wingdings 2</vt:lpstr>
      <vt:lpstr>Áramlás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Köszönöm a megtisztelő figyelmüket!</vt:lpstr>
    </vt:vector>
  </TitlesOfParts>
  <Company>MVM Cégcsoport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Kibővített Szövetségi Vezetőségi ülés VER.DI-EVDSZ Találkozó</dc:title>
  <dc:creator>hbertafalvi</dc:creator>
  <cp:lastModifiedBy>Tóth Andrea</cp:lastModifiedBy>
  <cp:revision>206</cp:revision>
  <dcterms:created xsi:type="dcterms:W3CDTF">2010-05-28T07:46:17Z</dcterms:created>
  <dcterms:modified xsi:type="dcterms:W3CDTF">2015-04-26T12:57:19Z</dcterms:modified>
</cp:coreProperties>
</file>