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24" r:id="rId2"/>
    <p:sldId id="331" r:id="rId3"/>
    <p:sldId id="325" r:id="rId4"/>
    <p:sldId id="356" r:id="rId5"/>
    <p:sldId id="330" r:id="rId6"/>
    <p:sldId id="335" r:id="rId7"/>
    <p:sldId id="334" r:id="rId8"/>
    <p:sldId id="333" r:id="rId9"/>
    <p:sldId id="332" r:id="rId10"/>
    <p:sldId id="338" r:id="rId11"/>
    <p:sldId id="341" r:id="rId12"/>
    <p:sldId id="337" r:id="rId13"/>
    <p:sldId id="347" r:id="rId14"/>
    <p:sldId id="350" r:id="rId15"/>
    <p:sldId id="348" r:id="rId16"/>
    <p:sldId id="354" r:id="rId17"/>
    <p:sldId id="353" r:id="rId18"/>
    <p:sldId id="352" r:id="rId19"/>
    <p:sldId id="355" r:id="rId20"/>
    <p:sldId id="357" r:id="rId21"/>
    <p:sldId id="358" r:id="rId22"/>
    <p:sldId id="328" r:id="rId23"/>
  </p:sldIdLst>
  <p:sldSz cx="9144000" cy="6858000" type="screen4x3"/>
  <p:notesSz cx="7010400" cy="92964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C88E"/>
    <a:srgbClr val="0033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B93749-918F-4F59-81A6-7BD85C6379DA}" type="datetimeFigureOut">
              <a:rPr lang="hu-HU"/>
              <a:pPr>
                <a:defRPr/>
              </a:pPr>
              <a:t>2015.05.14.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7F3374A-640F-4848-9EBF-BDDAA5E2592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7184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EVDSZ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2A8AE8-1894-47BB-AAE1-303B082D94EF}" type="datetimeFigureOut">
              <a:rPr lang="hu-HU"/>
              <a:pPr>
                <a:defRPr/>
              </a:pPr>
              <a:t>2015.05.14.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3E7887B-32B6-4B5B-8015-382080EB927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28151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049AD-3140-41DC-939C-9B5B7D6E901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F9B68-9ED0-4E3D-B2A8-97AA6D87EF2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627EC-E16B-4BCC-AB56-13394AE01F3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261BC-1197-437D-BCBE-6153F298B6F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3FAF5-3D4A-4395-9917-26B15D3DF44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46FE1-5ACF-4733-969D-1D6BCE535CD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85F89-C41B-46DC-8BE0-77E980A899B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51FFB-52B3-4D08-B768-3398EAF8DDE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4062B-5C6C-450F-B7FE-DD08B318307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6C590-CA7F-475B-9310-94387F901EB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6F2E03E2-8EA0-49CE-B7C1-559AECF7AEB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EFF5EF"/>
            </a:gs>
            <a:gs pos="10001">
              <a:srgbClr val="EFF5EF"/>
            </a:gs>
            <a:gs pos="30000">
              <a:srgbClr val="8EC88E"/>
            </a:gs>
            <a:gs pos="100000">
              <a:srgbClr val="0080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FE0D4"/>
                </a:solidFill>
                <a:latin typeface="Constantia" pitchFamily="18" charset="0"/>
              </a:defRPr>
            </a:lvl1pPr>
          </a:lstStyle>
          <a:p>
            <a:fld id="{E12EC849-CAED-4C60-9DAF-714CDAF45CD7}" type="slidenum">
              <a:rPr lang="hu-HU"/>
              <a:pPr/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7" r:id="rId9"/>
    <p:sldLayoutId id="2147483815" r:id="rId10"/>
    <p:sldLayoutId id="214748381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95D70-60E6-4358-B988-53EEB229EDB3}" type="slidenum">
              <a:rPr lang="hu-HU" altLang="hu-HU"/>
              <a:pPr/>
              <a:t>1</a:t>
            </a:fld>
            <a:endParaRPr lang="hu-HU" altLang="hu-HU"/>
          </a:p>
        </p:txBody>
      </p:sp>
      <p:pic>
        <p:nvPicPr>
          <p:cNvPr id="5124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artalom helye 10"/>
          <p:cNvSpPr>
            <a:spLocks noGrp="1"/>
          </p:cNvSpPr>
          <p:nvPr>
            <p:ph idx="1"/>
          </p:nvPr>
        </p:nvSpPr>
        <p:spPr>
          <a:xfrm>
            <a:off x="179388" y="1989138"/>
            <a:ext cx="8713787" cy="3821112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hu-HU" altLang="hu-HU" sz="28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  <a:defRPr/>
            </a:pPr>
            <a:endParaRPr lang="hu-HU" altLang="hu-HU" sz="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A TÁMOP 2.5.3.A-13/1 „Társadalmi partnerek kapacitásfejlesztése a Konvergencia Régióban” </a:t>
            </a:r>
          </a:p>
          <a:p>
            <a:pPr algn="ctr"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 </a:t>
            </a:r>
            <a:r>
              <a:rPr lang="hu-HU" sz="2400" b="1" dirty="0" smtClean="0">
                <a:solidFill>
                  <a:schemeClr val="bg1"/>
                </a:solidFill>
              </a:rPr>
              <a:t>Beszámoló </a:t>
            </a:r>
          </a:p>
          <a:p>
            <a:pPr algn="ctr">
              <a:buNone/>
            </a:pPr>
            <a:r>
              <a:rPr lang="hu-HU" sz="2400" b="1" dirty="0" smtClean="0">
                <a:solidFill>
                  <a:schemeClr val="bg1"/>
                </a:solidFill>
              </a:rPr>
              <a:t>a képzésekről és a tanulmányokról</a:t>
            </a:r>
          </a:p>
          <a:p>
            <a:pPr marL="0" indent="0" algn="ctr">
              <a:buFont typeface="Wingdings 2" pitchFamily="18" charset="2"/>
              <a:buNone/>
              <a:defRPr/>
            </a:pPr>
            <a:endParaRPr lang="hu-HU" sz="2800" dirty="0" smtClean="0">
              <a:solidFill>
                <a:schemeClr val="bg1"/>
              </a:solidFill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hu-HU" sz="2200" dirty="0" smtClean="0">
                <a:solidFill>
                  <a:schemeClr val="bg1"/>
                </a:solidFill>
              </a:rPr>
              <a:t>2015.04.29.</a:t>
            </a:r>
            <a:endParaRPr lang="hu-HU" sz="2200" dirty="0">
              <a:solidFill>
                <a:schemeClr val="bg1"/>
              </a:solidFill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hu-HU" sz="2200" dirty="0" smtClean="0">
                <a:solidFill>
                  <a:schemeClr val="bg1"/>
                </a:solidFill>
              </a:rPr>
              <a:t>Dr. Nemeskéri Gyula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hu-HU" sz="2200" dirty="0" smtClean="0">
                <a:solidFill>
                  <a:schemeClr val="bg1"/>
                </a:solidFill>
              </a:rPr>
              <a:t> Ergofit Kft</a:t>
            </a:r>
          </a:p>
          <a:p>
            <a:pPr algn="ctr">
              <a:defRPr/>
            </a:pPr>
            <a:endParaRPr lang="hu-HU" sz="20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hu-HU" altLang="hu-HU" sz="2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8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8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32656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10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611560" y="1844824"/>
            <a:ext cx="784887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+mn-lt"/>
              </a:rPr>
              <a:t>Milyen 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módszereket alkalmaztunk? </a:t>
            </a:r>
          </a:p>
          <a:p>
            <a:endParaRPr lang="hu-HU" sz="2400" b="1" dirty="0" smtClean="0">
              <a:solidFill>
                <a:schemeClr val="bg1"/>
              </a:solidFill>
              <a:latin typeface="+mn-lt"/>
            </a:endParaRPr>
          </a:p>
          <a:p>
            <a:pPr lvl="0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kiscsoportos, valamint nagycsoportos képzés</a:t>
            </a:r>
          </a:p>
          <a:p>
            <a:pPr lvl="0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előadások</a:t>
            </a:r>
            <a:endParaRPr lang="hu-H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esettanulmányok </a:t>
            </a:r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feldolgozása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feladatlapok, </a:t>
            </a:r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tesztek kitöltése, feldolgozása</a:t>
            </a:r>
          </a:p>
          <a:p>
            <a:pPr lvl="0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tréningfeladatok </a:t>
            </a:r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megoldása, tapasztalatok megbeszélése</a:t>
            </a:r>
          </a:p>
          <a:p>
            <a:r>
              <a:rPr lang="hu-HU" sz="2000" dirty="0">
                <a:solidFill>
                  <a:schemeClr val="bg1"/>
                </a:solidFill>
                <a:latin typeface="+mn-lt"/>
              </a:rPr>
              <a:t> </a:t>
            </a: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11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251520" y="1844824"/>
            <a:ext cx="865051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+mn-lt"/>
              </a:rPr>
              <a:t>A képzések </a:t>
            </a:r>
            <a:r>
              <a:rPr lang="hu-HU" sz="2800" dirty="0">
                <a:solidFill>
                  <a:schemeClr val="bg1"/>
                </a:solidFill>
                <a:latin typeface="+mn-lt"/>
              </a:rPr>
              <a:t>módszertani </a:t>
            </a:r>
            <a:r>
              <a:rPr lang="hu-HU" sz="2800" dirty="0" smtClean="0">
                <a:solidFill>
                  <a:schemeClr val="bg1"/>
                </a:solidFill>
                <a:latin typeface="+mn-lt"/>
              </a:rPr>
              <a:t>megoldásai:</a:t>
            </a:r>
          </a:p>
          <a:p>
            <a:endParaRPr lang="hu-HU" sz="2200" dirty="0">
              <a:solidFill>
                <a:schemeClr val="bg1"/>
              </a:solidFill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+mn-lt"/>
              </a:rPr>
              <a:t> A sikeres </a:t>
            </a:r>
            <a:r>
              <a:rPr lang="hu-HU" sz="2400" dirty="0">
                <a:solidFill>
                  <a:schemeClr val="bg1"/>
                </a:solidFill>
                <a:latin typeface="+mn-lt"/>
              </a:rPr>
              <a:t>és bevált jó gyakorlatait feltárjuk, </a:t>
            </a:r>
            <a:r>
              <a:rPr lang="hu-HU" sz="2400" dirty="0" smtClean="0">
                <a:solidFill>
                  <a:schemeClr val="bg1"/>
                </a:solidFill>
                <a:latin typeface="+mn-lt"/>
              </a:rPr>
              <a:t> megbeszéljük </a:t>
            </a:r>
            <a:r>
              <a:rPr lang="hu-HU" sz="2400" dirty="0">
                <a:solidFill>
                  <a:schemeClr val="bg1"/>
                </a:solidFill>
                <a:latin typeface="+mn-lt"/>
              </a:rPr>
              <a:t>az alkalmazás feltételeit, és közkinccsé tesszük a jó megoldásokat</a:t>
            </a:r>
            <a:r>
              <a:rPr lang="hu-HU" sz="24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pPr lvl="0" algn="just"/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pPr lvl="0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+mn-lt"/>
              </a:rPr>
              <a:t> Gyakorlatok</a:t>
            </a:r>
            <a:r>
              <a:rPr lang="hu-HU" sz="2400" dirty="0">
                <a:solidFill>
                  <a:schemeClr val="bg1"/>
                </a:solidFill>
                <a:latin typeface="+mn-lt"/>
              </a:rPr>
              <a:t>, szituációs játékok keretein belül a résztvevők kipróbálják a felvetett megoldásokat, </a:t>
            </a:r>
            <a:r>
              <a:rPr lang="hu-HU" sz="2400" dirty="0" smtClean="0">
                <a:solidFill>
                  <a:schemeClr val="bg1"/>
                </a:solidFill>
                <a:latin typeface="+mn-lt"/>
              </a:rPr>
              <a:t>megbeszéljük a megoldások kidolgozásának tapasztalatait.</a:t>
            </a:r>
          </a:p>
          <a:p>
            <a:pPr lvl="0"/>
            <a:endParaRPr lang="hu-HU" sz="800" dirty="0">
              <a:solidFill>
                <a:schemeClr val="bg1"/>
              </a:solidFill>
              <a:latin typeface="+mn-lt"/>
            </a:endParaRPr>
          </a:p>
          <a:p>
            <a:pPr lvl="0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+mn-lt"/>
              </a:rPr>
              <a:t> Megfelelő </a:t>
            </a:r>
            <a:r>
              <a:rPr lang="hu-HU" sz="2400" dirty="0">
                <a:solidFill>
                  <a:schemeClr val="bg1"/>
                </a:solidFill>
                <a:latin typeface="+mn-lt"/>
              </a:rPr>
              <a:t>arány az elméleti és gyakorlati ismeretek között</a:t>
            </a:r>
          </a:p>
          <a:p>
            <a:pPr lvl="0" algn="just">
              <a:buFont typeface="Arial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12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179388" y="2091620"/>
            <a:ext cx="872264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 felszínre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jöttek a </a:t>
            </a:r>
            <a:r>
              <a:rPr lang="hu-HU" sz="2000" b="1" dirty="0">
                <a:solidFill>
                  <a:schemeClr val="bg1"/>
                </a:solidFill>
                <a:latin typeface="+mn-lt"/>
              </a:rPr>
              <a:t>jó gyakorlatok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, </a:t>
            </a:r>
            <a:r>
              <a:rPr lang="hu-HU" sz="2000" b="1" dirty="0">
                <a:solidFill>
                  <a:schemeClr val="bg1"/>
                </a:solidFill>
                <a:latin typeface="+mn-lt"/>
              </a:rPr>
              <a:t>megoldások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, amelyek megismerésével, megbeszélésével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gazdagodott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a résztvevők eszköztára a bizalmi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munkához</a:t>
            </a:r>
          </a:p>
          <a:p>
            <a:pPr lvl="0" algn="just"/>
            <a:endParaRPr lang="hu-HU" sz="800" dirty="0">
              <a:solidFill>
                <a:schemeClr val="bg1"/>
              </a:solidFill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a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résztvevők nagy érdeklődéssel,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aktívan és motiváltan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vettek részt a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programon</a:t>
            </a:r>
            <a:endParaRPr lang="hu-HU" sz="2000" dirty="0">
              <a:solidFill>
                <a:schemeClr val="bg1"/>
              </a:solidFill>
              <a:latin typeface="+mn-lt"/>
            </a:endParaRPr>
          </a:p>
          <a:p>
            <a:pPr lvl="0" algn="just"/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tapasztalható a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résztvevők nagy szakszervezeti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tapasztalata, ezt bizonyítja, ahogyan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kapcsolatba tudták hozni a tréningen történteket a tapasztalataikkal. </a:t>
            </a:r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pPr lvl="0" algn="just"/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a 2 napos képzések kellő időt biztosítottak a témakörök mélyebb kifejtésére.</a:t>
            </a:r>
          </a:p>
          <a:p>
            <a:pPr lvl="0" algn="just"/>
            <a:endParaRPr lang="hu-HU" sz="8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az eredményes feladatmegoldások során előjött és megerősödött az információk megosztásának, az együttműködésnek a fontossága. </a:t>
            </a:r>
          </a:p>
          <a:p>
            <a:pPr lvl="0" algn="just">
              <a:buFont typeface="Arial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Tapasztalatok</a:t>
            </a:r>
            <a:endParaRPr lang="hu-HU" sz="3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13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179388" y="2091620"/>
            <a:ext cx="872264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endParaRPr lang="hu-H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gyakorlatok feldolgozása során a résztvevők kipróbálhatták kommunikációs és meggyőzési képességeiket. A feladatokból levonható következtetések megbeszélése is igényelték a jó kommunikációs készséget. </a:t>
            </a:r>
            <a:endParaRPr lang="hu-H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gyakorlatok feldolgozása során a résztvevők kipróbálhatták meggyőzési képességeiket. </a:t>
            </a:r>
            <a:endParaRPr lang="hu-H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hu-HU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résztvevők visszajelzést kaptak saját konfliktuskezelési taktikáik megválasztásához, saját és mások viselkedése mögötti személyes 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jellemzőkről</a:t>
            </a:r>
          </a:p>
          <a:p>
            <a:pPr lvl="0" algn="just"/>
            <a:endParaRPr lang="hu-HU" sz="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egymást segítve, vitatkozva keresték a felhasználás lehetőségeit a szakszervezeti 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munkájukhoz, 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vállalták a következtetések levonása során a vélemények ütköztetését, a nyitottságot a másik véleménye </a:t>
            </a:r>
            <a:r>
              <a:rPr lang="hu-H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iránt</a:t>
            </a: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004788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Tapasztalatok</a:t>
            </a:r>
            <a:endParaRPr lang="hu-HU" sz="3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14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179388" y="2091620"/>
            <a:ext cx="872264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a </a:t>
            </a:r>
            <a:r>
              <a:rPr lang="hu-HU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kialakult </a:t>
            </a:r>
            <a:r>
              <a:rPr lang="hu-HU" sz="20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jó hangulat </a:t>
            </a:r>
            <a:r>
              <a:rPr lang="hu-HU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is elősegítette, hogy a résztvevők aktívan, nyíltan vállalták a témakörök közös megbeszélését, a vélemények ütköztetését, </a:t>
            </a:r>
            <a:r>
              <a:rPr lang="hu-HU" sz="20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tanulságok 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levonását</a:t>
            </a:r>
            <a:endParaRPr lang="hu-HU" sz="20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lvl="0" algn="just"/>
            <a:endParaRPr lang="hu-HU" sz="800" dirty="0">
              <a:solidFill>
                <a:schemeClr val="bg1"/>
              </a:solidFill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a </a:t>
            </a:r>
            <a:r>
              <a:rPr lang="hu-HU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résztvevők megismerték egymás jó tapasztalatait, felszínre jöttek a különböző lehetőségek és </a:t>
            </a:r>
            <a:r>
              <a:rPr lang="hu-HU" sz="20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gyakorlatok</a:t>
            </a:r>
          </a:p>
          <a:p>
            <a:pPr algn="just"/>
            <a:endParaRPr lang="hu-HU" sz="80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 a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tréninget hasznosnak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tartották.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Kifejezték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igényüket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hasonló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képzésekre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a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jövőben, szívesen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fejlesztenék tudásukat a hatékonyabb feladatellátásuk érdekében.</a:t>
            </a:r>
          </a:p>
          <a:p>
            <a:pPr lvl="0" algn="just"/>
            <a:endParaRPr lang="hu-HU" sz="2000" dirty="0">
              <a:solidFill>
                <a:schemeClr val="bg1"/>
              </a:solidFill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+mn-lt"/>
              </a:rPr>
              <a:t>A trénerek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elérték céljukat, vagyis azt, hogy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maguk a résztvevők átéljék az együttműködés során közös problémamegoldás sikerét. </a:t>
            </a:r>
          </a:p>
          <a:p>
            <a:pPr algn="just">
              <a:buFont typeface="Arial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+mn-lt"/>
            </a:endParaRPr>
          </a:p>
          <a:p>
            <a:pPr lvl="0" algn="just"/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Tapasztalatok</a:t>
            </a:r>
            <a:endParaRPr lang="hu-HU" sz="3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15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539552" y="2426112"/>
            <a:ext cx="835292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  <a:latin typeface="+mn-lt"/>
              </a:rPr>
              <a:t>Adorjáni Mária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, a Komárom Megyei Ergonómiai Tanácsadó KKT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 ügyvezetője</a:t>
            </a:r>
            <a:endParaRPr lang="hu-HU" sz="2000" dirty="0">
              <a:solidFill>
                <a:schemeClr val="bg1"/>
              </a:solidFill>
              <a:latin typeface="+mn-lt"/>
            </a:endParaRPr>
          </a:p>
          <a:p>
            <a:endParaRPr lang="hu-HU" sz="24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400" dirty="0" err="1" smtClean="0">
                <a:solidFill>
                  <a:schemeClr val="bg1"/>
                </a:solidFill>
                <a:latin typeface="+mn-lt"/>
              </a:rPr>
              <a:t>Kisgyörgy</a:t>
            </a:r>
            <a:r>
              <a:rPr lang="hu-HU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hu-HU" sz="2400" dirty="0">
                <a:solidFill>
                  <a:schemeClr val="bg1"/>
                </a:solidFill>
                <a:latin typeface="+mn-lt"/>
              </a:rPr>
              <a:t>Sándor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, az 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ÉTOSZ  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ügyvezetője</a:t>
            </a:r>
          </a:p>
          <a:p>
            <a:endParaRPr lang="hu-HU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400" dirty="0" smtClean="0">
                <a:solidFill>
                  <a:schemeClr val="bg1"/>
                </a:solidFill>
                <a:latin typeface="+mn-lt"/>
              </a:rPr>
              <a:t>Dr</a:t>
            </a:r>
            <a:r>
              <a:rPr lang="hu-HU" sz="2400" dirty="0">
                <a:solidFill>
                  <a:schemeClr val="bg1"/>
                </a:solidFill>
                <a:latin typeface="+mn-lt"/>
              </a:rPr>
              <a:t>. Nemeskéri Gyula</a:t>
            </a:r>
            <a:r>
              <a:rPr lang="hu-HU" sz="2000" dirty="0">
                <a:solidFill>
                  <a:schemeClr val="bg1"/>
                </a:solidFill>
                <a:latin typeface="+mn-lt"/>
              </a:rPr>
              <a:t>, az Ergofit Kft ügyvezetője </a:t>
            </a:r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251520" y="989856"/>
            <a:ext cx="8229600" cy="1143000"/>
          </a:xfrm>
        </p:spPr>
        <p:txBody>
          <a:bodyPr/>
          <a:lstStyle/>
          <a:p>
            <a:pPr algn="ctr"/>
            <a:r>
              <a:rPr lang="hu-HU" sz="3200" b="1" smtClean="0">
                <a:solidFill>
                  <a:schemeClr val="bg1"/>
                </a:solidFill>
                <a:latin typeface="+mn-lt"/>
              </a:rPr>
              <a:t>Kik </a:t>
            </a:r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tartották a képzéseket?</a:t>
            </a:r>
            <a:endParaRPr lang="hu-HU" sz="3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artalom helye 5" descr="2014 márciu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060848"/>
            <a:ext cx="4038600" cy="3028950"/>
          </a:xfrm>
        </p:spPr>
      </p:pic>
      <p:pic>
        <p:nvPicPr>
          <p:cNvPr id="7" name="Tartalom helye 6" descr="2014 március_01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632298"/>
            <a:ext cx="4038600" cy="3028950"/>
          </a:xfrm>
        </p:spPr>
      </p:pic>
      <p:sp>
        <p:nvSpPr>
          <p:cNvPr id="10" name="Cím 9"/>
          <p:cNvSpPr>
            <a:spLocks noGrp="1"/>
          </p:cNvSpPr>
          <p:nvPr>
            <p:ph type="title"/>
          </p:nvPr>
        </p:nvSpPr>
        <p:spPr>
          <a:xfrm>
            <a:off x="457200" y="1266496"/>
            <a:ext cx="8229600" cy="722344"/>
          </a:xfrm>
        </p:spPr>
        <p:txBody>
          <a:bodyPr/>
          <a:lstStyle/>
          <a:p>
            <a:pPr algn="ctr"/>
            <a:r>
              <a:rPr lang="hu-HU" sz="4000" dirty="0" smtClean="0">
                <a:solidFill>
                  <a:schemeClr val="bg1"/>
                </a:solidFill>
                <a:latin typeface="+mn-lt"/>
              </a:rPr>
              <a:t>A képzések képekben</a:t>
            </a:r>
            <a:endParaRPr lang="hu-HU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artalom helye 10"/>
          <p:cNvSpPr txBox="1">
            <a:spLocks/>
          </p:cNvSpPr>
          <p:nvPr/>
        </p:nvSpPr>
        <p:spPr bwMode="auto">
          <a:xfrm>
            <a:off x="-180975" y="760413"/>
            <a:ext cx="822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hu-HU" altLang="hu-HU" sz="13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8" descr="JPEG-ké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3" name="Kép 3" descr="kicsib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Tartalom helye 12" descr="2014. áprili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204864"/>
            <a:ext cx="4038600" cy="3028950"/>
          </a:xfrm>
        </p:spPr>
      </p:pic>
      <p:pic>
        <p:nvPicPr>
          <p:cNvPr id="14" name="Tartalom helye 13" descr="2014. június_01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776314"/>
            <a:ext cx="4038600" cy="3028950"/>
          </a:xfrm>
        </p:spPr>
      </p:pic>
      <p:sp>
        <p:nvSpPr>
          <p:cNvPr id="6" name="Tartalom helye 10"/>
          <p:cNvSpPr txBox="1">
            <a:spLocks/>
          </p:cNvSpPr>
          <p:nvPr/>
        </p:nvSpPr>
        <p:spPr bwMode="auto">
          <a:xfrm>
            <a:off x="-180975" y="760413"/>
            <a:ext cx="822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hu-HU" altLang="hu-HU" sz="13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8" descr="JPEG-ké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1" name="Kép 3" descr="kicsib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ím 9"/>
          <p:cNvSpPr txBox="1">
            <a:spLocks/>
          </p:cNvSpPr>
          <p:nvPr/>
        </p:nvSpPr>
        <p:spPr bwMode="auto">
          <a:xfrm>
            <a:off x="457200" y="1266496"/>
            <a:ext cx="8229600" cy="72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 képzések képekben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Tartalom helye 12" descr="2014. május Vérte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204864"/>
            <a:ext cx="4038600" cy="3028950"/>
          </a:xfrm>
        </p:spPr>
      </p:pic>
      <p:pic>
        <p:nvPicPr>
          <p:cNvPr id="14" name="Tartalom helye 13" descr="2014. május Vértes_2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848322"/>
            <a:ext cx="4038600" cy="3028950"/>
          </a:xfrm>
        </p:spPr>
      </p:pic>
      <p:sp>
        <p:nvSpPr>
          <p:cNvPr id="6" name="Tartalom helye 10"/>
          <p:cNvSpPr txBox="1">
            <a:spLocks/>
          </p:cNvSpPr>
          <p:nvPr/>
        </p:nvSpPr>
        <p:spPr bwMode="auto">
          <a:xfrm>
            <a:off x="-180975" y="760413"/>
            <a:ext cx="822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hu-HU" altLang="hu-HU" sz="13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8" descr="JPEG-ké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1" name="Kép 3" descr="kicsib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ím 9"/>
          <p:cNvSpPr>
            <a:spLocks noGrp="1"/>
          </p:cNvSpPr>
          <p:nvPr>
            <p:ph type="title"/>
          </p:nvPr>
        </p:nvSpPr>
        <p:spPr>
          <a:xfrm>
            <a:off x="457200" y="1266496"/>
            <a:ext cx="8229600" cy="722344"/>
          </a:xfrm>
        </p:spPr>
        <p:txBody>
          <a:bodyPr/>
          <a:lstStyle/>
          <a:p>
            <a:pPr algn="ctr"/>
            <a:r>
              <a:rPr lang="hu-HU" sz="4000" dirty="0" smtClean="0">
                <a:solidFill>
                  <a:schemeClr val="bg1"/>
                </a:solidFill>
                <a:latin typeface="+mn-lt"/>
              </a:rPr>
              <a:t>A képzések képekben</a:t>
            </a:r>
            <a:endParaRPr lang="hu-HU" sz="4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Tartalom helye 9" descr="2014. júniu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48322"/>
            <a:ext cx="3654557" cy="2740918"/>
          </a:xfrm>
        </p:spPr>
      </p:pic>
      <p:pic>
        <p:nvPicPr>
          <p:cNvPr id="13" name="Tartalom helye 12" descr="2014.május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290120" y="2204864"/>
            <a:ext cx="4320480" cy="3240360"/>
          </a:xfrm>
        </p:spPr>
      </p:pic>
      <p:sp>
        <p:nvSpPr>
          <p:cNvPr id="6" name="Tartalom helye 10"/>
          <p:cNvSpPr txBox="1">
            <a:spLocks/>
          </p:cNvSpPr>
          <p:nvPr/>
        </p:nvSpPr>
        <p:spPr bwMode="auto">
          <a:xfrm>
            <a:off x="-180975" y="760413"/>
            <a:ext cx="822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hu-HU" altLang="hu-HU" sz="13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8" descr="JPEG-ké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sp>
        <p:nvSpPr>
          <p:cNvPr id="12" name="Cím 9"/>
          <p:cNvSpPr>
            <a:spLocks noGrp="1"/>
          </p:cNvSpPr>
          <p:nvPr>
            <p:ph type="title"/>
          </p:nvPr>
        </p:nvSpPr>
        <p:spPr>
          <a:xfrm>
            <a:off x="457200" y="1266496"/>
            <a:ext cx="8229600" cy="722344"/>
          </a:xfrm>
        </p:spPr>
        <p:txBody>
          <a:bodyPr/>
          <a:lstStyle/>
          <a:p>
            <a:pPr algn="ctr"/>
            <a:r>
              <a:rPr lang="hu-HU" sz="4000" dirty="0" smtClean="0">
                <a:solidFill>
                  <a:schemeClr val="bg1"/>
                </a:solidFill>
                <a:latin typeface="+mn-lt"/>
              </a:rPr>
              <a:t>A képzések képekben</a:t>
            </a:r>
            <a:endParaRPr lang="hu-HU" sz="4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9" name="Kép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3" y="103188"/>
            <a:ext cx="11985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A képzések célja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1935163"/>
            <a:ext cx="8722642" cy="4389437"/>
          </a:xfrm>
        </p:spPr>
        <p:txBody>
          <a:bodyPr/>
          <a:lstStyle/>
          <a:p>
            <a:pPr algn="just"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A gazdasági-társadalmi környezetben végbemenő változások új kihívásokat hoznak a szakszervezeti munkában. Ehhez alkalmazkodást segíti a képzés!</a:t>
            </a:r>
          </a:p>
          <a:p>
            <a:pPr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Milyen hatást, célt kíván elérni a képzéssel? 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a képzésen résztvevők praktikus, és a feladatukhoz szükséges ismeretek biztosítása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készségek fejlesztése a sikeres érveléshez, </a:t>
            </a:r>
            <a:r>
              <a:rPr lang="hu-HU" sz="2000" dirty="0">
                <a:solidFill>
                  <a:schemeClr val="bg1"/>
                </a:solidFill>
              </a:rPr>
              <a:t>a határozott fellépés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az érdekvédelmi munkában a tekintély, a hitelesség növelése, 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hatékonyabban feladatellátás, </a:t>
            </a:r>
            <a:endParaRPr lang="hu-HU" sz="2000" dirty="0">
              <a:solidFill>
                <a:schemeClr val="bg1"/>
              </a:solidFill>
            </a:endParaRPr>
          </a:p>
          <a:p>
            <a:r>
              <a:rPr lang="hu-HU" sz="2000" dirty="0" smtClean="0">
                <a:solidFill>
                  <a:schemeClr val="bg1"/>
                </a:solidFill>
              </a:rPr>
              <a:t>mások jó példáinak megismerése, amit be tudnak építeni saját viselkedési eszköztárukba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hu-HU" dirty="0"/>
          </a:p>
        </p:txBody>
      </p:sp>
      <p:sp>
        <p:nvSpPr>
          <p:cNvPr id="6148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79AD9B-5F5E-4CDA-9831-B6EB25E2C7C8}" type="slidenum">
              <a:rPr lang="hu-HU"/>
              <a:pPr/>
              <a:t>2</a:t>
            </a:fld>
            <a:endParaRPr lang="hu-HU"/>
          </a:p>
        </p:txBody>
      </p:sp>
      <p:pic>
        <p:nvPicPr>
          <p:cNvPr id="6149" name="Picture 5" descr="USZT_logo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artalom helye 10"/>
          <p:cNvSpPr txBox="1">
            <a:spLocks/>
          </p:cNvSpPr>
          <p:nvPr/>
        </p:nvSpPr>
        <p:spPr bwMode="auto">
          <a:xfrm>
            <a:off x="14808" y="760413"/>
            <a:ext cx="822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hu-HU" altLang="hu-HU" sz="13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hu-HU" altLang="hu-HU" sz="13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églalap 8"/>
          <p:cNvSpPr/>
          <p:nvPr/>
        </p:nvSpPr>
        <p:spPr>
          <a:xfrm>
            <a:off x="384497" y="1268760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pic>
        <p:nvPicPr>
          <p:cNvPr id="10" name="Picture 8" descr="JPEG-ké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20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7549777" cy="1224136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ágazati </a:t>
            </a:r>
            <a:r>
              <a:rPr lang="hu-H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ksz</a:t>
            </a:r>
            <a:r>
              <a:rPr lang="hu-H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megkötésére, kiterjesztésére vonatkozó tanulmányok:</a:t>
            </a: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251520" y="2362299"/>
            <a:ext cx="865051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hu-HU" sz="8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u-HU" i="1" dirty="0" smtClean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i="1" dirty="0" smtClean="0">
                <a:solidFill>
                  <a:schemeClr val="bg1"/>
                </a:solidFill>
              </a:rPr>
              <a:t>Dr</a:t>
            </a:r>
            <a:r>
              <a:rPr lang="hu-HU" i="1" dirty="0">
                <a:solidFill>
                  <a:schemeClr val="bg1"/>
                </a:solidFill>
              </a:rPr>
              <a:t>. Kiss Mihály – Madár Gyula: A Villamosenergia-iparba tartozó társaságok körében az Ágazati Kollektív Szerződés kiterjesztési lehetőségei. </a:t>
            </a:r>
            <a:endParaRPr lang="hu-HU" i="1" dirty="0" smtClean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u-HU" i="1" dirty="0" smtClean="0">
              <a:solidFill>
                <a:schemeClr val="bg1"/>
              </a:solidFill>
            </a:endParaRPr>
          </a:p>
          <a:p>
            <a:r>
              <a:rPr lang="hu-HU" i="1" dirty="0" smtClean="0">
                <a:solidFill>
                  <a:schemeClr val="bg1"/>
                </a:solidFill>
              </a:rPr>
              <a:t>Dr</a:t>
            </a:r>
            <a:r>
              <a:rPr lang="hu-HU" i="1" dirty="0">
                <a:solidFill>
                  <a:schemeClr val="bg1"/>
                </a:solidFill>
              </a:rPr>
              <a:t>. Ferencz Jácint - Dr. Fodor T. Gábor - Dr. Kun Attila - Dr. </a:t>
            </a:r>
            <a:r>
              <a:rPr lang="hu-HU" i="1" dirty="0" err="1">
                <a:solidFill>
                  <a:schemeClr val="bg1"/>
                </a:solidFill>
              </a:rPr>
              <a:t>Trenyisán</a:t>
            </a:r>
            <a:r>
              <a:rPr lang="hu-HU" i="1" dirty="0">
                <a:solidFill>
                  <a:schemeClr val="bg1"/>
                </a:solidFill>
              </a:rPr>
              <a:t> Máté: Az Mt. szabályrendszeréből adódó új érdekképviseleti szempontok érvényesítési </a:t>
            </a:r>
            <a:r>
              <a:rPr lang="hu-HU" i="1" dirty="0" smtClean="0">
                <a:solidFill>
                  <a:schemeClr val="bg1"/>
                </a:solidFill>
              </a:rPr>
              <a:t>lehetőségei (Kollektív </a:t>
            </a:r>
            <a:r>
              <a:rPr lang="hu-HU" i="1" dirty="0">
                <a:solidFill>
                  <a:schemeClr val="bg1"/>
                </a:solidFill>
              </a:rPr>
              <a:t>alku a köztulajdonban álló munkáltatóknál). </a:t>
            </a:r>
            <a:endParaRPr lang="hu-HU" i="1" dirty="0" smtClean="0">
              <a:solidFill>
                <a:schemeClr val="bg1"/>
              </a:solidFill>
            </a:endParaRPr>
          </a:p>
          <a:p>
            <a:endParaRPr lang="hu-HU" i="1" dirty="0" smtClean="0">
              <a:solidFill>
                <a:schemeClr val="bg1"/>
              </a:solidFill>
            </a:endParaRPr>
          </a:p>
          <a:p>
            <a:r>
              <a:rPr lang="hu-HU" i="1" dirty="0" smtClean="0">
                <a:solidFill>
                  <a:schemeClr val="bg1"/>
                </a:solidFill>
              </a:rPr>
              <a:t>Dr</a:t>
            </a:r>
            <a:r>
              <a:rPr lang="hu-HU" i="1" dirty="0">
                <a:solidFill>
                  <a:schemeClr val="bg1"/>
                </a:solidFill>
              </a:rPr>
              <a:t>. Kiss Mihály – Madár Gyula: Az Ágazati Kollektív szerződés tartalma. (A kollektív szerződések megkötésének, módosításának módjai) </a:t>
            </a:r>
            <a:endParaRPr lang="hu-HU" i="1" dirty="0" smtClean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u-HU" sz="1600" i="1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u-HU" sz="1600" i="1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u-HU" sz="1600" i="1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u-HU" sz="16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3" y="103188"/>
            <a:ext cx="11985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0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21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179388" y="2426112"/>
            <a:ext cx="885710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i="1" dirty="0">
                <a:solidFill>
                  <a:schemeClr val="bg1"/>
                </a:solidFill>
                <a:latin typeface="+mn-lt"/>
              </a:rPr>
              <a:t>Nagy Amarilla: A tájékozódás, a belső kommunikáció módjai, hatékonysága. </a:t>
            </a:r>
            <a:endParaRPr lang="hu-HU" sz="2000" dirty="0">
              <a:solidFill>
                <a:schemeClr val="bg1"/>
              </a:solidFill>
              <a:latin typeface="+mn-lt"/>
            </a:endParaRPr>
          </a:p>
          <a:p>
            <a:endParaRPr lang="hu-HU" sz="8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000" i="1" dirty="0">
                <a:solidFill>
                  <a:schemeClr val="bg1"/>
                </a:solidFill>
                <a:latin typeface="+mn-lt"/>
              </a:rPr>
              <a:t>Dr. Németh Tibor: A hazai és nemzetközi érdekképviseleti szervezetek közötti együttműködés lehetőségei. </a:t>
            </a:r>
            <a:endParaRPr lang="hu-HU" sz="2000" i="1" dirty="0" smtClean="0">
              <a:solidFill>
                <a:schemeClr val="bg1"/>
              </a:solidFill>
              <a:latin typeface="+mn-lt"/>
            </a:endParaRPr>
          </a:p>
          <a:p>
            <a:endParaRPr lang="hu-HU" sz="800" i="1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000" i="1" dirty="0">
                <a:solidFill>
                  <a:schemeClr val="bg1"/>
                </a:solidFill>
                <a:latin typeface="+mn-lt"/>
              </a:rPr>
              <a:t>Nagy Amarilla: Európai tapasztalatok, a szociális párbeszédet, a munka világát érintő, irányelvek, javaslatok. </a:t>
            </a:r>
            <a:endParaRPr lang="hu-HU" sz="2000" i="1" dirty="0" smtClean="0">
              <a:solidFill>
                <a:schemeClr val="bg1"/>
              </a:solidFill>
              <a:latin typeface="+mn-lt"/>
            </a:endParaRPr>
          </a:p>
          <a:p>
            <a:endParaRPr lang="hu-HU" sz="800" i="1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000" i="1" dirty="0">
                <a:solidFill>
                  <a:schemeClr val="bg1"/>
                </a:solidFill>
                <a:latin typeface="+mn-lt"/>
              </a:rPr>
              <a:t>Dr. Németh Tibor: A </a:t>
            </a:r>
            <a:r>
              <a:rPr lang="hu-HU" sz="2000" i="1" dirty="0" smtClean="0">
                <a:solidFill>
                  <a:schemeClr val="bg1"/>
                </a:solidFill>
                <a:latin typeface="+mn-lt"/>
              </a:rPr>
              <a:t>villamos energia </a:t>
            </a:r>
            <a:r>
              <a:rPr lang="hu-HU" sz="2000" i="1" dirty="0">
                <a:solidFill>
                  <a:schemeClr val="bg1"/>
                </a:solidFill>
                <a:latin typeface="+mn-lt"/>
              </a:rPr>
              <a:t>ágazat munkavállalóinak gazdasági, foglalkoztatási, </a:t>
            </a:r>
            <a:r>
              <a:rPr lang="hu-HU" sz="2000" i="1" dirty="0" err="1">
                <a:solidFill>
                  <a:schemeClr val="bg1"/>
                </a:solidFill>
                <a:latin typeface="+mn-lt"/>
              </a:rPr>
              <a:t>munkaerőpiaci</a:t>
            </a:r>
            <a:r>
              <a:rPr lang="hu-HU" sz="2000" i="1" dirty="0">
                <a:solidFill>
                  <a:schemeClr val="bg1"/>
                </a:solidFill>
                <a:latin typeface="+mn-lt"/>
              </a:rPr>
              <a:t> helyzetének alakulása. </a:t>
            </a:r>
            <a:endParaRPr lang="hu-HU" sz="2000" i="1" dirty="0" smtClean="0">
              <a:solidFill>
                <a:schemeClr val="bg1"/>
              </a:solidFill>
              <a:latin typeface="+mn-lt"/>
            </a:endParaRPr>
          </a:p>
          <a:p>
            <a:endParaRPr lang="hu-HU" sz="800" i="1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000" i="1" dirty="0">
                <a:solidFill>
                  <a:schemeClr val="bg1"/>
                </a:solidFill>
                <a:latin typeface="+mn-lt"/>
              </a:rPr>
              <a:t>Dr. Nemeskéri Gyula - Makkos László: A villamosenergia-iparág területén dolgozó munkavállalók munkavédelmi, munkabiztonsági, munkahelyi egészségmegőrzés helyzete. </a:t>
            </a:r>
            <a:endParaRPr lang="hu-HU" sz="2000" i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251520" y="989856"/>
            <a:ext cx="8229600" cy="1143000"/>
          </a:xfrm>
        </p:spPr>
        <p:txBody>
          <a:bodyPr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EVDSZ tevékenységét </a:t>
            </a:r>
            <a:r>
              <a:rPr lang="hu-H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érintő tanulmányok</a:t>
            </a:r>
            <a:endParaRPr lang="hu-H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3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3" y="103188"/>
            <a:ext cx="11985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98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5" descr="USZT_logo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ím 9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719064"/>
          </a:xfrm>
        </p:spPr>
        <p:txBody>
          <a:bodyPr/>
          <a:lstStyle/>
          <a:p>
            <a:pPr algn="ctr"/>
            <a:r>
              <a:rPr lang="hu-HU" i="1" dirty="0" smtClean="0">
                <a:solidFill>
                  <a:schemeClr val="bg1"/>
                </a:solidFill>
                <a:latin typeface="+mn-lt"/>
              </a:rPr>
              <a:t>Köszönöm a megtisztelő figyelmüket!</a:t>
            </a:r>
            <a:endParaRPr lang="hu-HU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3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900113" y="1958057"/>
            <a:ext cx="714851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hu-HU" sz="22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200" dirty="0" smtClean="0">
                <a:solidFill>
                  <a:schemeClr val="bg1"/>
                </a:solidFill>
                <a:latin typeface="+mn-lt"/>
              </a:rPr>
              <a:t>Bizalmiak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, bizalmi utánpótlás: alapszervezeti szakszervezeti tagok, akik bizalmi tisztségre választhatók, bizalmiak, ifjúsági tagozat tisztségviselői, üzemi tanácstagok, egyéb </a:t>
            </a: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tisztségviselők</a:t>
            </a:r>
          </a:p>
          <a:p>
            <a:pPr lvl="0" algn="just"/>
            <a:endParaRPr lang="hu-HU" sz="2200" dirty="0">
              <a:solidFill>
                <a:schemeClr val="bg1"/>
              </a:solidFill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 Tisztségviselő 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I.: Alapszervezeti titkárok, vezetőségi tagok. Ágazati </a:t>
            </a: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tisztségviselők</a:t>
            </a:r>
          </a:p>
          <a:p>
            <a:pPr lvl="0" algn="just"/>
            <a:endParaRPr lang="hu-HU" sz="2200" dirty="0">
              <a:solidFill>
                <a:schemeClr val="bg1"/>
              </a:solidFill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 Tisztségviselő 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II.: Tagszervezeti vezetők, elnökök, ágazati szakszervezeti tisztségviselők </a:t>
            </a:r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képzések célcsoportjai</a:t>
            </a:r>
            <a:endParaRPr lang="hu-H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4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251520" y="1844824"/>
            <a:ext cx="84352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schemeClr val="bg1"/>
                </a:solidFill>
                <a:latin typeface="+mn-lt"/>
              </a:rPr>
              <a:t>A 3 szintű képzési </a:t>
            </a:r>
            <a:r>
              <a:rPr lang="hu-HU" sz="2800" b="1" dirty="0" smtClean="0">
                <a:solidFill>
                  <a:schemeClr val="bg1"/>
                </a:solidFill>
                <a:latin typeface="+mn-lt"/>
              </a:rPr>
              <a:t>rendszer:</a:t>
            </a:r>
            <a:endParaRPr lang="hu-HU" sz="2400" dirty="0" smtClean="0">
              <a:solidFill>
                <a:schemeClr val="bg1"/>
              </a:solidFill>
              <a:latin typeface="+mn-lt"/>
            </a:endParaRPr>
          </a:p>
          <a:p>
            <a:endParaRPr lang="hu-HU" sz="2400" dirty="0">
              <a:solidFill>
                <a:schemeClr val="bg1"/>
              </a:solidFill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+mn-lt"/>
              </a:rPr>
              <a:t>minden </a:t>
            </a:r>
            <a:r>
              <a:rPr lang="hu-HU" sz="2400" dirty="0">
                <a:solidFill>
                  <a:schemeClr val="bg1"/>
                </a:solidFill>
                <a:latin typeface="+mn-lt"/>
              </a:rPr>
              <a:t>szint a munkájának megfelelő tartalmú és mélységű ismeretekhez jusson, </a:t>
            </a:r>
            <a:endParaRPr lang="hu-HU" sz="240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+mn-lt"/>
              </a:rPr>
              <a:t>ebből </a:t>
            </a:r>
            <a:r>
              <a:rPr lang="hu-HU" sz="2400" dirty="0">
                <a:solidFill>
                  <a:schemeClr val="bg1"/>
                </a:solidFill>
                <a:latin typeface="+mn-lt"/>
              </a:rPr>
              <a:t>adódóan a résztvevők azokat az ismereteket kapja meg, amelyek a szakszervezeti munkáját leginkább segítik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+mn-lt"/>
              </a:rPr>
              <a:t>a </a:t>
            </a:r>
            <a:r>
              <a:rPr lang="hu-HU" sz="2400" dirty="0">
                <a:solidFill>
                  <a:schemeClr val="bg1"/>
                </a:solidFill>
                <a:latin typeface="+mn-lt"/>
              </a:rPr>
              <a:t>későbbi képzésekhez mintát adjon.</a:t>
            </a:r>
          </a:p>
          <a:p>
            <a:pPr lvl="0" algn="just"/>
            <a:endParaRPr lang="hu-H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86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60B584-432E-412D-BCE9-930D2316754D}" type="slidenum">
              <a:rPr lang="hu-HU" altLang="hu-HU"/>
              <a:pPr/>
              <a:t>5</a:t>
            </a:fld>
            <a:endParaRPr lang="hu-HU" altLang="hu-HU"/>
          </a:p>
        </p:txBody>
      </p:sp>
      <p:pic>
        <p:nvPicPr>
          <p:cNvPr id="8196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683570" y="1926346"/>
          <a:ext cx="7632846" cy="3763912"/>
        </p:xfrm>
        <a:graphic>
          <a:graphicData uri="http://schemas.openxmlformats.org/drawingml/2006/table">
            <a:tbl>
              <a:tblPr/>
              <a:tblGrid>
                <a:gridCol w="2952326"/>
                <a:gridCol w="1025875"/>
                <a:gridCol w="2323552"/>
                <a:gridCol w="755031"/>
                <a:gridCol w="576062"/>
              </a:tblGrid>
              <a:tr h="227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788" marR="2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időpont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88" marR="2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témakör 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88" marR="2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időtartam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88" marR="2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létszám</a:t>
                      </a:r>
                      <a:endParaRPr lang="hu-H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88" marR="2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9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szint: Bizalmi utánpótlás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(1.Csoport)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2014. 03.26.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Általános kompetencia-fejlesztés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fő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szint: Bizalmi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utánpótlás (2.Csoport)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2014. 09.13.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Általános kompetencia-fejlesztés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fő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(1.csoport)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2014.04.18-19</a:t>
                      </a: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Általános kompetencia fejlesztés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nap              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fő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(2.Csoport)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2014.05.30-31.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Általános kompetencia fejlesztés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nap              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fő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0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(1.Csoport)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2014. 10.10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Általános kompetencia-fejlesztés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fő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(2.Csoport)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2014. 11.06.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Általános kompetencia-fejlesztés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fő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(1.Csoport)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2015. 03.01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Vezetési ismeretek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 fő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(2.Csoport)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2015.03.10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Vezetési ismeretek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fő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(1.Csoport)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2015. 04.07.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kompetencia fejlesztés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fő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(2.Csoport)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2015.04.08</a:t>
                      </a: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kompetencia fejlesztés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fő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szint: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Tisztségviselő </a:t>
                      </a: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II.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2014.06.13.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kompetencia fejlesztés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fő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szint: </a:t>
                      </a:r>
                      <a:r>
                        <a:rPr lang="hu-H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Tisztségviselő </a:t>
                      </a: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II.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2014.11.18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kompetencia fejlesztés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fő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ím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/>
          <a:lstStyle/>
          <a:p>
            <a:pPr algn="ctr"/>
            <a:r>
              <a:rPr lang="hu-HU" sz="2800" dirty="0" smtClean="0">
                <a:solidFill>
                  <a:schemeClr val="bg1"/>
                </a:solidFill>
                <a:latin typeface="+mn-lt"/>
              </a:rPr>
              <a:t>ERGOFIT által tartott képzések:</a:t>
            </a:r>
            <a:endParaRPr lang="hu-HU" sz="2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60B584-432E-412D-BCE9-930D2316754D}" type="slidenum">
              <a:rPr lang="hu-HU" altLang="hu-HU"/>
              <a:pPr/>
              <a:t>6</a:t>
            </a:fld>
            <a:endParaRPr lang="hu-HU" altLang="hu-HU"/>
          </a:p>
        </p:txBody>
      </p:sp>
      <p:pic>
        <p:nvPicPr>
          <p:cNvPr id="8196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683570" y="2045583"/>
          <a:ext cx="7632846" cy="3327633"/>
        </p:xfrm>
        <a:graphic>
          <a:graphicData uri="http://schemas.openxmlformats.org/drawingml/2006/table">
            <a:tbl>
              <a:tblPr/>
              <a:tblGrid>
                <a:gridCol w="2952326"/>
                <a:gridCol w="1025875"/>
                <a:gridCol w="2323552"/>
                <a:gridCol w="755031"/>
                <a:gridCol w="576062"/>
              </a:tblGrid>
              <a:tr h="227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788" marR="2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időpont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88" marR="2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témakör 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88" marR="2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időtartam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88" marR="2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létszám</a:t>
                      </a:r>
                      <a:endParaRPr lang="hu-H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88" marR="2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9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szint: Bizalmi utánpótlás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1.csoport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2014. 03. 25.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Érdekvédelmi alapismeretek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fő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szint: Bizalmi utánpótlás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2.csoport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2014. 09.12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Érdekvédelmi alapismeretek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fő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1.csoport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2014. 10.11.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Érdekvédelmi ismeretek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 fő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2.csoport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2014.11.05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Érdekvédelmi ismeretek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fő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0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1.csoport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2015.02.28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Érdekvédelmi ismeretek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Vezetési ismeretek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 fő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szint: Tisztségviselő I.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2.csoport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2015. 03.11.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Érdekvédelmi ismeretek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fő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szint: Tisztségviselő II.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2014.06.14.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Érdekvédelmi ismeretek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fő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szint: Tisztségviselő II.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2014.11.19.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Érdekvédelmi ismeretek </a:t>
                      </a:r>
                      <a:endParaRPr lang="hu-H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nap               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fő</a:t>
                      </a:r>
                      <a:endParaRPr lang="hu-H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ím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/>
          <a:lstStyle/>
          <a:p>
            <a:pPr algn="ctr"/>
            <a:r>
              <a:rPr lang="hu-HU" sz="2800" dirty="0" smtClean="0">
                <a:solidFill>
                  <a:schemeClr val="bg1"/>
                </a:solidFill>
                <a:latin typeface="+mn-lt"/>
              </a:rPr>
              <a:t>ÉTOSZ által tartott képzések:</a:t>
            </a:r>
            <a:endParaRPr lang="hu-H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Cím 1"/>
          <p:cNvSpPr txBox="1">
            <a:spLocks/>
          </p:cNvSpPr>
          <p:nvPr/>
        </p:nvSpPr>
        <p:spPr bwMode="auto">
          <a:xfrm>
            <a:off x="467544" y="5445224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 képzéseken</a:t>
            </a:r>
            <a:r>
              <a:rPr kumimoji="0" lang="hu-H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résztvevők </a:t>
            </a:r>
            <a:r>
              <a:rPr kumimoji="0" lang="hu-HU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össz</a:t>
            </a:r>
            <a:r>
              <a:rPr kumimoji="0" lang="hu-H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létszáma: 329 fő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7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611560" y="1988840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+mn-lt"/>
              </a:rPr>
              <a:t>A szakszervezeti munka különböző színtereken és mélységben történik, ezért a képzések tartalmát a résztvevők szerint meghatározott célcsoportok képzési igényei szerint hierarchikusan rendszereztük. </a:t>
            </a:r>
          </a:p>
          <a:p>
            <a:r>
              <a:rPr lang="hu-HU" sz="1600" dirty="0">
                <a:solidFill>
                  <a:schemeClr val="bg1"/>
                </a:solidFill>
                <a:latin typeface="+mn-lt"/>
              </a:rPr>
              <a:t> </a:t>
            </a:r>
          </a:p>
          <a:p>
            <a:r>
              <a:rPr lang="hu-HU" sz="1600" dirty="0">
                <a:solidFill>
                  <a:schemeClr val="bg1"/>
                </a:solidFill>
                <a:latin typeface="+mn-lt"/>
              </a:rPr>
              <a:t>A szakszervezeti munkához tartozó érdekvédelmi ismeretek: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 Tisztségviselők </a:t>
            </a:r>
            <a:r>
              <a:rPr lang="hu-HU" sz="1600" dirty="0">
                <a:solidFill>
                  <a:schemeClr val="bg1"/>
                </a:solidFill>
                <a:latin typeface="+mn-lt"/>
              </a:rPr>
              <a:t>alapismeretei 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 Vezetési </a:t>
            </a:r>
            <a:r>
              <a:rPr lang="hu-HU" sz="1600" dirty="0">
                <a:solidFill>
                  <a:schemeClr val="bg1"/>
                </a:solidFill>
                <a:latin typeface="+mn-lt"/>
              </a:rPr>
              <a:t>ismeretek  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 A </a:t>
            </a:r>
            <a:r>
              <a:rPr lang="hu-HU" sz="1600" dirty="0">
                <a:solidFill>
                  <a:schemeClr val="bg1"/>
                </a:solidFill>
                <a:latin typeface="+mn-lt"/>
              </a:rPr>
              <a:t>Munka törvénykönyve változásai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 A </a:t>
            </a:r>
            <a:r>
              <a:rPr lang="hu-HU" sz="1600" dirty="0">
                <a:solidFill>
                  <a:schemeClr val="bg1"/>
                </a:solidFill>
                <a:latin typeface="+mn-lt"/>
              </a:rPr>
              <a:t>kollektív szerződés eljárási, formai elemei, megkötésével kapcsolatos ismeretek 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 Az </a:t>
            </a:r>
            <a:r>
              <a:rPr lang="hu-HU" sz="1600" dirty="0">
                <a:solidFill>
                  <a:schemeClr val="bg1"/>
                </a:solidFill>
                <a:latin typeface="+mn-lt"/>
              </a:rPr>
              <a:t>ágazati és országos érdekegyeztetés hazai és nemzetközi gyakorlata, 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 Az </a:t>
            </a:r>
            <a:r>
              <a:rPr lang="hu-HU" sz="1600" dirty="0">
                <a:solidFill>
                  <a:schemeClr val="bg1"/>
                </a:solidFill>
                <a:latin typeface="+mn-lt"/>
              </a:rPr>
              <a:t>ágazati </a:t>
            </a: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KSZ</a:t>
            </a:r>
            <a:endParaRPr lang="hu-HU" sz="1600" dirty="0">
              <a:solidFill>
                <a:schemeClr val="bg1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 Bértárgyalások  </a:t>
            </a:r>
            <a:endParaRPr lang="hu-HU" sz="1600" dirty="0">
              <a:solidFill>
                <a:schemeClr val="bg1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 Érdekképviselet</a:t>
            </a:r>
            <a:r>
              <a:rPr lang="hu-HU" sz="1600" dirty="0">
                <a:solidFill>
                  <a:schemeClr val="bg1"/>
                </a:solidFill>
                <a:latin typeface="+mn-lt"/>
              </a:rPr>
              <a:t>, érdekvédelem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 Üzemi </a:t>
            </a:r>
            <a:r>
              <a:rPr lang="hu-HU" sz="1600" dirty="0">
                <a:solidFill>
                  <a:schemeClr val="bg1"/>
                </a:solidFill>
                <a:latin typeface="+mn-lt"/>
              </a:rPr>
              <a:t>tanácsi ismeretek, 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 Tagszervezés</a:t>
            </a:r>
            <a:endParaRPr lang="hu-HU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A képzések tartalma</a:t>
            </a:r>
            <a:endParaRPr lang="hu-HU" sz="3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8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611560" y="1958057"/>
            <a:ext cx="813690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képzések </a:t>
            </a:r>
            <a:r>
              <a:rPr lang="hu-H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tartalma</a:t>
            </a:r>
          </a:p>
          <a:p>
            <a:endParaRPr lang="hu-HU" sz="2200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200" dirty="0" smtClean="0">
                <a:solidFill>
                  <a:schemeClr val="bg1"/>
                </a:solidFill>
                <a:latin typeface="+mn-lt"/>
              </a:rPr>
              <a:t>A 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szakszervezeti munkához kapcsolódó általános kompetenciák fejlesztése:</a:t>
            </a:r>
          </a:p>
          <a:p>
            <a:pPr lvl="1">
              <a:buFont typeface="Arial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 Kommunikációs 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alapismeretek</a:t>
            </a:r>
          </a:p>
          <a:p>
            <a:pPr lvl="1">
              <a:buFont typeface="Arial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 Mások 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meggyőzése</a:t>
            </a:r>
          </a:p>
          <a:p>
            <a:pPr lvl="1">
              <a:buFont typeface="Arial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 Konfliktuskezelés </a:t>
            </a:r>
            <a:endParaRPr lang="hu-HU" sz="2200" dirty="0">
              <a:solidFill>
                <a:schemeClr val="bg1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 Tárgyalástechnika</a:t>
            </a:r>
            <a:endParaRPr lang="hu-HU" sz="2200" dirty="0">
              <a:solidFill>
                <a:schemeClr val="bg1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 Stressz </a:t>
            </a:r>
            <a:endParaRPr lang="hu-HU" sz="2200" dirty="0">
              <a:solidFill>
                <a:schemeClr val="bg1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 Vezetési 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ismeretek (saját munka megszervezése, időgazdálkodás) </a:t>
            </a: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10"/>
          <p:cNvSpPr>
            <a:spLocks noGrp="1"/>
          </p:cNvSpPr>
          <p:nvPr>
            <p:ph idx="1"/>
          </p:nvPr>
        </p:nvSpPr>
        <p:spPr>
          <a:xfrm>
            <a:off x="-180975" y="760413"/>
            <a:ext cx="8229600" cy="581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hu-HU" altLang="hu-HU" sz="1300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 -2-5-3-A-13/1-2013-0025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hu-HU" altLang="hu-HU" sz="1300" b="1" dirty="0" smtClean="0">
                <a:solidFill>
                  <a:srgbClr val="00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Az EVDSZ társadalmi szerepvállalásának szélesítése a Dél-Dunántúli Régióban</a:t>
            </a:r>
          </a:p>
          <a:p>
            <a:pPr marL="0" indent="0" algn="ctr">
              <a:buFont typeface="Wingdings 2" pitchFamily="18" charset="2"/>
              <a:buNone/>
            </a:pPr>
            <a:endParaRPr lang="hu-HU" altLang="hu-HU" sz="1300" b="1" dirty="0" smtClean="0">
              <a:solidFill>
                <a:srgbClr val="0033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70247-8700-48AB-A00D-E1977D02EADD}" type="slidenum">
              <a:rPr lang="hu-HU" altLang="hu-HU"/>
              <a:pPr/>
              <a:t>9</a:t>
            </a:fld>
            <a:endParaRPr lang="hu-HU" altLang="hu-HU"/>
          </a:p>
        </p:txBody>
      </p:sp>
      <p:pic>
        <p:nvPicPr>
          <p:cNvPr id="7173" name="Picture 5" descr="USZT_logo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99163"/>
            <a:ext cx="225742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églalap 2"/>
          <p:cNvSpPr/>
          <p:nvPr/>
        </p:nvSpPr>
        <p:spPr>
          <a:xfrm>
            <a:off x="251520" y="1340768"/>
            <a:ext cx="7427863" cy="72008"/>
          </a:xfrm>
          <a:prstGeom prst="rect">
            <a:avLst/>
          </a:prstGeom>
          <a:solidFill>
            <a:srgbClr val="008000"/>
          </a:solidFill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rgbClr val="8EC88E"/>
                </a:gs>
                <a:gs pos="100000">
                  <a:srgbClr val="0033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7178" name="Téglalap 3"/>
          <p:cNvSpPr>
            <a:spLocks noChangeArrowheads="1"/>
          </p:cNvSpPr>
          <p:nvPr/>
        </p:nvSpPr>
        <p:spPr bwMode="auto">
          <a:xfrm>
            <a:off x="251520" y="2161887"/>
            <a:ext cx="779710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hu-HU" sz="2200" dirty="0" smtClean="0">
                <a:solidFill>
                  <a:schemeClr val="bg1"/>
                </a:solidFill>
                <a:latin typeface="+mn-lt"/>
              </a:rPr>
              <a:t>Figyelembe vettük:</a:t>
            </a:r>
          </a:p>
          <a:p>
            <a:pPr marL="342900" indent="-342900" algn="just">
              <a:buFontTx/>
              <a:buChar char="-"/>
            </a:pP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a 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szakszervezeti tisztségviselők tevékenységeinek követelményeit. </a:t>
            </a:r>
            <a:endParaRPr lang="hu-HU" sz="2200" dirty="0" smtClean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buFontTx/>
              <a:buChar char="-"/>
            </a:pPr>
            <a:r>
              <a:rPr lang="hu-HU" sz="2200" dirty="0" smtClean="0">
                <a:solidFill>
                  <a:schemeClr val="bg1"/>
                </a:solidFill>
                <a:latin typeface="+mn-lt"/>
              </a:rPr>
              <a:t>azokat 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a feladatokat, amelyeket a különböző pozícióban dolgozó tisztségviselőknek végezniük kell. </a:t>
            </a:r>
            <a:endParaRPr lang="hu-HU" sz="2200" dirty="0" smtClean="0">
              <a:solidFill>
                <a:schemeClr val="bg1"/>
              </a:solidFill>
              <a:latin typeface="+mn-lt"/>
            </a:endParaRPr>
          </a:p>
          <a:p>
            <a:pPr algn="just"/>
            <a:endParaRPr lang="hu-HU" sz="22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200" dirty="0" smtClean="0">
                <a:solidFill>
                  <a:schemeClr val="bg1"/>
                </a:solidFill>
                <a:latin typeface="+mn-lt"/>
              </a:rPr>
              <a:t>A célcsoportok elvárása: kapjanak 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a képzésekkel célirányos támogatást feladataik ellátásához. </a:t>
            </a:r>
            <a:endParaRPr lang="hu-HU" sz="2200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hu-HU" sz="2200" dirty="0" smtClean="0">
                <a:solidFill>
                  <a:schemeClr val="bg1"/>
                </a:solidFill>
                <a:latin typeface="+mn-lt"/>
              </a:rPr>
              <a:t>A </a:t>
            </a:r>
            <a:r>
              <a:rPr lang="hu-HU" sz="2200" dirty="0">
                <a:solidFill>
                  <a:schemeClr val="bg1"/>
                </a:solidFill>
                <a:latin typeface="+mn-lt"/>
              </a:rPr>
              <a:t>képzések megtartásához előzetes igényfelmérést végeztünk az ágazati, esetenként a helyi szakszervezetek vezetőivel.</a:t>
            </a:r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A képzések módszertana</a:t>
            </a:r>
            <a:endParaRPr lang="hu-HU" sz="3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8" descr="JPEG-k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877272"/>
            <a:ext cx="1809750" cy="752476"/>
          </a:xfrm>
          <a:prstGeom prst="rect">
            <a:avLst/>
          </a:prstGeom>
          <a:noFill/>
        </p:spPr>
      </p:pic>
      <p:pic>
        <p:nvPicPr>
          <p:cNvPr id="12" name="Kép 3" descr="kicsi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1297" y="314325"/>
            <a:ext cx="1019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Egyéni 3. sé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527D55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gyéni 3. sé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527D55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Egyéni 3. sé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527D55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Egyéni 3. sé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527D55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1462</Words>
  <Application>Microsoft Office PowerPoint</Application>
  <PresentationFormat>Diavetítés a képernyőre (4:3 oldalarány)</PresentationFormat>
  <Paragraphs>309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Constantia</vt:lpstr>
      <vt:lpstr>Times New Roman</vt:lpstr>
      <vt:lpstr>Verdana</vt:lpstr>
      <vt:lpstr>Wingdings 2</vt:lpstr>
      <vt:lpstr>Áramlás</vt:lpstr>
      <vt:lpstr>PowerPoint bemutató</vt:lpstr>
      <vt:lpstr>A képzések célja</vt:lpstr>
      <vt:lpstr>A képzések célcsoportjai</vt:lpstr>
      <vt:lpstr>PowerPoint bemutató</vt:lpstr>
      <vt:lpstr>ERGOFIT által tartott képzések:</vt:lpstr>
      <vt:lpstr>ÉTOSZ által tartott képzések:</vt:lpstr>
      <vt:lpstr>A képzések tartalma</vt:lpstr>
      <vt:lpstr>PowerPoint bemutató</vt:lpstr>
      <vt:lpstr>A képzések módszertana</vt:lpstr>
      <vt:lpstr>PowerPoint bemutató</vt:lpstr>
      <vt:lpstr>PowerPoint bemutató</vt:lpstr>
      <vt:lpstr>Tapasztalatok</vt:lpstr>
      <vt:lpstr>Tapasztalatok</vt:lpstr>
      <vt:lpstr>Tapasztalatok</vt:lpstr>
      <vt:lpstr>Kik tartották a képzéseket?</vt:lpstr>
      <vt:lpstr>A képzések képekben</vt:lpstr>
      <vt:lpstr>PowerPoint bemutató</vt:lpstr>
      <vt:lpstr>A képzések képekben</vt:lpstr>
      <vt:lpstr>A képzések képekben</vt:lpstr>
      <vt:lpstr>Az ágazati ksz megkötésére, kiterjesztésére vonatkozó tanulmányok:</vt:lpstr>
      <vt:lpstr>Az EVDSZ tevékenységét érintő tanulmányok</vt:lpstr>
      <vt:lpstr>Köszönöm a megtisztelő figyelmüket!</vt:lpstr>
    </vt:vector>
  </TitlesOfParts>
  <Company>MVM Cégcsoport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Kibővített Szövetségi Vezetőségi ülés VER.DI-EVDSZ Találkozó</dc:title>
  <dc:creator>hbertafalvi</dc:creator>
  <cp:lastModifiedBy>Tóth Andrea</cp:lastModifiedBy>
  <cp:revision>193</cp:revision>
  <dcterms:created xsi:type="dcterms:W3CDTF">2010-05-28T07:46:17Z</dcterms:created>
  <dcterms:modified xsi:type="dcterms:W3CDTF">2015-05-14T08:35:09Z</dcterms:modified>
</cp:coreProperties>
</file>