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Lst>
  <p:notesMasterIdLst>
    <p:notesMasterId r:id="rId61"/>
  </p:notesMasterIdLst>
  <p:sldIdLst>
    <p:sldId id="289" r:id="rId4"/>
    <p:sldId id="325" r:id="rId5"/>
    <p:sldId id="297" r:id="rId6"/>
    <p:sldId id="353" r:id="rId7"/>
    <p:sldId id="315" r:id="rId8"/>
    <p:sldId id="259" r:id="rId9"/>
    <p:sldId id="347" r:id="rId10"/>
    <p:sldId id="268" r:id="rId11"/>
    <p:sldId id="323" r:id="rId12"/>
    <p:sldId id="313" r:id="rId13"/>
    <p:sldId id="332" r:id="rId14"/>
    <p:sldId id="329" r:id="rId15"/>
    <p:sldId id="317" r:id="rId16"/>
    <p:sldId id="316" r:id="rId17"/>
    <p:sldId id="327" r:id="rId18"/>
    <p:sldId id="286" r:id="rId19"/>
    <p:sldId id="287" r:id="rId20"/>
    <p:sldId id="330" r:id="rId21"/>
    <p:sldId id="350" r:id="rId22"/>
    <p:sldId id="334" r:id="rId23"/>
    <p:sldId id="319" r:id="rId24"/>
    <p:sldId id="320" r:id="rId25"/>
    <p:sldId id="328" r:id="rId26"/>
    <p:sldId id="318" r:id="rId27"/>
    <p:sldId id="356" r:id="rId28"/>
    <p:sldId id="357" r:id="rId29"/>
    <p:sldId id="358" r:id="rId30"/>
    <p:sldId id="359" r:id="rId31"/>
    <p:sldId id="360" r:id="rId32"/>
    <p:sldId id="366" r:id="rId33"/>
    <p:sldId id="292" r:id="rId34"/>
    <p:sldId id="367" r:id="rId35"/>
    <p:sldId id="368" r:id="rId36"/>
    <p:sldId id="302" r:id="rId37"/>
    <p:sldId id="291" r:id="rId38"/>
    <p:sldId id="303" r:id="rId39"/>
    <p:sldId id="306" r:id="rId40"/>
    <p:sldId id="307" r:id="rId41"/>
    <p:sldId id="308" r:id="rId42"/>
    <p:sldId id="355" r:id="rId43"/>
    <p:sldId id="361" r:id="rId44"/>
    <p:sldId id="321" r:id="rId45"/>
    <p:sldId id="322" r:id="rId46"/>
    <p:sldId id="326" r:id="rId47"/>
    <p:sldId id="363" r:id="rId48"/>
    <p:sldId id="351" r:id="rId49"/>
    <p:sldId id="324" r:id="rId50"/>
    <p:sldId id="364" r:id="rId51"/>
    <p:sldId id="365" r:id="rId52"/>
    <p:sldId id="369" r:id="rId53"/>
    <p:sldId id="370" r:id="rId54"/>
    <p:sldId id="280" r:id="rId55"/>
    <p:sldId id="342" r:id="rId56"/>
    <p:sldId id="343" r:id="rId57"/>
    <p:sldId id="344" r:id="rId58"/>
    <p:sldId id="345" r:id="rId59"/>
    <p:sldId id="346" r:id="rId60"/>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4" autoAdjust="0"/>
    <p:restoredTop sz="94660"/>
  </p:normalViewPr>
  <p:slideViewPr>
    <p:cSldViewPr snapToGrid="0">
      <p:cViewPr varScale="1">
        <p:scale>
          <a:sx n="57" d="100"/>
          <a:sy n="57" d="100"/>
        </p:scale>
        <p:origin x="108"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E65AFF-7DDD-44BE-A286-B0910EFDDD7F}" type="datetimeFigureOut">
              <a:rPr lang="hu-HU" smtClean="0"/>
              <a:t>2015.04.19.</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2B3BFC-4CDF-4D43-A6CD-73C68E08BA28}" type="slidenum">
              <a:rPr lang="hu-HU" smtClean="0"/>
              <a:t>‹#›</a:t>
            </a:fld>
            <a:endParaRPr lang="hu-HU"/>
          </a:p>
        </p:txBody>
      </p:sp>
    </p:spTree>
    <p:extLst>
      <p:ext uri="{BB962C8B-B14F-4D97-AF65-F5344CB8AC3E}">
        <p14:creationId xmlns:p14="http://schemas.microsoft.com/office/powerpoint/2010/main" val="2229842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idx="10"/>
          </p:nvPr>
        </p:nvSpPr>
        <p:spPr/>
        <p:txBody>
          <a:bodyPr/>
          <a:lstStyle/>
          <a:p>
            <a:pPr>
              <a:defRPr/>
            </a:pPr>
            <a:fld id="{2698CC83-DF35-47B2-8414-7FC1984D2BC3}" type="slidenum">
              <a:rPr lang="hu-HU" smtClean="0"/>
              <a:pPr>
                <a:defRPr/>
              </a:pPr>
              <a:t>50</a:t>
            </a:fld>
            <a:endParaRPr lang="hu-HU"/>
          </a:p>
        </p:txBody>
      </p:sp>
    </p:spTree>
    <p:extLst>
      <p:ext uri="{BB962C8B-B14F-4D97-AF65-F5344CB8AC3E}">
        <p14:creationId xmlns:p14="http://schemas.microsoft.com/office/powerpoint/2010/main" val="4186364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en-US" dirty="0"/>
          </a:p>
        </p:txBody>
      </p:sp>
      <p:sp>
        <p:nvSpPr>
          <p:cNvPr id="4" name="Date Placeholder 3"/>
          <p:cNvSpPr>
            <a:spLocks noGrp="1"/>
          </p:cNvSpPr>
          <p:nvPr>
            <p:ph type="dt" sz="half" idx="10"/>
          </p:nvPr>
        </p:nvSpPr>
        <p:spPr/>
        <p:txBody>
          <a:bodyPr/>
          <a:lstStyle/>
          <a:p>
            <a:fld id="{91F66342-6C92-4B79-8153-B02476B9D833}" type="datetimeFigureOut">
              <a:rPr lang="hu-HU" smtClean="0"/>
              <a:t>2015.04.19.</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4E65E461-6F28-41F1-B1BD-57FA8D56AF6D}" type="slidenum">
              <a:rPr lang="hu-HU" smtClean="0"/>
              <a:t>‹#›</a:t>
            </a:fld>
            <a:endParaRPr lang="hu-HU"/>
          </a:p>
        </p:txBody>
      </p:sp>
    </p:spTree>
    <p:extLst>
      <p:ext uri="{BB962C8B-B14F-4D97-AF65-F5344CB8AC3E}">
        <p14:creationId xmlns:p14="http://schemas.microsoft.com/office/powerpoint/2010/main" val="427729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91F66342-6C92-4B79-8153-B02476B9D833}" type="datetimeFigureOut">
              <a:rPr lang="hu-HU" smtClean="0"/>
              <a:t>2015.04.19.</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4E65E461-6F28-41F1-B1BD-57FA8D56AF6D}" type="slidenum">
              <a:rPr lang="hu-HU" smtClean="0"/>
              <a:t>‹#›</a:t>
            </a:fld>
            <a:endParaRPr lang="hu-HU"/>
          </a:p>
        </p:txBody>
      </p:sp>
    </p:spTree>
    <p:extLst>
      <p:ext uri="{BB962C8B-B14F-4D97-AF65-F5344CB8AC3E}">
        <p14:creationId xmlns:p14="http://schemas.microsoft.com/office/powerpoint/2010/main" val="1545898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91F66342-6C92-4B79-8153-B02476B9D833}" type="datetimeFigureOut">
              <a:rPr lang="hu-HU" smtClean="0"/>
              <a:t>2015.04.19.</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4E65E461-6F28-41F1-B1BD-57FA8D56AF6D}" type="slidenum">
              <a:rPr lang="hu-HU" smtClean="0"/>
              <a:t>‹#›</a:t>
            </a:fld>
            <a:endParaRPr lang="hu-HU"/>
          </a:p>
        </p:txBody>
      </p:sp>
    </p:spTree>
    <p:extLst>
      <p:ext uri="{BB962C8B-B14F-4D97-AF65-F5344CB8AC3E}">
        <p14:creationId xmlns:p14="http://schemas.microsoft.com/office/powerpoint/2010/main" val="351300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26"/>
            <a:ext cx="10363200" cy="1470025"/>
          </a:xfrm>
        </p:spPr>
        <p:txBody>
          <a:bodyPr/>
          <a:lstStyle/>
          <a:p>
            <a:r>
              <a:rPr lang="hu-HU" smtClean="0"/>
              <a:t>Mintacím szerkesztése</a:t>
            </a:r>
            <a:endParaRPr lang="hu-HU"/>
          </a:p>
        </p:txBody>
      </p:sp>
      <p:sp>
        <p:nvSpPr>
          <p:cNvPr id="3" name="Alcím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Rectangle 4"/>
          <p:cNvSpPr>
            <a:spLocks noGrp="1" noChangeArrowheads="1"/>
          </p:cNvSpPr>
          <p:nvPr>
            <p:ph type="dt" sz="half" idx="10"/>
          </p:nvPr>
        </p:nvSpPr>
        <p:spPr>
          <a:ln/>
        </p:spPr>
        <p:txBody>
          <a:bodyPr/>
          <a:lstStyle>
            <a:lvl1pPr>
              <a:defRPr/>
            </a:lvl1pPr>
          </a:lstStyle>
          <a:p>
            <a:pPr>
              <a:defRPr/>
            </a:pPr>
            <a:fld id="{EA7B62AB-7B1F-4B49-914D-BAE2E4F92F73}" type="datetime1">
              <a:rPr lang="hu-HU">
                <a:solidFill>
                  <a:srgbClr val="000000"/>
                </a:solidFill>
              </a:rPr>
              <a:pPr>
                <a:defRPr/>
              </a:pPr>
              <a:t>2015.04.19.</a:t>
            </a:fld>
            <a:endParaRPr lang="hu-H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4F9DC1-5D5B-4BC1-AE3B-7FA627E17109}"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805750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fld id="{086DD8EB-7FAD-4117-AD2F-098CBD46BE8A}" type="datetime1">
              <a:rPr lang="hu-HU">
                <a:solidFill>
                  <a:srgbClr val="000000"/>
                </a:solidFill>
              </a:rPr>
              <a:pPr>
                <a:defRPr/>
              </a:pPr>
              <a:t>2015.04.19.</a:t>
            </a:fld>
            <a:endParaRPr lang="hu-H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B4058A-715E-4F06-8DEB-F13C4C63BD37}"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3393253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4406901"/>
            <a:ext cx="103632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fld id="{FFC8A6F9-1CBE-4570-A7F8-F609F6FDEE84}" type="datetime1">
              <a:rPr lang="hu-HU">
                <a:solidFill>
                  <a:srgbClr val="000000"/>
                </a:solidFill>
              </a:rPr>
              <a:pPr>
                <a:defRPr/>
              </a:pPr>
              <a:t>2015.04.19.</a:t>
            </a:fld>
            <a:endParaRPr lang="hu-H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7ECD6B-D326-4E38-861B-3598B72800D2}"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2348348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a:ln/>
        </p:spPr>
        <p:txBody>
          <a:bodyPr/>
          <a:lstStyle>
            <a:lvl1pPr>
              <a:defRPr/>
            </a:lvl1pPr>
          </a:lstStyle>
          <a:p>
            <a:pPr>
              <a:defRPr/>
            </a:pPr>
            <a:fld id="{772F1C0D-A72D-4005-9F79-9FBB2BDBEF1C}" type="datetime1">
              <a:rPr lang="hu-HU">
                <a:solidFill>
                  <a:srgbClr val="000000"/>
                </a:solidFill>
              </a:rPr>
              <a:pPr>
                <a:defRPr/>
              </a:pPr>
              <a:t>2015.04.19.</a:t>
            </a:fld>
            <a:endParaRPr lang="hu-H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2FD0D5-485B-43B6-8884-30D7A2E0C2EC}"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4041769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a:ln/>
        </p:spPr>
        <p:txBody>
          <a:bodyPr/>
          <a:lstStyle>
            <a:lvl1pPr>
              <a:defRPr/>
            </a:lvl1pPr>
          </a:lstStyle>
          <a:p>
            <a:pPr>
              <a:defRPr/>
            </a:pPr>
            <a:fld id="{E4A01B2D-698C-4148-B4C7-DF8739AE3101}" type="datetime1">
              <a:rPr lang="hu-HU">
                <a:solidFill>
                  <a:srgbClr val="000000"/>
                </a:solidFill>
              </a:rPr>
              <a:pPr>
                <a:defRPr/>
              </a:pPr>
              <a:t>2015.04.19.</a:t>
            </a:fld>
            <a:endParaRPr lang="hu-H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70AF3DB-7073-4A30-945D-895DD15075A5}"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2878164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4"/>
          <p:cNvSpPr>
            <a:spLocks noGrp="1" noChangeArrowheads="1"/>
          </p:cNvSpPr>
          <p:nvPr>
            <p:ph type="dt" sz="half" idx="10"/>
          </p:nvPr>
        </p:nvSpPr>
        <p:spPr>
          <a:ln/>
        </p:spPr>
        <p:txBody>
          <a:bodyPr/>
          <a:lstStyle>
            <a:lvl1pPr>
              <a:defRPr/>
            </a:lvl1pPr>
          </a:lstStyle>
          <a:p>
            <a:pPr>
              <a:defRPr/>
            </a:pPr>
            <a:fld id="{FEA74E5C-10E1-4208-9F00-DA6FA6F58CC1}" type="datetime1">
              <a:rPr lang="hu-HU">
                <a:solidFill>
                  <a:srgbClr val="000000"/>
                </a:solidFill>
              </a:rPr>
              <a:pPr>
                <a:defRPr/>
              </a:pPr>
              <a:t>2015.04.19.</a:t>
            </a:fld>
            <a:endParaRPr lang="hu-H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5034693-F428-4F54-AB03-134448F60E5A}"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1633013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BE6978B-8185-461E-B81B-6F5810D55CE5}" type="datetime1">
              <a:rPr lang="hu-HU">
                <a:solidFill>
                  <a:srgbClr val="000000"/>
                </a:solidFill>
              </a:rPr>
              <a:pPr>
                <a:defRPr/>
              </a:pPr>
              <a:t>2015.04.19.</a:t>
            </a:fld>
            <a:endParaRPr lang="hu-H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0BB9778-4E09-4180-BA3F-334678FE197D}"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1358973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1" y="273050"/>
            <a:ext cx="4011084"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fld id="{208A426B-9AE5-4C4C-BF47-B2384C2E5670}" type="datetime1">
              <a:rPr lang="hu-HU">
                <a:solidFill>
                  <a:srgbClr val="000000"/>
                </a:solidFill>
              </a:rPr>
              <a:pPr>
                <a:defRPr/>
              </a:pPr>
              <a:t>2015.04.19.</a:t>
            </a:fld>
            <a:endParaRPr lang="hu-H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4CE307-DA34-45F3-A230-7419E7351EF6}"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1236090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91F66342-6C92-4B79-8153-B02476B9D833}" type="datetimeFigureOut">
              <a:rPr lang="hu-HU" smtClean="0"/>
              <a:t>2015.04.19.</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4E65E461-6F28-41F1-B1BD-57FA8D56AF6D}" type="slidenum">
              <a:rPr lang="hu-HU" smtClean="0"/>
              <a:t>‹#›</a:t>
            </a:fld>
            <a:endParaRPr lang="hu-HU"/>
          </a:p>
        </p:txBody>
      </p:sp>
    </p:spTree>
    <p:extLst>
      <p:ext uri="{BB962C8B-B14F-4D97-AF65-F5344CB8AC3E}">
        <p14:creationId xmlns:p14="http://schemas.microsoft.com/office/powerpoint/2010/main" val="883114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717" y="4800600"/>
            <a:ext cx="73152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fld id="{0B100362-5476-4AB7-9554-ED19D8017671}" type="datetime1">
              <a:rPr lang="hu-HU">
                <a:solidFill>
                  <a:srgbClr val="000000"/>
                </a:solidFill>
              </a:rPr>
              <a:pPr>
                <a:defRPr/>
              </a:pPr>
              <a:t>2015.04.19.</a:t>
            </a:fld>
            <a:endParaRPr lang="hu-H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05CFE6-A809-4537-8D1C-BCCC88D7A77C}"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58264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fld id="{23B7DC83-FB97-4D9F-B0C8-FC0302CE9BAF}" type="datetime1">
              <a:rPr lang="hu-HU">
                <a:solidFill>
                  <a:srgbClr val="000000"/>
                </a:solidFill>
              </a:rPr>
              <a:pPr>
                <a:defRPr/>
              </a:pPr>
              <a:t>2015.04.19.</a:t>
            </a:fld>
            <a:endParaRPr lang="hu-H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A9CFE5-1DE2-43E1-8434-EAA46AA59A3A}"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3994604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51900" y="260351"/>
            <a:ext cx="2745317" cy="5865813"/>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09601" y="260351"/>
            <a:ext cx="8039100" cy="5865813"/>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fld id="{5AB72BD7-A457-4BB2-85A6-B0AE4F0C7591}" type="datetime1">
              <a:rPr lang="hu-HU">
                <a:solidFill>
                  <a:srgbClr val="000000"/>
                </a:solidFill>
              </a:rPr>
              <a:pPr>
                <a:defRPr/>
              </a:pPr>
              <a:t>2015.04.19.</a:t>
            </a:fld>
            <a:endParaRPr lang="hu-H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BAA5F2-FC55-4509-AE51-C0E9CB3918BD}"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1693273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Cím és táblázat">
    <p:spTree>
      <p:nvGrpSpPr>
        <p:cNvPr id="1" name=""/>
        <p:cNvGrpSpPr/>
        <p:nvPr/>
      </p:nvGrpSpPr>
      <p:grpSpPr>
        <a:xfrm>
          <a:off x="0" y="0"/>
          <a:ext cx="0" cy="0"/>
          <a:chOff x="0" y="0"/>
          <a:chExt cx="0" cy="0"/>
        </a:xfrm>
      </p:grpSpPr>
      <p:sp>
        <p:nvSpPr>
          <p:cNvPr id="2" name="Cím 1"/>
          <p:cNvSpPr>
            <a:spLocks noGrp="1"/>
          </p:cNvSpPr>
          <p:nvPr>
            <p:ph type="title"/>
          </p:nvPr>
        </p:nvSpPr>
        <p:spPr>
          <a:xfrm>
            <a:off x="624417" y="260350"/>
            <a:ext cx="10972800" cy="1143000"/>
          </a:xfrm>
        </p:spPr>
        <p:txBody>
          <a:bodyPr/>
          <a:lstStyle/>
          <a:p>
            <a:r>
              <a:rPr lang="hu-HU" smtClean="0"/>
              <a:t>Mintacím szerkesztése</a:t>
            </a:r>
            <a:endParaRPr lang="hu-HU"/>
          </a:p>
        </p:txBody>
      </p:sp>
      <p:sp>
        <p:nvSpPr>
          <p:cNvPr id="3" name="Táblázat helye 2"/>
          <p:cNvSpPr>
            <a:spLocks noGrp="1"/>
          </p:cNvSpPr>
          <p:nvPr>
            <p:ph type="tbl" idx="1"/>
          </p:nvPr>
        </p:nvSpPr>
        <p:spPr>
          <a:xfrm>
            <a:off x="609600" y="1600201"/>
            <a:ext cx="10972800" cy="4525963"/>
          </a:xfrm>
        </p:spPr>
        <p:txBody>
          <a:bodyPr/>
          <a:lstStyle/>
          <a:p>
            <a:pPr lvl="0"/>
            <a:endParaRPr lang="hu-HU" noProof="0" smtClean="0"/>
          </a:p>
        </p:txBody>
      </p:sp>
      <p:sp>
        <p:nvSpPr>
          <p:cNvPr id="4" name="Rectangle 4"/>
          <p:cNvSpPr>
            <a:spLocks noGrp="1" noChangeArrowheads="1"/>
          </p:cNvSpPr>
          <p:nvPr>
            <p:ph type="dt" sz="half" idx="10"/>
          </p:nvPr>
        </p:nvSpPr>
        <p:spPr>
          <a:ln/>
        </p:spPr>
        <p:txBody>
          <a:bodyPr/>
          <a:lstStyle>
            <a:lvl1pPr>
              <a:defRPr/>
            </a:lvl1pPr>
          </a:lstStyle>
          <a:p>
            <a:pPr>
              <a:defRPr/>
            </a:pPr>
            <a:fld id="{0B785228-77DC-4F52-BFC6-971E16878094}" type="datetime1">
              <a:rPr lang="hu-HU">
                <a:solidFill>
                  <a:srgbClr val="000000"/>
                </a:solidFill>
              </a:rPr>
              <a:pPr>
                <a:defRPr/>
              </a:pPr>
              <a:t>2015.04.19.</a:t>
            </a:fld>
            <a:endParaRPr lang="hu-H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hu-H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3B00EE-1C02-4F47-B715-2647DE9F2DB7}"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2666107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Tartalom">
    <p:spTree>
      <p:nvGrpSpPr>
        <p:cNvPr id="1" name=""/>
        <p:cNvGrpSpPr/>
        <p:nvPr/>
      </p:nvGrpSpPr>
      <p:grpSpPr>
        <a:xfrm>
          <a:off x="0" y="0"/>
          <a:ext cx="0" cy="0"/>
          <a:chOff x="0" y="0"/>
          <a:chExt cx="0" cy="0"/>
        </a:xfrm>
      </p:grpSpPr>
      <p:sp>
        <p:nvSpPr>
          <p:cNvPr id="2" name="Tartalom helye 1"/>
          <p:cNvSpPr>
            <a:spLocks noGrp="1"/>
          </p:cNvSpPr>
          <p:nvPr>
            <p:ph/>
          </p:nvPr>
        </p:nvSpPr>
        <p:spPr>
          <a:xfrm>
            <a:off x="609600" y="274639"/>
            <a:ext cx="10972800" cy="585152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3" name="Dátum helye 2"/>
          <p:cNvSpPr>
            <a:spLocks noGrp="1"/>
          </p:cNvSpPr>
          <p:nvPr>
            <p:ph type="dt" sz="half" idx="10"/>
          </p:nvPr>
        </p:nvSpPr>
        <p:spPr/>
        <p:txBody>
          <a:bodyPr/>
          <a:lstStyle>
            <a:lvl1pPr>
              <a:defRPr/>
            </a:lvl1pPr>
          </a:lstStyle>
          <a:p>
            <a:pPr>
              <a:defRPr/>
            </a:pPr>
            <a:endParaRPr lang="hu-HU" altLang="hu-HU">
              <a:solidFill>
                <a:srgbClr val="000000"/>
              </a:solidFill>
            </a:endParaRPr>
          </a:p>
        </p:txBody>
      </p:sp>
      <p:sp>
        <p:nvSpPr>
          <p:cNvPr id="4" name="Élőláb helye 3"/>
          <p:cNvSpPr>
            <a:spLocks noGrp="1"/>
          </p:cNvSpPr>
          <p:nvPr>
            <p:ph type="ftr" sz="quarter" idx="11"/>
          </p:nvPr>
        </p:nvSpPr>
        <p:spPr>
          <a:xfrm>
            <a:off x="3407834" y="6245225"/>
            <a:ext cx="5281084" cy="476250"/>
          </a:xfrm>
        </p:spPr>
        <p:txBody>
          <a:bodyPr/>
          <a:lstStyle>
            <a:lvl1pPr>
              <a:defRPr/>
            </a:lvl1pPr>
          </a:lstStyle>
          <a:p>
            <a:pPr>
              <a:defRPr/>
            </a:pPr>
            <a:endParaRPr lang="hu-HU" altLang="hu-HU">
              <a:solidFill>
                <a:srgbClr val="000000"/>
              </a:solidFill>
            </a:endParaRPr>
          </a:p>
        </p:txBody>
      </p:sp>
      <p:sp>
        <p:nvSpPr>
          <p:cNvPr id="5" name="Dia számának helye 4"/>
          <p:cNvSpPr>
            <a:spLocks noGrp="1"/>
          </p:cNvSpPr>
          <p:nvPr>
            <p:ph type="sldNum" sz="quarter" idx="12"/>
          </p:nvPr>
        </p:nvSpPr>
        <p:spPr/>
        <p:txBody>
          <a:bodyPr/>
          <a:lstStyle>
            <a:lvl1pPr>
              <a:defRPr/>
            </a:lvl1pPr>
          </a:lstStyle>
          <a:p>
            <a:pPr>
              <a:defRPr/>
            </a:pPr>
            <a:fld id="{F5BA7B22-8F1B-4368-A0F8-C4250A2D3E93}" type="slidenum">
              <a:rPr lang="hu-HU" altLang="hu-HU">
                <a:solidFill>
                  <a:srgbClr val="000000"/>
                </a:solidFill>
              </a:rPr>
              <a:pPr>
                <a:defRPr/>
              </a:pPr>
              <a:t>‹#›</a:t>
            </a:fld>
            <a:endParaRPr lang="hu-HU" altLang="hu-HU">
              <a:solidFill>
                <a:srgbClr val="000000"/>
              </a:solidFill>
            </a:endParaRPr>
          </a:p>
        </p:txBody>
      </p:sp>
    </p:spTree>
    <p:extLst>
      <p:ext uri="{BB962C8B-B14F-4D97-AF65-F5344CB8AC3E}">
        <p14:creationId xmlns:p14="http://schemas.microsoft.com/office/powerpoint/2010/main" val="41355994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12776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lgn="ctr" fontAlgn="base">
                <a:spcBef>
                  <a:spcPct val="0"/>
                </a:spcBef>
                <a:spcAft>
                  <a:spcPct val="0"/>
                </a:spcAft>
                <a:defRPr/>
              </a:pPr>
              <a:endParaRPr lang="hu-HU" sz="1800">
                <a:solidFill>
                  <a:srgbClr val="FFFFFF"/>
                </a:solidFill>
                <a:latin typeface="Arial" charset="0"/>
              </a:endParaRPr>
            </a:p>
          </p:txBody>
        </p:sp>
        <p:sp>
          <p:nvSpPr>
            <p:cNvPr id="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algn="ctr" fontAlgn="base">
                <a:spcBef>
                  <a:spcPct val="0"/>
                </a:spcBef>
                <a:spcAft>
                  <a:spcPct val="0"/>
                </a:spcAft>
                <a:defRPr/>
              </a:pPr>
              <a:endParaRPr lang="hu-HU" sz="1800">
                <a:solidFill>
                  <a:srgbClr val="FFFFFF"/>
                </a:solidFill>
                <a:latin typeface="Arial" charset="0"/>
              </a:endParaRPr>
            </a:p>
          </p:txBody>
        </p:sp>
      </p:grpSp>
      <p:sp>
        <p:nvSpPr>
          <p:cNvPr id="111621" name="Rectangle 5"/>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hu-HU"/>
              <a:t>Alcím mintájának szerkesztése</a:t>
            </a:r>
          </a:p>
        </p:txBody>
      </p:sp>
      <p:sp>
        <p:nvSpPr>
          <p:cNvPr id="111625" name="Rectangle 9"/>
          <p:cNvSpPr>
            <a:spLocks noGrp="1" noChangeArrowheads="1"/>
          </p:cNvSpPr>
          <p:nvPr>
            <p:ph type="ctrTitle" sz="quarter"/>
          </p:nvPr>
        </p:nvSpPr>
        <p:spPr>
          <a:xfrm>
            <a:off x="914400" y="1768476"/>
            <a:ext cx="10363200" cy="1736725"/>
          </a:xfrm>
        </p:spPr>
        <p:txBody>
          <a:bodyPr anchor="b" anchorCtr="1"/>
          <a:lstStyle>
            <a:lvl1pPr>
              <a:defRPr sz="5400"/>
            </a:lvl1pPr>
          </a:lstStyle>
          <a:p>
            <a:r>
              <a:rPr lang="hu-HU"/>
              <a:t>Mintacím szerkesztése</a:t>
            </a:r>
          </a:p>
        </p:txBody>
      </p:sp>
      <p:sp>
        <p:nvSpPr>
          <p:cNvPr id="7" name="Rectangle 6"/>
          <p:cNvSpPr>
            <a:spLocks noGrp="1" noChangeArrowheads="1"/>
          </p:cNvSpPr>
          <p:nvPr>
            <p:ph type="dt" sz="quarter" idx="10"/>
          </p:nvPr>
        </p:nvSpPr>
        <p:spPr/>
        <p:txBody>
          <a:bodyPr/>
          <a:lstStyle>
            <a:lvl1pPr>
              <a:defRPr/>
            </a:lvl1pPr>
          </a:lstStyle>
          <a:p>
            <a:fld id="{E4FB5F7A-D473-47D0-90B0-844EBEB56AF7}" type="datetime1">
              <a:rPr lang="hu-HU" altLang="hu-HU">
                <a:solidFill>
                  <a:srgbClr val="FFFFFF"/>
                </a:solidFill>
              </a:rPr>
              <a:pPr/>
              <a:t>2015.04.19.</a:t>
            </a:fld>
            <a:endParaRPr lang="hu-HU" altLang="hu-HU">
              <a:solidFill>
                <a:srgbClr val="FFFFFF"/>
              </a:solidFill>
            </a:endParaRPr>
          </a:p>
        </p:txBody>
      </p:sp>
      <p:sp>
        <p:nvSpPr>
          <p:cNvPr id="8" name="Rectangle 7"/>
          <p:cNvSpPr>
            <a:spLocks noGrp="1" noChangeArrowheads="1"/>
          </p:cNvSpPr>
          <p:nvPr>
            <p:ph type="ftr" sz="quarter" idx="11"/>
          </p:nvPr>
        </p:nvSpPr>
        <p:spPr/>
        <p:txBody>
          <a:bodyPr/>
          <a:lstStyle>
            <a:lvl1pPr>
              <a:defRPr/>
            </a:lvl1pPr>
          </a:lstStyle>
          <a:p>
            <a:endParaRPr lang="hu-HU" altLang="hu-HU">
              <a:solidFill>
                <a:srgbClr val="FFFFFF"/>
              </a:solidFill>
            </a:endParaRPr>
          </a:p>
        </p:txBody>
      </p:sp>
      <p:sp>
        <p:nvSpPr>
          <p:cNvPr id="9" name="Rectangle 8"/>
          <p:cNvSpPr>
            <a:spLocks noGrp="1" noChangeArrowheads="1"/>
          </p:cNvSpPr>
          <p:nvPr>
            <p:ph type="sldNum" sz="quarter" idx="12"/>
          </p:nvPr>
        </p:nvSpPr>
        <p:spPr/>
        <p:txBody>
          <a:bodyPr/>
          <a:lstStyle>
            <a:lvl1pPr>
              <a:defRPr/>
            </a:lvl1pPr>
          </a:lstStyle>
          <a:p>
            <a:fld id="{9F662CA4-1916-4653-A8A9-8038ABA3EF55}" type="slidenum">
              <a:rPr lang="hu-HU" altLang="hu-HU">
                <a:solidFill>
                  <a:srgbClr val="FFFFFF"/>
                </a:solidFill>
              </a:rPr>
              <a:pPr/>
              <a:t>‹#›</a:t>
            </a:fld>
            <a:endParaRPr lang="hu-HU" altLang="hu-HU">
              <a:solidFill>
                <a:srgbClr val="FFFFFF"/>
              </a:solidFill>
            </a:endParaRPr>
          </a:p>
        </p:txBody>
      </p:sp>
    </p:spTree>
    <p:extLst>
      <p:ext uri="{BB962C8B-B14F-4D97-AF65-F5344CB8AC3E}">
        <p14:creationId xmlns:p14="http://schemas.microsoft.com/office/powerpoint/2010/main" val="3759794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7"/>
          <p:cNvSpPr>
            <a:spLocks noGrp="1" noChangeArrowheads="1"/>
          </p:cNvSpPr>
          <p:nvPr>
            <p:ph type="dt" sz="half" idx="10"/>
          </p:nvPr>
        </p:nvSpPr>
        <p:spPr>
          <a:ln/>
        </p:spPr>
        <p:txBody>
          <a:bodyPr/>
          <a:lstStyle>
            <a:lvl1pPr>
              <a:defRPr/>
            </a:lvl1pPr>
          </a:lstStyle>
          <a:p>
            <a:fld id="{01D38A8D-075B-4EFB-AC0B-986E6CBC850F}" type="datetime1">
              <a:rPr lang="hu-HU" altLang="hu-HU">
                <a:solidFill>
                  <a:srgbClr val="FFFFFF"/>
                </a:solidFill>
              </a:rPr>
              <a:pPr/>
              <a:t>2015.04.19.</a:t>
            </a:fld>
            <a:endParaRPr lang="hu-HU" altLang="hu-HU">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hu-HU" altLang="hu-HU">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06590A53-B88C-46A0-BA38-6925A22243A0}" type="slidenum">
              <a:rPr lang="hu-HU" altLang="hu-HU">
                <a:solidFill>
                  <a:srgbClr val="FFFFFF"/>
                </a:solidFill>
              </a:rPr>
              <a:pPr/>
              <a:t>‹#›</a:t>
            </a:fld>
            <a:endParaRPr lang="hu-HU" altLang="hu-HU">
              <a:solidFill>
                <a:srgbClr val="FFFFFF"/>
              </a:solidFill>
            </a:endParaRPr>
          </a:p>
        </p:txBody>
      </p:sp>
    </p:spTree>
    <p:extLst>
      <p:ext uri="{BB962C8B-B14F-4D97-AF65-F5344CB8AC3E}">
        <p14:creationId xmlns:p14="http://schemas.microsoft.com/office/powerpoint/2010/main" val="249244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4406901"/>
            <a:ext cx="103632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7"/>
          <p:cNvSpPr>
            <a:spLocks noGrp="1" noChangeArrowheads="1"/>
          </p:cNvSpPr>
          <p:nvPr>
            <p:ph type="dt" sz="half" idx="10"/>
          </p:nvPr>
        </p:nvSpPr>
        <p:spPr>
          <a:ln/>
        </p:spPr>
        <p:txBody>
          <a:bodyPr/>
          <a:lstStyle>
            <a:lvl1pPr>
              <a:defRPr/>
            </a:lvl1pPr>
          </a:lstStyle>
          <a:p>
            <a:fld id="{48CA277D-D6BC-4B18-A48D-59FFCC403935}" type="datetime1">
              <a:rPr lang="hu-HU" altLang="hu-HU">
                <a:solidFill>
                  <a:srgbClr val="FFFFFF"/>
                </a:solidFill>
              </a:rPr>
              <a:pPr/>
              <a:t>2015.04.19.</a:t>
            </a:fld>
            <a:endParaRPr lang="hu-HU" altLang="hu-HU">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hu-HU" altLang="hu-HU">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977D2EF5-518C-40F0-B782-38DA5F9E3DAC}" type="slidenum">
              <a:rPr lang="hu-HU" altLang="hu-HU">
                <a:solidFill>
                  <a:srgbClr val="FFFFFF"/>
                </a:solidFill>
              </a:rPr>
              <a:pPr/>
              <a:t>‹#›</a:t>
            </a:fld>
            <a:endParaRPr lang="hu-HU" altLang="hu-HU">
              <a:solidFill>
                <a:srgbClr val="FFFFFF"/>
              </a:solidFill>
            </a:endParaRPr>
          </a:p>
        </p:txBody>
      </p:sp>
    </p:spTree>
    <p:extLst>
      <p:ext uri="{BB962C8B-B14F-4D97-AF65-F5344CB8AC3E}">
        <p14:creationId xmlns:p14="http://schemas.microsoft.com/office/powerpoint/2010/main" val="33063696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7"/>
          <p:cNvSpPr>
            <a:spLocks noGrp="1" noChangeArrowheads="1"/>
          </p:cNvSpPr>
          <p:nvPr>
            <p:ph type="dt" sz="half" idx="10"/>
          </p:nvPr>
        </p:nvSpPr>
        <p:spPr>
          <a:ln/>
        </p:spPr>
        <p:txBody>
          <a:bodyPr/>
          <a:lstStyle>
            <a:lvl1pPr>
              <a:defRPr/>
            </a:lvl1pPr>
          </a:lstStyle>
          <a:p>
            <a:fld id="{4F0A796E-AC86-4A03-827F-0914714F3CAF}" type="datetime1">
              <a:rPr lang="hu-HU" altLang="hu-HU">
                <a:solidFill>
                  <a:srgbClr val="FFFFFF"/>
                </a:solidFill>
              </a:rPr>
              <a:pPr/>
              <a:t>2015.04.19.</a:t>
            </a:fld>
            <a:endParaRPr lang="hu-HU" altLang="hu-HU">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endParaRPr lang="hu-HU" altLang="hu-HU">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39BFC014-1750-4972-A2C3-39A3045C4F1D}" type="slidenum">
              <a:rPr lang="hu-HU" altLang="hu-HU">
                <a:solidFill>
                  <a:srgbClr val="FFFFFF"/>
                </a:solidFill>
              </a:rPr>
              <a:pPr/>
              <a:t>‹#›</a:t>
            </a:fld>
            <a:endParaRPr lang="hu-HU" altLang="hu-HU">
              <a:solidFill>
                <a:srgbClr val="FFFFFF"/>
              </a:solidFill>
            </a:endParaRPr>
          </a:p>
        </p:txBody>
      </p:sp>
    </p:spTree>
    <p:extLst>
      <p:ext uri="{BB962C8B-B14F-4D97-AF65-F5344CB8AC3E}">
        <p14:creationId xmlns:p14="http://schemas.microsoft.com/office/powerpoint/2010/main" val="1265688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7"/>
          <p:cNvSpPr>
            <a:spLocks noGrp="1" noChangeArrowheads="1"/>
          </p:cNvSpPr>
          <p:nvPr>
            <p:ph type="dt" sz="half" idx="10"/>
          </p:nvPr>
        </p:nvSpPr>
        <p:spPr>
          <a:ln/>
        </p:spPr>
        <p:txBody>
          <a:bodyPr/>
          <a:lstStyle>
            <a:lvl1pPr>
              <a:defRPr/>
            </a:lvl1pPr>
          </a:lstStyle>
          <a:p>
            <a:fld id="{4712DBF8-1030-486C-A134-5CAFF6704676}" type="datetime1">
              <a:rPr lang="hu-HU" altLang="hu-HU">
                <a:solidFill>
                  <a:srgbClr val="FFFFFF"/>
                </a:solidFill>
              </a:rPr>
              <a:pPr/>
              <a:t>2015.04.19.</a:t>
            </a:fld>
            <a:endParaRPr lang="hu-HU" altLang="hu-HU">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endParaRPr lang="hu-HU" altLang="hu-HU">
              <a:solidFill>
                <a:srgbClr val="FFFFFF"/>
              </a:solidFill>
            </a:endParaRPr>
          </a:p>
        </p:txBody>
      </p:sp>
      <p:sp>
        <p:nvSpPr>
          <p:cNvPr id="9" name="Rectangle 9"/>
          <p:cNvSpPr>
            <a:spLocks noGrp="1" noChangeArrowheads="1"/>
          </p:cNvSpPr>
          <p:nvPr>
            <p:ph type="sldNum" sz="quarter" idx="12"/>
          </p:nvPr>
        </p:nvSpPr>
        <p:spPr>
          <a:ln/>
        </p:spPr>
        <p:txBody>
          <a:bodyPr/>
          <a:lstStyle>
            <a:lvl1pPr>
              <a:defRPr/>
            </a:lvl1pPr>
          </a:lstStyle>
          <a:p>
            <a:fld id="{E10AA5FA-3CCF-4A82-A2A1-3A923F9731DD}" type="slidenum">
              <a:rPr lang="hu-HU" altLang="hu-HU">
                <a:solidFill>
                  <a:srgbClr val="FFFFFF"/>
                </a:solidFill>
              </a:rPr>
              <a:pPr/>
              <a:t>‹#›</a:t>
            </a:fld>
            <a:endParaRPr lang="hu-HU" altLang="hu-HU">
              <a:solidFill>
                <a:srgbClr val="FFFFFF"/>
              </a:solidFill>
            </a:endParaRPr>
          </a:p>
        </p:txBody>
      </p:sp>
    </p:spTree>
    <p:extLst>
      <p:ext uri="{BB962C8B-B14F-4D97-AF65-F5344CB8AC3E}">
        <p14:creationId xmlns:p14="http://schemas.microsoft.com/office/powerpoint/2010/main" val="1757015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91F66342-6C92-4B79-8153-B02476B9D833}" type="datetimeFigureOut">
              <a:rPr lang="hu-HU" smtClean="0"/>
              <a:t>2015.04.19.</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4E65E461-6F28-41F1-B1BD-57FA8D56AF6D}" type="slidenum">
              <a:rPr lang="hu-HU" smtClean="0"/>
              <a:t>‹#›</a:t>
            </a:fld>
            <a:endParaRPr lang="hu-HU"/>
          </a:p>
        </p:txBody>
      </p:sp>
    </p:spTree>
    <p:extLst>
      <p:ext uri="{BB962C8B-B14F-4D97-AF65-F5344CB8AC3E}">
        <p14:creationId xmlns:p14="http://schemas.microsoft.com/office/powerpoint/2010/main" val="3206145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7"/>
          <p:cNvSpPr>
            <a:spLocks noGrp="1" noChangeArrowheads="1"/>
          </p:cNvSpPr>
          <p:nvPr>
            <p:ph type="dt" sz="half" idx="10"/>
          </p:nvPr>
        </p:nvSpPr>
        <p:spPr>
          <a:ln/>
        </p:spPr>
        <p:txBody>
          <a:bodyPr/>
          <a:lstStyle>
            <a:lvl1pPr>
              <a:defRPr/>
            </a:lvl1pPr>
          </a:lstStyle>
          <a:p>
            <a:fld id="{E15A5E3C-5E15-4001-A786-F090B77403E1}" type="datetime1">
              <a:rPr lang="hu-HU" altLang="hu-HU">
                <a:solidFill>
                  <a:srgbClr val="FFFFFF"/>
                </a:solidFill>
              </a:rPr>
              <a:pPr/>
              <a:t>2015.04.19.</a:t>
            </a:fld>
            <a:endParaRPr lang="hu-HU" altLang="hu-HU">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endParaRPr lang="hu-HU" altLang="hu-HU">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fld id="{4C6CEA7D-DE36-4067-8C58-6893D740C5E7}" type="slidenum">
              <a:rPr lang="hu-HU" altLang="hu-HU">
                <a:solidFill>
                  <a:srgbClr val="FFFFFF"/>
                </a:solidFill>
              </a:rPr>
              <a:pPr/>
              <a:t>‹#›</a:t>
            </a:fld>
            <a:endParaRPr lang="hu-HU" altLang="hu-HU">
              <a:solidFill>
                <a:srgbClr val="FFFFFF"/>
              </a:solidFill>
            </a:endParaRPr>
          </a:p>
        </p:txBody>
      </p:sp>
    </p:spTree>
    <p:extLst>
      <p:ext uri="{BB962C8B-B14F-4D97-AF65-F5344CB8AC3E}">
        <p14:creationId xmlns:p14="http://schemas.microsoft.com/office/powerpoint/2010/main" val="37201748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fld id="{F16679D1-73D8-42CB-B55B-060106FA6E4A}" type="datetime1">
              <a:rPr lang="hu-HU" altLang="hu-HU">
                <a:solidFill>
                  <a:srgbClr val="FFFFFF"/>
                </a:solidFill>
              </a:rPr>
              <a:pPr/>
              <a:t>2015.04.19.</a:t>
            </a:fld>
            <a:endParaRPr lang="hu-HU" altLang="hu-HU">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endParaRPr lang="hu-HU" altLang="hu-HU">
              <a:solidFill>
                <a:srgbClr val="FFFFFF"/>
              </a:solidFill>
            </a:endParaRPr>
          </a:p>
        </p:txBody>
      </p:sp>
      <p:sp>
        <p:nvSpPr>
          <p:cNvPr id="4" name="Rectangle 9"/>
          <p:cNvSpPr>
            <a:spLocks noGrp="1" noChangeArrowheads="1"/>
          </p:cNvSpPr>
          <p:nvPr>
            <p:ph type="sldNum" sz="quarter" idx="12"/>
          </p:nvPr>
        </p:nvSpPr>
        <p:spPr>
          <a:ln/>
        </p:spPr>
        <p:txBody>
          <a:bodyPr/>
          <a:lstStyle>
            <a:lvl1pPr>
              <a:defRPr/>
            </a:lvl1pPr>
          </a:lstStyle>
          <a:p>
            <a:fld id="{D37968FC-64D7-4085-8BCF-8190A173889B}" type="slidenum">
              <a:rPr lang="hu-HU" altLang="hu-HU">
                <a:solidFill>
                  <a:srgbClr val="FFFFFF"/>
                </a:solidFill>
              </a:rPr>
              <a:pPr/>
              <a:t>‹#›</a:t>
            </a:fld>
            <a:endParaRPr lang="hu-HU" altLang="hu-HU">
              <a:solidFill>
                <a:srgbClr val="FFFFFF"/>
              </a:solidFill>
            </a:endParaRPr>
          </a:p>
        </p:txBody>
      </p:sp>
    </p:spTree>
    <p:extLst>
      <p:ext uri="{BB962C8B-B14F-4D97-AF65-F5344CB8AC3E}">
        <p14:creationId xmlns:p14="http://schemas.microsoft.com/office/powerpoint/2010/main" val="40593405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1" y="273050"/>
            <a:ext cx="4011084"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7"/>
          <p:cNvSpPr>
            <a:spLocks noGrp="1" noChangeArrowheads="1"/>
          </p:cNvSpPr>
          <p:nvPr>
            <p:ph type="dt" sz="half" idx="10"/>
          </p:nvPr>
        </p:nvSpPr>
        <p:spPr>
          <a:ln/>
        </p:spPr>
        <p:txBody>
          <a:bodyPr/>
          <a:lstStyle>
            <a:lvl1pPr>
              <a:defRPr/>
            </a:lvl1pPr>
          </a:lstStyle>
          <a:p>
            <a:fld id="{ACFC1990-D4C9-4C04-B911-4121878D743C}" type="datetime1">
              <a:rPr lang="hu-HU" altLang="hu-HU">
                <a:solidFill>
                  <a:srgbClr val="FFFFFF"/>
                </a:solidFill>
              </a:rPr>
              <a:pPr/>
              <a:t>2015.04.19.</a:t>
            </a:fld>
            <a:endParaRPr lang="hu-HU" altLang="hu-HU">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endParaRPr lang="hu-HU" altLang="hu-HU">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9E187750-A4F8-4B76-BC05-90A3A4D4CB54}" type="slidenum">
              <a:rPr lang="hu-HU" altLang="hu-HU">
                <a:solidFill>
                  <a:srgbClr val="FFFFFF"/>
                </a:solidFill>
              </a:rPr>
              <a:pPr/>
              <a:t>‹#›</a:t>
            </a:fld>
            <a:endParaRPr lang="hu-HU" altLang="hu-HU">
              <a:solidFill>
                <a:srgbClr val="FFFFFF"/>
              </a:solidFill>
            </a:endParaRPr>
          </a:p>
        </p:txBody>
      </p:sp>
    </p:spTree>
    <p:extLst>
      <p:ext uri="{BB962C8B-B14F-4D97-AF65-F5344CB8AC3E}">
        <p14:creationId xmlns:p14="http://schemas.microsoft.com/office/powerpoint/2010/main" val="24397624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717" y="4800600"/>
            <a:ext cx="73152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7"/>
          <p:cNvSpPr>
            <a:spLocks noGrp="1" noChangeArrowheads="1"/>
          </p:cNvSpPr>
          <p:nvPr>
            <p:ph type="dt" sz="half" idx="10"/>
          </p:nvPr>
        </p:nvSpPr>
        <p:spPr>
          <a:ln/>
        </p:spPr>
        <p:txBody>
          <a:bodyPr/>
          <a:lstStyle>
            <a:lvl1pPr>
              <a:defRPr/>
            </a:lvl1pPr>
          </a:lstStyle>
          <a:p>
            <a:fld id="{68C7F383-9683-49E4-8035-FCF5DC0BF747}" type="datetime1">
              <a:rPr lang="hu-HU" altLang="hu-HU">
                <a:solidFill>
                  <a:srgbClr val="FFFFFF"/>
                </a:solidFill>
              </a:rPr>
              <a:pPr/>
              <a:t>2015.04.19.</a:t>
            </a:fld>
            <a:endParaRPr lang="hu-HU" altLang="hu-HU">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endParaRPr lang="hu-HU" altLang="hu-HU">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8D893C65-2179-4283-A037-EC569F373E70}" type="slidenum">
              <a:rPr lang="hu-HU" altLang="hu-HU">
                <a:solidFill>
                  <a:srgbClr val="FFFFFF"/>
                </a:solidFill>
              </a:rPr>
              <a:pPr/>
              <a:t>‹#›</a:t>
            </a:fld>
            <a:endParaRPr lang="hu-HU" altLang="hu-HU">
              <a:solidFill>
                <a:srgbClr val="FFFFFF"/>
              </a:solidFill>
            </a:endParaRPr>
          </a:p>
        </p:txBody>
      </p:sp>
    </p:spTree>
    <p:extLst>
      <p:ext uri="{BB962C8B-B14F-4D97-AF65-F5344CB8AC3E}">
        <p14:creationId xmlns:p14="http://schemas.microsoft.com/office/powerpoint/2010/main" val="18602586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7"/>
          <p:cNvSpPr>
            <a:spLocks noGrp="1" noChangeArrowheads="1"/>
          </p:cNvSpPr>
          <p:nvPr>
            <p:ph type="dt" sz="half" idx="10"/>
          </p:nvPr>
        </p:nvSpPr>
        <p:spPr>
          <a:ln/>
        </p:spPr>
        <p:txBody>
          <a:bodyPr/>
          <a:lstStyle>
            <a:lvl1pPr>
              <a:defRPr/>
            </a:lvl1pPr>
          </a:lstStyle>
          <a:p>
            <a:fld id="{392C6BA3-CCA2-4908-9024-47A4CBA43207}" type="datetime1">
              <a:rPr lang="hu-HU" altLang="hu-HU">
                <a:solidFill>
                  <a:srgbClr val="FFFFFF"/>
                </a:solidFill>
              </a:rPr>
              <a:pPr/>
              <a:t>2015.04.19.</a:t>
            </a:fld>
            <a:endParaRPr lang="hu-HU" altLang="hu-HU">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hu-HU" altLang="hu-HU">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CAE642CD-94E3-4D92-A225-254F51BBA427}" type="slidenum">
              <a:rPr lang="hu-HU" altLang="hu-HU">
                <a:solidFill>
                  <a:srgbClr val="FFFFFF"/>
                </a:solidFill>
              </a:rPr>
              <a:pPr/>
              <a:t>‹#›</a:t>
            </a:fld>
            <a:endParaRPr lang="hu-HU" altLang="hu-HU">
              <a:solidFill>
                <a:srgbClr val="FFFFFF"/>
              </a:solidFill>
            </a:endParaRPr>
          </a:p>
        </p:txBody>
      </p:sp>
    </p:spTree>
    <p:extLst>
      <p:ext uri="{BB962C8B-B14F-4D97-AF65-F5344CB8AC3E}">
        <p14:creationId xmlns:p14="http://schemas.microsoft.com/office/powerpoint/2010/main" val="18469376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4638"/>
            <a:ext cx="2743200" cy="5821362"/>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09600" y="274638"/>
            <a:ext cx="8026400" cy="5821362"/>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7"/>
          <p:cNvSpPr>
            <a:spLocks noGrp="1" noChangeArrowheads="1"/>
          </p:cNvSpPr>
          <p:nvPr>
            <p:ph type="dt" sz="half" idx="10"/>
          </p:nvPr>
        </p:nvSpPr>
        <p:spPr>
          <a:ln/>
        </p:spPr>
        <p:txBody>
          <a:bodyPr/>
          <a:lstStyle>
            <a:lvl1pPr>
              <a:defRPr/>
            </a:lvl1pPr>
          </a:lstStyle>
          <a:p>
            <a:fld id="{F0ABCB9F-6849-4206-AB2F-32D35744435B}" type="datetime1">
              <a:rPr lang="hu-HU" altLang="hu-HU">
                <a:solidFill>
                  <a:srgbClr val="FFFFFF"/>
                </a:solidFill>
              </a:rPr>
              <a:pPr/>
              <a:t>2015.04.19.</a:t>
            </a:fld>
            <a:endParaRPr lang="hu-HU" altLang="hu-HU">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hu-HU" altLang="hu-HU">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F69E9833-312F-40BC-B332-3897FBF0EE34}" type="slidenum">
              <a:rPr lang="hu-HU" altLang="hu-HU">
                <a:solidFill>
                  <a:srgbClr val="FFFFFF"/>
                </a:solidFill>
              </a:rPr>
              <a:pPr/>
              <a:t>‹#›</a:t>
            </a:fld>
            <a:endParaRPr lang="hu-HU" altLang="hu-HU">
              <a:solidFill>
                <a:srgbClr val="FFFFFF"/>
              </a:solidFill>
            </a:endParaRPr>
          </a:p>
        </p:txBody>
      </p:sp>
    </p:spTree>
    <p:extLst>
      <p:ext uri="{BB962C8B-B14F-4D97-AF65-F5344CB8AC3E}">
        <p14:creationId xmlns:p14="http://schemas.microsoft.com/office/powerpoint/2010/main" val="342790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91F66342-6C92-4B79-8153-B02476B9D833}" type="datetimeFigureOut">
              <a:rPr lang="hu-HU" smtClean="0"/>
              <a:t>2015.04.19.</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4E65E461-6F28-41F1-B1BD-57FA8D56AF6D}" type="slidenum">
              <a:rPr lang="hu-HU" smtClean="0"/>
              <a:t>‹#›</a:t>
            </a:fld>
            <a:endParaRPr lang="hu-HU"/>
          </a:p>
        </p:txBody>
      </p:sp>
    </p:spTree>
    <p:extLst>
      <p:ext uri="{BB962C8B-B14F-4D97-AF65-F5344CB8AC3E}">
        <p14:creationId xmlns:p14="http://schemas.microsoft.com/office/powerpoint/2010/main" val="2706277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hu-HU" smtClean="0"/>
              <a:t>Mintacím szerkesztése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91F66342-6C92-4B79-8153-B02476B9D833}" type="datetimeFigureOut">
              <a:rPr lang="hu-HU" smtClean="0"/>
              <a:t>2015.04.19.</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4E65E461-6F28-41F1-B1BD-57FA8D56AF6D}" type="slidenum">
              <a:rPr lang="hu-HU" smtClean="0"/>
              <a:t>‹#›</a:t>
            </a:fld>
            <a:endParaRPr lang="hu-HU"/>
          </a:p>
        </p:txBody>
      </p:sp>
    </p:spTree>
    <p:extLst>
      <p:ext uri="{BB962C8B-B14F-4D97-AF65-F5344CB8AC3E}">
        <p14:creationId xmlns:p14="http://schemas.microsoft.com/office/powerpoint/2010/main" val="2315894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91F66342-6C92-4B79-8153-B02476B9D833}" type="datetimeFigureOut">
              <a:rPr lang="hu-HU" smtClean="0"/>
              <a:t>2015.04.19.</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4E65E461-6F28-41F1-B1BD-57FA8D56AF6D}" type="slidenum">
              <a:rPr lang="hu-HU" smtClean="0"/>
              <a:t>‹#›</a:t>
            </a:fld>
            <a:endParaRPr lang="hu-HU"/>
          </a:p>
        </p:txBody>
      </p:sp>
    </p:spTree>
    <p:extLst>
      <p:ext uri="{BB962C8B-B14F-4D97-AF65-F5344CB8AC3E}">
        <p14:creationId xmlns:p14="http://schemas.microsoft.com/office/powerpoint/2010/main" val="1767195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66342-6C92-4B79-8153-B02476B9D833}" type="datetimeFigureOut">
              <a:rPr lang="hu-HU" smtClean="0"/>
              <a:t>2015.04.19.</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4E65E461-6F28-41F1-B1BD-57FA8D56AF6D}" type="slidenum">
              <a:rPr lang="hu-HU" smtClean="0"/>
              <a:t>‹#›</a:t>
            </a:fld>
            <a:endParaRPr lang="hu-HU"/>
          </a:p>
        </p:txBody>
      </p:sp>
    </p:spTree>
    <p:extLst>
      <p:ext uri="{BB962C8B-B14F-4D97-AF65-F5344CB8AC3E}">
        <p14:creationId xmlns:p14="http://schemas.microsoft.com/office/powerpoint/2010/main" val="2122573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91F66342-6C92-4B79-8153-B02476B9D833}" type="datetimeFigureOut">
              <a:rPr lang="hu-HU" smtClean="0"/>
              <a:t>2015.04.19.</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4E65E461-6F28-41F1-B1BD-57FA8D56AF6D}" type="slidenum">
              <a:rPr lang="hu-HU" smtClean="0"/>
              <a:t>‹#›</a:t>
            </a:fld>
            <a:endParaRPr lang="hu-HU"/>
          </a:p>
        </p:txBody>
      </p:sp>
    </p:spTree>
    <p:extLst>
      <p:ext uri="{BB962C8B-B14F-4D97-AF65-F5344CB8AC3E}">
        <p14:creationId xmlns:p14="http://schemas.microsoft.com/office/powerpoint/2010/main" val="4243926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91F66342-6C92-4B79-8153-B02476B9D833}" type="datetimeFigureOut">
              <a:rPr lang="hu-HU" smtClean="0"/>
              <a:t>2015.04.19.</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4E65E461-6F28-41F1-B1BD-57FA8D56AF6D}" type="slidenum">
              <a:rPr lang="hu-HU" smtClean="0"/>
              <a:t>‹#›</a:t>
            </a:fld>
            <a:endParaRPr lang="hu-HU"/>
          </a:p>
        </p:txBody>
      </p:sp>
    </p:spTree>
    <p:extLst>
      <p:ext uri="{BB962C8B-B14F-4D97-AF65-F5344CB8AC3E}">
        <p14:creationId xmlns:p14="http://schemas.microsoft.com/office/powerpoint/2010/main" val="1676833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F66342-6C92-4B79-8153-B02476B9D833}" type="datetimeFigureOut">
              <a:rPr lang="hu-HU" smtClean="0"/>
              <a:t>2015.04.19.</a:t>
            </a:fld>
            <a:endParaRPr lang="hu-H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5E461-6F28-41F1-B1BD-57FA8D56AF6D}" type="slidenum">
              <a:rPr lang="hu-HU" smtClean="0"/>
              <a:t>‹#›</a:t>
            </a:fld>
            <a:endParaRPr lang="hu-HU"/>
          </a:p>
        </p:txBody>
      </p:sp>
    </p:spTree>
    <p:extLst>
      <p:ext uri="{BB962C8B-B14F-4D97-AF65-F5344CB8AC3E}">
        <p14:creationId xmlns:p14="http://schemas.microsoft.com/office/powerpoint/2010/main" val="986304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4417" y="26035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defRPr>
            </a:lvl1pPr>
          </a:lstStyle>
          <a:p>
            <a:pPr fontAlgn="base">
              <a:spcBef>
                <a:spcPct val="0"/>
              </a:spcBef>
              <a:spcAft>
                <a:spcPct val="0"/>
              </a:spcAft>
              <a:defRPr/>
            </a:pPr>
            <a:fld id="{1461C7B4-DFF5-436E-89BF-E919D3CAD677}" type="datetime1">
              <a:rPr lang="hu-HU">
                <a:solidFill>
                  <a:srgbClr val="000000"/>
                </a:solidFill>
              </a:rPr>
              <a:pPr fontAlgn="base">
                <a:spcBef>
                  <a:spcPct val="0"/>
                </a:spcBef>
                <a:spcAft>
                  <a:spcPct val="0"/>
                </a:spcAft>
                <a:defRPr/>
              </a:pPr>
              <a:t>2015.04.19.</a:t>
            </a:fld>
            <a:endParaRPr lang="hu-HU">
              <a:solidFill>
                <a:srgbClr val="000000"/>
              </a:solidFill>
            </a:endParaRPr>
          </a:p>
        </p:txBody>
      </p:sp>
      <p:sp>
        <p:nvSpPr>
          <p:cNvPr id="1029" name="Rectangle 5"/>
          <p:cNvSpPr>
            <a:spLocks noGrp="1" noChangeArrowheads="1"/>
          </p:cNvSpPr>
          <p:nvPr>
            <p:ph type="ftr" sz="quarter" idx="3"/>
          </p:nvPr>
        </p:nvSpPr>
        <p:spPr bwMode="auto">
          <a:xfrm>
            <a:off x="1678517" y="6245225"/>
            <a:ext cx="634788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1">
                <a:latin typeface="Arial" charset="0"/>
              </a:defRPr>
            </a:lvl1pPr>
          </a:lstStyle>
          <a:p>
            <a:pPr fontAlgn="base">
              <a:spcBef>
                <a:spcPct val="0"/>
              </a:spcBef>
              <a:spcAft>
                <a:spcPct val="0"/>
              </a:spcAft>
              <a:defRPr/>
            </a:pPr>
            <a:endParaRPr lang="hu-HU">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1"/>
            </a:lvl1pPr>
          </a:lstStyle>
          <a:p>
            <a:pPr fontAlgn="base">
              <a:spcBef>
                <a:spcPct val="0"/>
              </a:spcBef>
              <a:spcAft>
                <a:spcPct val="0"/>
              </a:spcAft>
              <a:defRPr/>
            </a:pPr>
            <a:fld id="{69988268-3AA8-4BA8-A9B7-8863E0F3A565}" type="slidenum">
              <a:rPr lang="hu-HU" altLang="hu-HU">
                <a:solidFill>
                  <a:srgbClr val="000000"/>
                </a:solidFill>
              </a:rPr>
              <a:pPr fontAlgn="base">
                <a:spcBef>
                  <a:spcPct val="0"/>
                </a:spcBef>
                <a:spcAft>
                  <a:spcPct val="0"/>
                </a:spcAft>
                <a:defRPr/>
              </a:pPr>
              <a:t>‹#›</a:t>
            </a:fld>
            <a:endParaRPr lang="hu-HU" altLang="hu-HU">
              <a:solidFill>
                <a:srgbClr val="000000"/>
              </a:solidFill>
            </a:endParaRPr>
          </a:p>
        </p:txBody>
      </p:sp>
    </p:spTree>
    <p:extLst>
      <p:ext uri="{BB962C8B-B14F-4D97-AF65-F5344CB8AC3E}">
        <p14:creationId xmlns:p14="http://schemas.microsoft.com/office/powerpoint/2010/main" val="25773146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b="1">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b="1">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b="1">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b="1">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b="1">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b="1">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b="1">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b="1">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defRPr sz="1600">
          <a:solidFill>
            <a:schemeClr val="tx1"/>
          </a:solidFill>
          <a:latin typeface="+mn-lt"/>
          <a:ea typeface="+mn-ea"/>
          <a:cs typeface="+mn-cs"/>
        </a:defRPr>
      </a:lvl1pPr>
      <a:lvl2pPr marL="742950" indent="-285750" algn="l" rtl="0" eaLnBrk="0" fontAlgn="base" hangingPunct="0">
        <a:spcBef>
          <a:spcPct val="20000"/>
        </a:spcBef>
        <a:spcAft>
          <a:spcPct val="0"/>
        </a:spcAft>
        <a:defRPr sz="1600">
          <a:solidFill>
            <a:schemeClr val="tx1"/>
          </a:solidFill>
          <a:latin typeface="+mn-lt"/>
        </a:defRPr>
      </a:lvl2pPr>
      <a:lvl3pPr marL="1143000" indent="-228600" algn="l" rtl="0" eaLnBrk="0" fontAlgn="base" hangingPunct="0">
        <a:spcBef>
          <a:spcPct val="20000"/>
        </a:spcBef>
        <a:spcAft>
          <a:spcPct val="0"/>
        </a:spcAft>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1" y="0"/>
            <a:ext cx="9656233" cy="1981200"/>
            <a:chOff x="0" y="0"/>
            <a:chExt cx="4562" cy="1248"/>
          </a:xfrm>
        </p:grpSpPr>
        <p:sp>
          <p:nvSpPr>
            <p:cNvPr id="110595"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lgn="ctr" fontAlgn="base">
                <a:spcBef>
                  <a:spcPct val="0"/>
                </a:spcBef>
                <a:spcAft>
                  <a:spcPct val="0"/>
                </a:spcAft>
                <a:defRPr/>
              </a:pPr>
              <a:endParaRPr lang="hu-HU" sz="1800">
                <a:solidFill>
                  <a:srgbClr val="FFFFFF"/>
                </a:solidFill>
                <a:latin typeface="Arial" charset="0"/>
              </a:endParaRPr>
            </a:p>
          </p:txBody>
        </p:sp>
        <p:sp>
          <p:nvSpPr>
            <p:cNvPr id="110596"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algn="ctr" fontAlgn="base">
                <a:spcBef>
                  <a:spcPct val="0"/>
                </a:spcBef>
                <a:spcAft>
                  <a:spcPct val="0"/>
                </a:spcAft>
                <a:defRPr/>
              </a:pPr>
              <a:endParaRPr lang="hu-HU" sz="1800">
                <a:solidFill>
                  <a:srgbClr val="FFFFFF"/>
                </a:solidFill>
                <a:latin typeface="Arial" charset="0"/>
              </a:endParaRPr>
            </a:p>
          </p:txBody>
        </p:sp>
      </p:grpSp>
      <p:sp>
        <p:nvSpPr>
          <p:cNvPr id="110597" name="Rectangle 5"/>
          <p:cNvSpPr>
            <a:spLocks noGrp="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10598" name="Rectangle 6"/>
          <p:cNvSpPr>
            <a:spLocks noGrp="1" noChangeArrowheads="1"/>
          </p:cNvSpPr>
          <p:nvPr>
            <p:ph type="body" idx="1"/>
          </p:nvPr>
        </p:nvSpPr>
        <p:spPr bwMode="auto">
          <a:xfrm>
            <a:off x="609600" y="1600200"/>
            <a:ext cx="10972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110599" name="Rectangle 7"/>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ffectLst>
                  <a:outerShdw blurRad="38100" dist="38100" dir="2700000" algn="tl">
                    <a:srgbClr val="000000"/>
                  </a:outerShdw>
                </a:effectLst>
                <a:latin typeface="Tahoma" panose="020B0604030504040204" pitchFamily="34" charset="0"/>
              </a:defRPr>
            </a:lvl1pPr>
          </a:lstStyle>
          <a:p>
            <a:pPr fontAlgn="base">
              <a:spcBef>
                <a:spcPct val="0"/>
              </a:spcBef>
              <a:spcAft>
                <a:spcPct val="0"/>
              </a:spcAft>
            </a:pPr>
            <a:fld id="{706CE951-5F3C-4DD4-A849-17AC0A419EC1}" type="datetime1">
              <a:rPr lang="hu-HU" altLang="hu-HU" smtClean="0">
                <a:solidFill>
                  <a:srgbClr val="FFFFFF"/>
                </a:solidFill>
              </a:rPr>
              <a:pPr fontAlgn="base">
                <a:spcBef>
                  <a:spcPct val="0"/>
                </a:spcBef>
                <a:spcAft>
                  <a:spcPct val="0"/>
                </a:spcAft>
              </a:pPr>
              <a:t>2015.04.19.</a:t>
            </a:fld>
            <a:endParaRPr lang="hu-HU" altLang="hu-HU" smtClean="0">
              <a:solidFill>
                <a:srgbClr val="FFFFFF"/>
              </a:solidFill>
            </a:endParaRPr>
          </a:p>
        </p:txBody>
      </p:sp>
      <p:sp>
        <p:nvSpPr>
          <p:cNvPr id="110600" name="Rectangle 8"/>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Tahoma" panose="020B0604030504040204" pitchFamily="34" charset="0"/>
              </a:defRPr>
            </a:lvl1pPr>
          </a:lstStyle>
          <a:p>
            <a:pPr algn="ctr" fontAlgn="base">
              <a:spcBef>
                <a:spcPct val="0"/>
              </a:spcBef>
              <a:spcAft>
                <a:spcPct val="0"/>
              </a:spcAft>
            </a:pPr>
            <a:endParaRPr lang="hu-HU" altLang="hu-HU" smtClean="0">
              <a:solidFill>
                <a:srgbClr val="FFFFFF"/>
              </a:solidFill>
            </a:endParaRPr>
          </a:p>
        </p:txBody>
      </p:sp>
      <p:sp>
        <p:nvSpPr>
          <p:cNvPr id="110601" name="Rectangle 9"/>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Tahoma" panose="020B0604030504040204" pitchFamily="34" charset="0"/>
              </a:defRPr>
            </a:lvl1pPr>
          </a:lstStyle>
          <a:p>
            <a:pPr fontAlgn="base">
              <a:spcBef>
                <a:spcPct val="0"/>
              </a:spcBef>
              <a:spcAft>
                <a:spcPct val="0"/>
              </a:spcAft>
            </a:pPr>
            <a:fld id="{8818976B-EFBD-46CA-AF23-D91209A657FC}" type="slidenum">
              <a:rPr lang="hu-HU" altLang="hu-HU" smtClean="0">
                <a:solidFill>
                  <a:srgbClr val="FFFFFF"/>
                </a:solidFill>
              </a:rPr>
              <a:pPr fontAlgn="base">
                <a:spcBef>
                  <a:spcPct val="0"/>
                </a:spcBef>
                <a:spcAft>
                  <a:spcPct val="0"/>
                </a:spcAft>
              </a:pPr>
              <a:t>‹#›</a:t>
            </a:fld>
            <a:endParaRPr lang="hu-HU" altLang="hu-HU" smtClean="0">
              <a:solidFill>
                <a:srgbClr val="FFFFFF"/>
              </a:solidFill>
            </a:endParaRPr>
          </a:p>
        </p:txBody>
      </p:sp>
    </p:spTree>
    <p:extLst>
      <p:ext uri="{BB962C8B-B14F-4D97-AF65-F5344CB8AC3E}">
        <p14:creationId xmlns:p14="http://schemas.microsoft.com/office/powerpoint/2010/main" val="3686690086"/>
      </p:ext>
    </p:extLst>
  </p:cSld>
  <p:clrMap bg1="dk2" tx1="lt1" bg2="dk1"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http://www.njt.hu/cgi_bin/njt_doc.cgi?docid=40638.62534#foot6"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njt.hu/cgi_bin/njt_doc.cgi?docid=40638.62534#foot27" TargetMode="External"/><Relationship Id="rId2" Type="http://schemas.openxmlformats.org/officeDocument/2006/relationships/hyperlink" Target="http://www.njt.hu/cgi_bin/njt_doc.cgi?docid=40638.62534#foot25"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njt.hu/cgi_bin/njt_doc.cgi?docid=40638.62534#foot2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hyperlink" Target="http://njt.hu/cgi_bin/njt_doc.cgi?docid=19510.283003#foot1" TargetMode="Externa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Microsoft_Word_97-2003_dokumentum1.doc"/><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idx="4294967295"/>
          </p:nvPr>
        </p:nvSpPr>
        <p:spPr>
          <a:xfrm>
            <a:off x="1981200" y="476251"/>
            <a:ext cx="8229600" cy="1800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z="2800" b="1" dirty="0" smtClean="0">
                <a:effectLst/>
                <a:latin typeface="Arial" panose="020B0604020202020204" pitchFamily="34" charset="0"/>
                <a:cs typeface="Arial" panose="020B0604020202020204" pitchFamily="34" charset="0"/>
              </a:rPr>
              <a:t>Biztonságos munkavégzés személyemelővel, targoncával</a:t>
            </a:r>
            <a:br>
              <a:rPr lang="hu-HU" altLang="hu-HU" sz="2800" b="1" dirty="0" smtClean="0">
                <a:effectLst/>
                <a:latin typeface="Arial" panose="020B0604020202020204" pitchFamily="34" charset="0"/>
                <a:cs typeface="Arial" panose="020B0604020202020204" pitchFamily="34" charset="0"/>
              </a:rPr>
            </a:br>
            <a:r>
              <a:rPr lang="hu-HU" altLang="hu-HU" sz="2400" b="1" dirty="0" err="1" smtClean="0">
                <a:effectLst/>
                <a:latin typeface="Arial" panose="020B0604020202020204" pitchFamily="34" charset="0"/>
                <a:cs typeface="Arial" panose="020B0604020202020204" pitchFamily="34" charset="0"/>
              </a:rPr>
              <a:t>Villamosenergia</a:t>
            </a:r>
            <a:r>
              <a:rPr lang="hu-HU" altLang="hu-HU" sz="2400" b="1" dirty="0" smtClean="0">
                <a:effectLst/>
                <a:latin typeface="Arial" panose="020B0604020202020204" pitchFamily="34" charset="0"/>
                <a:cs typeface="Arial" panose="020B0604020202020204" pitchFamily="34" charset="0"/>
              </a:rPr>
              <a:t> – ipari Munkavédelmi Képviselők Fóruma</a:t>
            </a:r>
            <a:br>
              <a:rPr lang="hu-HU" altLang="hu-HU" sz="2400" b="1" dirty="0" smtClean="0">
                <a:effectLst/>
                <a:latin typeface="Arial" panose="020B0604020202020204" pitchFamily="34" charset="0"/>
                <a:cs typeface="Arial" panose="020B0604020202020204" pitchFamily="34" charset="0"/>
              </a:rPr>
            </a:br>
            <a:r>
              <a:rPr lang="hu-HU" altLang="hu-HU" sz="2400" b="1" dirty="0" smtClean="0">
                <a:effectLst/>
                <a:latin typeface="Arial" panose="020B0604020202020204" pitchFamily="34" charset="0"/>
                <a:cs typeface="Arial" panose="020B0604020202020204" pitchFamily="34" charset="0"/>
              </a:rPr>
              <a:t>Bikal</a:t>
            </a:r>
            <a:endParaRPr lang="hu-HU" altLang="hu-HU" sz="2800" dirty="0">
              <a:effectLst/>
              <a:latin typeface="Arial" panose="020B0604020202020204" pitchFamily="34" charset="0"/>
              <a:cs typeface="Arial" panose="020B0604020202020204" pitchFamily="34" charset="0"/>
            </a:endParaRPr>
          </a:p>
        </p:txBody>
      </p:sp>
      <p:sp>
        <p:nvSpPr>
          <p:cNvPr id="515076" name="Rectangle 4"/>
          <p:cNvSpPr>
            <a:spLocks noChangeArrowheads="1"/>
          </p:cNvSpPr>
          <p:nvPr/>
        </p:nvSpPr>
        <p:spPr bwMode="auto">
          <a:xfrm>
            <a:off x="6024564" y="3922714"/>
            <a:ext cx="4211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hu-HU" altLang="hu-HU" sz="2000" b="1" dirty="0">
                <a:solidFill>
                  <a:srgbClr val="FFFF99"/>
                </a:solidFill>
                <a:effectLst>
                  <a:outerShdw blurRad="38100" dist="38100" dir="2700000" algn="tl">
                    <a:srgbClr val="000000"/>
                  </a:outerShdw>
                </a:effectLst>
                <a:latin typeface="Arial" panose="020B0604020202020204" pitchFamily="34" charset="0"/>
              </a:rPr>
              <a:t>Spiegel István</a:t>
            </a:r>
          </a:p>
          <a:p>
            <a:pPr algn="ctr" fontAlgn="base">
              <a:spcBef>
                <a:spcPct val="0"/>
              </a:spcBef>
              <a:spcAft>
                <a:spcPct val="0"/>
              </a:spcAft>
            </a:pPr>
            <a:r>
              <a:rPr lang="hu-HU" altLang="hu-HU" sz="2000" b="1" dirty="0">
                <a:solidFill>
                  <a:srgbClr val="FFFF99"/>
                </a:solidFill>
                <a:effectLst>
                  <a:outerShdw blurRad="38100" dist="38100" dir="2700000" algn="tl">
                    <a:srgbClr val="000000"/>
                  </a:outerShdw>
                </a:effectLst>
                <a:latin typeface="Arial" panose="020B0604020202020204" pitchFamily="34" charset="0"/>
              </a:rPr>
              <a:t>Emelőgép szakértő</a:t>
            </a:r>
          </a:p>
          <a:p>
            <a:pPr algn="ctr" fontAlgn="base">
              <a:spcBef>
                <a:spcPct val="0"/>
              </a:spcBef>
              <a:spcAft>
                <a:spcPct val="0"/>
              </a:spcAft>
            </a:pPr>
            <a:r>
              <a:rPr lang="hu-HU" altLang="hu-HU" sz="2000" b="1" dirty="0" smtClean="0">
                <a:solidFill>
                  <a:srgbClr val="FFFF99"/>
                </a:solidFill>
                <a:effectLst>
                  <a:outerShdw blurRad="38100" dist="38100" dir="2700000" algn="tl">
                    <a:srgbClr val="000000"/>
                  </a:outerShdw>
                </a:effectLst>
                <a:latin typeface="Arial" panose="020B0604020202020204" pitchFamily="34" charset="0"/>
              </a:rPr>
              <a:t>2015. április 22.</a:t>
            </a:r>
            <a:endParaRPr lang="hu-HU" altLang="hu-HU" sz="2000" b="1" dirty="0">
              <a:solidFill>
                <a:srgbClr val="FFFF99"/>
              </a:solidFill>
              <a:effectLst>
                <a:outerShdw blurRad="38100" dist="38100" dir="2700000" algn="tl">
                  <a:srgbClr val="000000"/>
                </a:outerShdw>
              </a:effectLst>
              <a:latin typeface="Arial" panose="020B0604020202020204" pitchFamily="34" charset="0"/>
            </a:endParaRPr>
          </a:p>
        </p:txBody>
      </p:sp>
      <p:pic>
        <p:nvPicPr>
          <p:cNvPr id="6" name="Picture 2" descr="Palfinger PK44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838" y="2726267"/>
            <a:ext cx="4988278" cy="374120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452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63600" y="365125"/>
            <a:ext cx="10490199" cy="1325563"/>
          </a:xfrm>
        </p:spPr>
        <p:txBody>
          <a:bodyPr>
            <a:normAutofit/>
          </a:bodyPr>
          <a:lstStyle/>
          <a:p>
            <a:pPr algn="ctr"/>
            <a:r>
              <a:rPr lang="hu-HU" sz="1800" b="1" dirty="0" smtClean="0">
                <a:latin typeface="Arial" panose="020B0604020202020204" pitchFamily="34" charset="0"/>
                <a:cs typeface="Arial" panose="020B0604020202020204" pitchFamily="34" charset="0"/>
              </a:rPr>
              <a:t>Személyi feltételek</a:t>
            </a:r>
            <a:endParaRPr lang="hu-HU" sz="1800" b="1" dirty="0">
              <a:latin typeface="Arial" panose="020B0604020202020204" pitchFamily="34" charset="0"/>
              <a:cs typeface="Arial" panose="020B0604020202020204" pitchFamily="34" charset="0"/>
            </a:endParaRPr>
          </a:p>
        </p:txBody>
      </p:sp>
      <p:sp>
        <p:nvSpPr>
          <p:cNvPr id="3" name="Tartalom helye 2"/>
          <p:cNvSpPr>
            <a:spLocks noGrp="1"/>
          </p:cNvSpPr>
          <p:nvPr>
            <p:ph idx="1"/>
          </p:nvPr>
        </p:nvSpPr>
        <p:spPr/>
        <p:txBody>
          <a:bodyPr>
            <a:normAutofit/>
          </a:bodyPr>
          <a:lstStyle/>
          <a:p>
            <a:pPr marL="0" indent="0">
              <a:buNone/>
            </a:pPr>
            <a:r>
              <a:rPr lang="hu-HU" sz="1800" dirty="0" smtClean="0">
                <a:latin typeface="Arial" panose="020B0604020202020204" pitchFamily="34" charset="0"/>
                <a:cs typeface="Arial" panose="020B0604020202020204" pitchFamily="34" charset="0"/>
              </a:rPr>
              <a:t>Megfelelő számú, gyakorlatú munkavállaló</a:t>
            </a:r>
          </a:p>
          <a:p>
            <a:pPr marL="0" indent="0">
              <a:buNone/>
            </a:pPr>
            <a:r>
              <a:rPr lang="hu-HU" sz="1800" dirty="0" smtClean="0">
                <a:latin typeface="Arial" panose="020B0604020202020204" pitchFamily="34" charset="0"/>
                <a:cs typeface="Arial" panose="020B0604020202020204" pitchFamily="34" charset="0"/>
              </a:rPr>
              <a:t>Előzetes, időszakos orvosi vizsgálaton megfelelt munkavállaló</a:t>
            </a:r>
          </a:p>
          <a:p>
            <a:pPr marL="0" indent="0">
              <a:buNone/>
            </a:pPr>
            <a:r>
              <a:rPr lang="hu-HU" sz="1800" dirty="0" smtClean="0">
                <a:latin typeface="Arial" panose="020B0604020202020204" pitchFamily="34" charset="0"/>
                <a:cs typeface="Arial" panose="020B0604020202020204" pitchFamily="34" charset="0"/>
              </a:rPr>
              <a:t>Munkaeszközök használatára jogosult munkavállaló</a:t>
            </a:r>
          </a:p>
          <a:p>
            <a:pPr marL="0" indent="0">
              <a:buNone/>
            </a:pPr>
            <a:r>
              <a:rPr lang="hu-HU" sz="1800" dirty="0" smtClean="0">
                <a:latin typeface="Arial" panose="020B0604020202020204" pitchFamily="34" charset="0"/>
                <a:cs typeface="Arial" panose="020B0604020202020204" pitchFamily="34" charset="0"/>
              </a:rPr>
              <a:t>Munkavédelmi oktatás (általános és időszakos – helyi sajátosságokra is</a:t>
            </a:r>
          </a:p>
          <a:p>
            <a:pPr marL="0" indent="0">
              <a:buNone/>
            </a:pPr>
            <a:endParaRPr lang="hu-HU" sz="1800" dirty="0">
              <a:latin typeface="Arial" panose="020B0604020202020204" pitchFamily="34" charset="0"/>
              <a:cs typeface="Arial" panose="020B0604020202020204" pitchFamily="34" charset="0"/>
            </a:endParaRPr>
          </a:p>
          <a:p>
            <a:pPr marL="0" indent="0">
              <a:buNone/>
            </a:pPr>
            <a:r>
              <a:rPr lang="hu-HU" sz="1800" dirty="0" smtClean="0">
                <a:latin typeface="Arial" panose="020B0604020202020204" pitchFamily="34" charset="0"/>
                <a:cs typeface="Arial" panose="020B0604020202020204" pitchFamily="34" charset="0"/>
              </a:rPr>
              <a:t>Csoportos munkavégzés - irányítás</a:t>
            </a:r>
            <a:endParaRPr lang="hu-HU"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506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i="1" dirty="0"/>
              <a:t>Az egészséget nem veszélyeztető</a:t>
            </a:r>
            <a:br>
              <a:rPr lang="hu-HU" i="1" dirty="0"/>
            </a:br>
            <a:r>
              <a:rPr lang="hu-HU" i="1" dirty="0"/>
              <a:t>és biztonságos munkavégzés személyi feltételei</a:t>
            </a:r>
            <a:r>
              <a:rPr lang="hu-HU" dirty="0"/>
              <a:t/>
            </a:r>
            <a:br>
              <a:rPr lang="hu-HU" dirty="0"/>
            </a:br>
            <a:endParaRPr lang="hu-HU" dirty="0"/>
          </a:p>
        </p:txBody>
      </p:sp>
      <p:sp>
        <p:nvSpPr>
          <p:cNvPr id="3" name="Tartalom helye 2"/>
          <p:cNvSpPr>
            <a:spLocks noGrp="1"/>
          </p:cNvSpPr>
          <p:nvPr>
            <p:ph idx="1"/>
          </p:nvPr>
        </p:nvSpPr>
        <p:spPr/>
        <p:txBody>
          <a:bodyPr/>
          <a:lstStyle/>
          <a:p>
            <a:r>
              <a:rPr lang="hu-HU" sz="1800" dirty="0" smtClean="0"/>
              <a:t>Mvt.49</a:t>
            </a:r>
            <a:r>
              <a:rPr lang="hu-HU" sz="1800" dirty="0"/>
              <a:t>. § (1</a:t>
            </a:r>
            <a:r>
              <a:rPr lang="hu-HU" sz="1800" dirty="0" smtClean="0"/>
              <a:t>)</a:t>
            </a:r>
            <a:r>
              <a:rPr lang="hu-HU" sz="1800" u="sng" baseline="30000" dirty="0" smtClean="0"/>
              <a:t> </a:t>
            </a:r>
            <a:r>
              <a:rPr lang="hu-HU" sz="1800" dirty="0"/>
              <a:t> A munkavállaló csak olyan munkára és akkor alkalmazható, ha</a:t>
            </a:r>
          </a:p>
          <a:p>
            <a:r>
              <a:rPr lang="hu-HU" sz="1800" i="1" dirty="0"/>
              <a:t>a)</a:t>
            </a:r>
            <a:r>
              <a:rPr lang="hu-HU" sz="1800" dirty="0"/>
              <a:t> annak ellátásához megfelelő élettani adottságokkal rendelkezik,</a:t>
            </a:r>
          </a:p>
          <a:p>
            <a:r>
              <a:rPr lang="hu-HU" sz="1800" i="1" dirty="0"/>
              <a:t>b)</a:t>
            </a:r>
            <a:r>
              <a:rPr lang="hu-HU" sz="1800" dirty="0"/>
              <a:t> foglalkoztatása az egészségét, testi épségét, illetve a fiatalkorú egészséges fejlődését károsan nem befolyásolja,</a:t>
            </a:r>
          </a:p>
          <a:p>
            <a:r>
              <a:rPr lang="hu-HU" sz="1800" i="1" dirty="0"/>
              <a:t>c)</a:t>
            </a:r>
            <a:r>
              <a:rPr lang="hu-HU" sz="1800" dirty="0"/>
              <a:t> foglalkoztatása nem jelent veszélyt a munkavállaló reprodukciós képességére, magzatára,</a:t>
            </a:r>
          </a:p>
          <a:p>
            <a:r>
              <a:rPr lang="hu-HU" sz="1800" i="1" dirty="0"/>
              <a:t>d)</a:t>
            </a:r>
            <a:r>
              <a:rPr lang="hu-HU" sz="1800" dirty="0"/>
              <a:t> mások egészségét, testi épségét nem veszélyezteti és a munkára – külön jogszabályokban meghatározottak szerint – alkalmasnak bizonyult.</a:t>
            </a:r>
          </a:p>
          <a:p>
            <a:r>
              <a:rPr lang="hu-HU" sz="1800" dirty="0"/>
              <a:t>A munkára való alkalmasságról külön jogszabályban meghatározott orvosi vizsgálat alapján kell dönteni.</a:t>
            </a:r>
          </a:p>
          <a:p>
            <a:endParaRPr lang="hu-HU" sz="1800" dirty="0"/>
          </a:p>
        </p:txBody>
      </p:sp>
      <p:sp>
        <p:nvSpPr>
          <p:cNvPr id="4" name="Dia számának helye 3"/>
          <p:cNvSpPr>
            <a:spLocks noGrp="1"/>
          </p:cNvSpPr>
          <p:nvPr>
            <p:ph type="sldNum" sz="quarter" idx="12"/>
          </p:nvPr>
        </p:nvSpPr>
        <p:spPr/>
        <p:txBody>
          <a:bodyPr/>
          <a:lstStyle/>
          <a:p>
            <a:pPr>
              <a:defRPr/>
            </a:pPr>
            <a:fld id="{05B4058A-715E-4F06-8DEB-F13C4C63BD37}" type="slidenum">
              <a:rPr lang="hu-HU" altLang="hu-HU" smtClean="0">
                <a:solidFill>
                  <a:srgbClr val="000000"/>
                </a:solidFill>
              </a:rPr>
              <a:pPr>
                <a:defRPr/>
              </a:pPr>
              <a:t>11</a:t>
            </a:fld>
            <a:endParaRPr lang="hu-HU" altLang="hu-HU">
              <a:solidFill>
                <a:srgbClr val="000000"/>
              </a:solidFill>
            </a:endParaRPr>
          </a:p>
        </p:txBody>
      </p:sp>
    </p:spTree>
    <p:extLst>
      <p:ext uri="{BB962C8B-B14F-4D97-AF65-F5344CB8AC3E}">
        <p14:creationId xmlns:p14="http://schemas.microsoft.com/office/powerpoint/2010/main" val="984440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marL="0" indent="0"/>
            <a:r>
              <a:rPr lang="hu-HU" dirty="0">
                <a:latin typeface="Arial" panose="020B0604020202020204" pitchFamily="34" charset="0"/>
                <a:cs typeface="Arial" panose="020B0604020202020204" pitchFamily="34" charset="0"/>
              </a:rPr>
              <a:t>47/1999. (VIII. 4.) GM rendelet Emelőgép Biztonsági Szabályzat kiadásáról</a:t>
            </a:r>
            <a:endParaRPr lang="hu-HU" dirty="0">
              <a:latin typeface="Arial" panose="020B0604020202020204" pitchFamily="34" charset="0"/>
              <a:cs typeface="Arial" panose="020B0604020202020204" pitchFamily="34" charset="0"/>
            </a:endParaRPr>
          </a:p>
        </p:txBody>
      </p:sp>
      <p:sp>
        <p:nvSpPr>
          <p:cNvPr id="3" name="Tartalom helye 2"/>
          <p:cNvSpPr>
            <a:spLocks noGrp="1"/>
          </p:cNvSpPr>
          <p:nvPr>
            <p:ph idx="1"/>
          </p:nvPr>
        </p:nvSpPr>
        <p:spPr/>
        <p:txBody>
          <a:bodyPr/>
          <a:lstStyle/>
          <a:p>
            <a:endParaRPr lang="hu-HU" dirty="0"/>
          </a:p>
        </p:txBody>
      </p:sp>
      <p:sp>
        <p:nvSpPr>
          <p:cNvPr id="4" name="Dia számának helye 3"/>
          <p:cNvSpPr>
            <a:spLocks noGrp="1"/>
          </p:cNvSpPr>
          <p:nvPr>
            <p:ph type="sldNum" sz="quarter" idx="12"/>
          </p:nvPr>
        </p:nvSpPr>
        <p:spPr/>
        <p:txBody>
          <a:bodyPr/>
          <a:lstStyle/>
          <a:p>
            <a:pPr>
              <a:defRPr/>
            </a:pPr>
            <a:fld id="{05B4058A-715E-4F06-8DEB-F13C4C63BD37}" type="slidenum">
              <a:rPr lang="hu-HU" altLang="hu-HU" smtClean="0">
                <a:solidFill>
                  <a:srgbClr val="000000"/>
                </a:solidFill>
              </a:rPr>
              <a:pPr>
                <a:defRPr/>
              </a:pPr>
              <a:t>12</a:t>
            </a:fld>
            <a:endParaRPr lang="hu-HU" altLang="hu-HU">
              <a:solidFill>
                <a:srgbClr val="000000"/>
              </a:solidFill>
            </a:endParaRPr>
          </a:p>
        </p:txBody>
      </p:sp>
      <p:sp>
        <p:nvSpPr>
          <p:cNvPr id="5" name="Téglalap 4"/>
          <p:cNvSpPr/>
          <p:nvPr/>
        </p:nvSpPr>
        <p:spPr>
          <a:xfrm>
            <a:off x="1112109" y="2229079"/>
            <a:ext cx="9032788" cy="2031325"/>
          </a:xfrm>
          <a:prstGeom prst="rect">
            <a:avLst/>
          </a:prstGeom>
        </p:spPr>
        <p:txBody>
          <a:bodyPr wrap="square">
            <a:spAutoFit/>
          </a:bodyPr>
          <a:lstStyle/>
          <a:p>
            <a:r>
              <a:rPr lang="hu-HU" dirty="0" smtClean="0">
                <a:latin typeface="Times New Roman" panose="02020603050405020304" pitchFamily="18" charset="0"/>
                <a:ea typeface="Times New Roman" panose="02020603050405020304" pitchFamily="18" charset="0"/>
              </a:rPr>
              <a:t>I</a:t>
            </a:r>
            <a:r>
              <a:rPr lang="hu-HU" dirty="0" smtClean="0">
                <a:latin typeface="Times New Roman" panose="02020603050405020304" pitchFamily="18" charset="0"/>
                <a:ea typeface="Times New Roman" panose="02020603050405020304" pitchFamily="18" charset="0"/>
              </a:rPr>
              <a:t>. fejezet 5.1. </a:t>
            </a:r>
            <a:r>
              <a:rPr lang="hu-HU" dirty="0">
                <a:latin typeface="Times New Roman" panose="02020603050405020304" pitchFamily="18" charset="0"/>
                <a:ea typeface="Times New Roman" panose="02020603050405020304" pitchFamily="18" charset="0"/>
              </a:rPr>
              <a:t>Emelőgép-kezelő</a:t>
            </a:r>
          </a:p>
          <a:p>
            <a:r>
              <a:rPr lang="hu-HU" dirty="0">
                <a:latin typeface="Times New Roman" panose="02020603050405020304" pitchFamily="18" charset="0"/>
                <a:ea typeface="Times New Roman" panose="02020603050405020304" pitchFamily="18" charset="0"/>
              </a:rPr>
              <a:t>Emelőgépet önállóan az a személy kezelhet, aki</a:t>
            </a:r>
          </a:p>
          <a:p>
            <a:r>
              <a:rPr lang="hu-HU" dirty="0">
                <a:latin typeface="Times New Roman" panose="02020603050405020304" pitchFamily="18" charset="0"/>
                <a:ea typeface="Times New Roman" panose="02020603050405020304" pitchFamily="18" charset="0"/>
              </a:rPr>
              <a:t>– 18. életévét betöltött, vagy szakmunkás,</a:t>
            </a:r>
          </a:p>
          <a:p>
            <a:r>
              <a:rPr lang="hu-HU" dirty="0">
                <a:latin typeface="Times New Roman" panose="02020603050405020304" pitchFamily="18" charset="0"/>
                <a:ea typeface="Times New Roman" panose="02020603050405020304" pitchFamily="18" charset="0"/>
              </a:rPr>
              <a:t>– a feladat elvégzésére a vonatkozó jogszabály</a:t>
            </a:r>
            <a:r>
              <a:rPr lang="hu-HU" u="sng" baseline="30000" dirty="0">
                <a:solidFill>
                  <a:srgbClr val="0000FF"/>
                </a:solidFill>
                <a:latin typeface="Times New Roman" panose="02020603050405020304" pitchFamily="18" charset="0"/>
                <a:ea typeface="Times New Roman" panose="02020603050405020304" pitchFamily="18" charset="0"/>
                <a:hlinkClick r:id="rId2"/>
              </a:rPr>
              <a:t>6</a:t>
            </a:r>
            <a:r>
              <a:rPr lang="hu-HU" dirty="0">
                <a:latin typeface="Times New Roman" panose="02020603050405020304" pitchFamily="18" charset="0"/>
                <a:ea typeface="Times New Roman" panose="02020603050405020304" pitchFamily="18" charset="0"/>
              </a:rPr>
              <a:t> szerint előzetes és időszakos orvosi vizsgálat alapján alkalmas,</a:t>
            </a:r>
          </a:p>
          <a:p>
            <a:r>
              <a:rPr lang="hu-HU" dirty="0">
                <a:latin typeface="Times New Roman" panose="02020603050405020304" pitchFamily="18" charset="0"/>
                <a:ea typeface="Times New Roman" panose="02020603050405020304" pitchFamily="18" charset="0"/>
              </a:rPr>
              <a:t>– rendelkezik az emelőgép kezelésére államilag elismert szakképesítéssel és a helyváltoztatásra is képes emelőgép esetében – ha azt maga vezeti – az ahhoz szükséges vezetői engedéllyel.</a:t>
            </a:r>
            <a:endParaRPr lang="hu-HU"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4051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72221" y="383059"/>
            <a:ext cx="10972800" cy="1421027"/>
          </a:xfrm>
        </p:spPr>
        <p:txBody>
          <a:bodyPr/>
          <a:lstStyle/>
          <a:p>
            <a:r>
              <a:rPr lang="hu-HU" dirty="0">
                <a:effectLst/>
              </a:rPr>
              <a:t>12/2013. (III. 29.) NFM rendelet</a:t>
            </a:r>
            <a:br>
              <a:rPr lang="hu-HU" dirty="0">
                <a:effectLst/>
              </a:rPr>
            </a:br>
            <a:r>
              <a:rPr lang="hu-HU" dirty="0">
                <a:effectLst/>
              </a:rPr>
              <a:t>a nemzeti fejlesztési miniszter ágazatába tartozó szakképesítések szakmai</a:t>
            </a:r>
            <a:br>
              <a:rPr lang="hu-HU" dirty="0">
                <a:effectLst/>
              </a:rPr>
            </a:br>
            <a:r>
              <a:rPr lang="hu-HU" dirty="0">
                <a:effectLst/>
              </a:rPr>
              <a:t>és vizsgakövetelményeiről, valamint egyes, szakmai és vizsgakövetelmények kiadásáról szóló miniszteri rendeletek hatályon kívül helyezéséről</a:t>
            </a:r>
            <a:br>
              <a:rPr lang="hu-HU" dirty="0">
                <a:effectLst/>
              </a:rPr>
            </a:br>
            <a:endParaRPr lang="hu-HU" dirty="0"/>
          </a:p>
        </p:txBody>
      </p:sp>
      <p:graphicFrame>
        <p:nvGraphicFramePr>
          <p:cNvPr id="5" name="Tartalom helye 4"/>
          <p:cNvGraphicFramePr>
            <a:graphicFrameLocks noGrp="1"/>
          </p:cNvGraphicFramePr>
          <p:nvPr>
            <p:ph idx="1"/>
            <p:extLst>
              <p:ext uri="{D42A27DB-BD31-4B8C-83A1-F6EECF244321}">
                <p14:modId xmlns:p14="http://schemas.microsoft.com/office/powerpoint/2010/main" val="2410855939"/>
              </p:ext>
            </p:extLst>
          </p:nvPr>
        </p:nvGraphicFramePr>
        <p:xfrm>
          <a:off x="3682315" y="1931465"/>
          <a:ext cx="4436074" cy="4790009"/>
        </p:xfrm>
        <a:graphic>
          <a:graphicData uri="http://schemas.openxmlformats.org/drawingml/2006/table">
            <a:tbl>
              <a:tblPr/>
              <a:tblGrid>
                <a:gridCol w="555388"/>
                <a:gridCol w="667873"/>
                <a:gridCol w="1328712"/>
                <a:gridCol w="1884101"/>
              </a:tblGrid>
              <a:tr h="201574">
                <a:tc>
                  <a:txBody>
                    <a:bodyPr/>
                    <a:lstStyle/>
                    <a:p>
                      <a:pPr indent="177800" algn="ctr">
                        <a:spcBef>
                          <a:spcPts val="0"/>
                        </a:spcBef>
                        <a:spcAft>
                          <a:spcPts val="100"/>
                        </a:spcAft>
                      </a:pPr>
                      <a:r>
                        <a:rPr lang="hu-HU" sz="900" dirty="0">
                          <a:effectLst/>
                        </a:rPr>
                        <a:t> </a:t>
                      </a:r>
                    </a:p>
                  </a:txBody>
                  <a:tcPr marL="23111" marR="23111" marT="22186" marB="2218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177800" algn="ctr">
                        <a:spcBef>
                          <a:spcPts val="0"/>
                        </a:spcBef>
                        <a:spcAft>
                          <a:spcPts val="100"/>
                        </a:spcAft>
                      </a:pPr>
                      <a:r>
                        <a:rPr lang="hu-HU" sz="900" b="1">
                          <a:effectLst/>
                        </a:rPr>
                        <a:t>A</a:t>
                      </a:r>
                      <a:endParaRPr lang="hu-HU" sz="900">
                        <a:effectLst/>
                      </a:endParaRPr>
                    </a:p>
                  </a:txBody>
                  <a:tcPr marL="23111" marR="23111" marT="22186" marB="2218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177800" algn="ctr">
                        <a:spcBef>
                          <a:spcPts val="0"/>
                        </a:spcBef>
                        <a:spcAft>
                          <a:spcPts val="100"/>
                        </a:spcAft>
                      </a:pPr>
                      <a:r>
                        <a:rPr lang="hu-HU" sz="900" b="1">
                          <a:effectLst/>
                        </a:rPr>
                        <a:t>B</a:t>
                      </a:r>
                      <a:endParaRPr lang="hu-HU" sz="900">
                        <a:effectLst/>
                      </a:endParaRPr>
                    </a:p>
                  </a:txBody>
                  <a:tcPr marL="23111" marR="23111" marT="22186" marB="2218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a:spcBef>
                          <a:spcPts val="0"/>
                        </a:spcBef>
                        <a:spcAft>
                          <a:spcPts val="100"/>
                        </a:spcAft>
                      </a:pPr>
                      <a:r>
                        <a:rPr lang="hu-HU" sz="900" b="1">
                          <a:effectLst/>
                        </a:rPr>
                        <a:t>C</a:t>
                      </a:r>
                      <a:endParaRPr lang="hu-HU" sz="900">
                        <a:effectLst/>
                      </a:endParaRPr>
                    </a:p>
                  </a:txBody>
                  <a:tcPr marL="23111" marR="23111" marT="22186" marB="22186">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63137">
                <a:tc>
                  <a:txBody>
                    <a:bodyPr/>
                    <a:lstStyle/>
                    <a:p>
                      <a:pPr indent="0" algn="ctr">
                        <a:spcBef>
                          <a:spcPts val="0"/>
                        </a:spcBef>
                        <a:spcAft>
                          <a:spcPts val="100"/>
                        </a:spcAft>
                      </a:pPr>
                      <a:r>
                        <a:rPr lang="hu-HU" sz="900">
                          <a:effectLst/>
                        </a:rPr>
                        <a:t>3.1.1.</a:t>
                      </a:r>
                    </a:p>
                  </a:txBody>
                  <a:tcPr marL="23111" marR="23111" marT="22186" marB="2218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177800" algn="ctr">
                        <a:spcBef>
                          <a:spcPts val="0"/>
                        </a:spcBef>
                        <a:spcAft>
                          <a:spcPts val="100"/>
                        </a:spcAft>
                      </a:pPr>
                      <a:r>
                        <a:rPr lang="hu-HU" sz="900" b="1">
                          <a:effectLst/>
                        </a:rPr>
                        <a:t>FEOR száma</a:t>
                      </a:r>
                      <a:endParaRPr lang="hu-HU" sz="900">
                        <a:effectLst/>
                      </a:endParaRPr>
                    </a:p>
                  </a:txBody>
                  <a:tcPr marL="23111" marR="23111" marT="22186" marB="2218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177800" algn="ctr">
                        <a:spcBef>
                          <a:spcPts val="0"/>
                        </a:spcBef>
                        <a:spcAft>
                          <a:spcPts val="100"/>
                        </a:spcAft>
                      </a:pPr>
                      <a:r>
                        <a:rPr lang="hu-HU" sz="900" b="1">
                          <a:effectLst/>
                        </a:rPr>
                        <a:t>FEOR megnevezése</a:t>
                      </a:r>
                      <a:endParaRPr lang="hu-HU" sz="900">
                        <a:effectLst/>
                      </a:endParaRPr>
                    </a:p>
                  </a:txBody>
                  <a:tcPr marL="23111" marR="23111" marT="22186" marB="2218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a:spcBef>
                          <a:spcPts val="0"/>
                        </a:spcBef>
                        <a:spcAft>
                          <a:spcPts val="100"/>
                        </a:spcAft>
                      </a:pPr>
                      <a:r>
                        <a:rPr lang="hu-HU" sz="900" b="1">
                          <a:effectLst/>
                        </a:rPr>
                        <a:t>A szakképesítéssel betölthető munkakör(ök)</a:t>
                      </a:r>
                      <a:endParaRPr lang="hu-HU" sz="900">
                        <a:effectLst/>
                      </a:endParaRPr>
                    </a:p>
                  </a:txBody>
                  <a:tcPr marL="23111" marR="23111" marT="22186" marB="2218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741840">
                <a:tc>
                  <a:txBody>
                    <a:bodyPr/>
                    <a:lstStyle/>
                    <a:p>
                      <a:pPr indent="0" algn="ctr">
                        <a:spcBef>
                          <a:spcPts val="0"/>
                        </a:spcBef>
                        <a:spcAft>
                          <a:spcPts val="100"/>
                        </a:spcAft>
                      </a:pPr>
                      <a:r>
                        <a:rPr lang="hu-HU" sz="900">
                          <a:effectLst/>
                        </a:rPr>
                        <a:t>3.1.2.</a:t>
                      </a:r>
                    </a:p>
                  </a:txBody>
                  <a:tcPr marL="23111" marR="23111" marT="22186" marB="2218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a:spcBef>
                          <a:spcPts val="0"/>
                        </a:spcBef>
                        <a:spcAft>
                          <a:spcPts val="100"/>
                        </a:spcAft>
                      </a:pPr>
                      <a:r>
                        <a:rPr lang="hu-HU" sz="900">
                          <a:effectLst/>
                        </a:rPr>
                        <a:t>8422</a:t>
                      </a:r>
                    </a:p>
                  </a:txBody>
                  <a:tcPr marL="23111" marR="23111" marT="22186" marB="2218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l">
                        <a:spcBef>
                          <a:spcPts val="0"/>
                        </a:spcBef>
                        <a:spcAft>
                          <a:spcPts val="100"/>
                        </a:spcAft>
                      </a:pPr>
                      <a:r>
                        <a:rPr lang="hu-HU" sz="900" dirty="0">
                          <a:effectLst/>
                        </a:rPr>
                        <a:t>Földmunkagép és hasonló könnyű- és nehézgép kezelője</a:t>
                      </a:r>
                    </a:p>
                  </a:txBody>
                  <a:tcPr marL="23111" marR="23111" marT="22186" marB="2218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l">
                        <a:spcBef>
                          <a:spcPts val="0"/>
                        </a:spcBef>
                        <a:spcAft>
                          <a:spcPts val="100"/>
                        </a:spcAft>
                      </a:pPr>
                      <a:r>
                        <a:rPr lang="hu-HU" sz="900">
                          <a:effectLst/>
                        </a:rPr>
                        <a:t>Alapozás, közmű- és fenntartási-gép kezelő</a:t>
                      </a:r>
                    </a:p>
                  </a:txBody>
                  <a:tcPr marL="23111" marR="23111" marT="22186" marB="2218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602487">
                <a:tc>
                  <a:txBody>
                    <a:bodyPr/>
                    <a:lstStyle/>
                    <a:p>
                      <a:pPr indent="0" algn="ctr">
                        <a:spcBef>
                          <a:spcPts val="0"/>
                        </a:spcBef>
                        <a:spcAft>
                          <a:spcPts val="100"/>
                        </a:spcAft>
                      </a:pPr>
                      <a:r>
                        <a:rPr lang="hu-HU" sz="900">
                          <a:effectLst/>
                        </a:rPr>
                        <a:t>3.1.3.</a:t>
                      </a:r>
                    </a:p>
                  </a:txBody>
                  <a:tcPr marL="23111" marR="23111" marT="22186" marB="2218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a:spcBef>
                          <a:spcPts val="0"/>
                        </a:spcBef>
                        <a:spcAft>
                          <a:spcPts val="100"/>
                        </a:spcAft>
                      </a:pPr>
                      <a:r>
                        <a:rPr lang="hu-HU" sz="900">
                          <a:effectLst/>
                        </a:rPr>
                        <a:t>8424</a:t>
                      </a:r>
                    </a:p>
                  </a:txBody>
                  <a:tcPr marL="23111" marR="23111" marT="22186" marB="2218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l">
                        <a:spcBef>
                          <a:spcPts val="0"/>
                        </a:spcBef>
                        <a:spcAft>
                          <a:spcPts val="100"/>
                        </a:spcAft>
                      </a:pPr>
                      <a:r>
                        <a:rPr lang="hu-HU" sz="900" dirty="0">
                          <a:effectLst/>
                        </a:rPr>
                        <a:t>Daru, felvonó és hasonló anyagmozgató gép kezelője</a:t>
                      </a:r>
                    </a:p>
                  </a:txBody>
                  <a:tcPr marL="23111" marR="23111" marT="22186" marB="2218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l">
                        <a:spcBef>
                          <a:spcPts val="0"/>
                        </a:spcBef>
                        <a:spcAft>
                          <a:spcPts val="100"/>
                        </a:spcAft>
                      </a:pPr>
                      <a:r>
                        <a:rPr lang="hu-HU" sz="900">
                          <a:effectLst/>
                        </a:rPr>
                        <a:t>Emelőgépkezelő (kivéve targonca)</a:t>
                      </a:r>
                    </a:p>
                  </a:txBody>
                  <a:tcPr marL="23111" marR="23111" marT="22186" marB="2218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353877">
                <a:tc>
                  <a:txBody>
                    <a:bodyPr/>
                    <a:lstStyle/>
                    <a:p>
                      <a:pPr indent="0" algn="ctr">
                        <a:spcBef>
                          <a:spcPts val="0"/>
                        </a:spcBef>
                        <a:spcAft>
                          <a:spcPts val="100"/>
                        </a:spcAft>
                      </a:pPr>
                      <a:r>
                        <a:rPr lang="hu-HU" sz="900">
                          <a:effectLst/>
                        </a:rPr>
                        <a:t>3.1.4.</a:t>
                      </a:r>
                    </a:p>
                  </a:txBody>
                  <a:tcPr marL="23111" marR="23111" marT="22186" marB="2218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a:spcBef>
                          <a:spcPts val="0"/>
                        </a:spcBef>
                        <a:spcAft>
                          <a:spcPts val="100"/>
                        </a:spcAft>
                      </a:pPr>
                      <a:r>
                        <a:rPr lang="hu-HU" sz="900">
                          <a:effectLst/>
                        </a:rPr>
                        <a:t>8321</a:t>
                      </a:r>
                    </a:p>
                  </a:txBody>
                  <a:tcPr marL="23111" marR="23111" marT="22186" marB="2218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l">
                        <a:spcBef>
                          <a:spcPts val="0"/>
                        </a:spcBef>
                        <a:spcAft>
                          <a:spcPts val="100"/>
                        </a:spcAft>
                      </a:pPr>
                      <a:r>
                        <a:rPr lang="hu-HU" sz="900">
                          <a:effectLst/>
                        </a:rPr>
                        <a:t>Energetikai gép kezelője</a:t>
                      </a:r>
                    </a:p>
                  </a:txBody>
                  <a:tcPr marL="23111" marR="23111" marT="22186" marB="2218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l">
                        <a:spcBef>
                          <a:spcPts val="0"/>
                        </a:spcBef>
                        <a:spcAft>
                          <a:spcPts val="100"/>
                        </a:spcAft>
                      </a:pPr>
                      <a:r>
                        <a:rPr lang="hu-HU" sz="900">
                          <a:effectLst/>
                        </a:rPr>
                        <a:t>Energiaátalakító-berendezés kezelője</a:t>
                      </a:r>
                    </a:p>
                  </a:txBody>
                  <a:tcPr marL="23111" marR="23111" marT="22186" marB="2218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741840">
                <a:tc>
                  <a:txBody>
                    <a:bodyPr/>
                    <a:lstStyle/>
                    <a:p>
                      <a:pPr indent="0" algn="ctr">
                        <a:spcBef>
                          <a:spcPts val="0"/>
                        </a:spcBef>
                        <a:spcAft>
                          <a:spcPts val="100"/>
                        </a:spcAft>
                      </a:pPr>
                      <a:r>
                        <a:rPr lang="hu-HU" sz="900">
                          <a:effectLst/>
                        </a:rPr>
                        <a:t>3.1.5.</a:t>
                      </a:r>
                    </a:p>
                  </a:txBody>
                  <a:tcPr marL="23111" marR="23111" marT="22186" marB="2218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a:spcBef>
                          <a:spcPts val="0"/>
                        </a:spcBef>
                        <a:spcAft>
                          <a:spcPts val="100"/>
                        </a:spcAft>
                      </a:pPr>
                      <a:r>
                        <a:rPr lang="hu-HU" sz="900">
                          <a:effectLst/>
                        </a:rPr>
                        <a:t>8143</a:t>
                      </a:r>
                    </a:p>
                  </a:txBody>
                  <a:tcPr marL="23111" marR="23111" marT="22186" marB="2218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l">
                        <a:spcBef>
                          <a:spcPts val="0"/>
                        </a:spcBef>
                        <a:spcAft>
                          <a:spcPts val="100"/>
                        </a:spcAft>
                      </a:pPr>
                      <a:r>
                        <a:rPr lang="hu-HU" sz="900">
                          <a:effectLst/>
                        </a:rPr>
                        <a:t>Cement-, kő- és egyéb ásványianyag-feldolgozó gép kezelője</a:t>
                      </a:r>
                    </a:p>
                  </a:txBody>
                  <a:tcPr marL="23111" marR="23111" marT="22186" marB="2218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l">
                        <a:spcBef>
                          <a:spcPts val="0"/>
                        </a:spcBef>
                        <a:spcAft>
                          <a:spcPts val="100"/>
                        </a:spcAft>
                      </a:pPr>
                      <a:r>
                        <a:rPr lang="hu-HU" sz="900" dirty="0">
                          <a:effectLst/>
                        </a:rPr>
                        <a:t>Építésianyag-előkészítő gép kezelője</a:t>
                      </a:r>
                    </a:p>
                  </a:txBody>
                  <a:tcPr marL="23111" marR="23111" marT="22186" marB="2218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741840">
                <a:tc>
                  <a:txBody>
                    <a:bodyPr/>
                    <a:lstStyle/>
                    <a:p>
                      <a:pPr indent="0" algn="ctr">
                        <a:spcBef>
                          <a:spcPts val="0"/>
                        </a:spcBef>
                        <a:spcAft>
                          <a:spcPts val="100"/>
                        </a:spcAft>
                      </a:pPr>
                      <a:r>
                        <a:rPr lang="hu-HU" sz="900">
                          <a:effectLst/>
                        </a:rPr>
                        <a:t>3.1.6.</a:t>
                      </a:r>
                    </a:p>
                  </a:txBody>
                  <a:tcPr marL="23111" marR="23111" marT="22186" marB="2218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a:spcBef>
                          <a:spcPts val="0"/>
                        </a:spcBef>
                        <a:spcAft>
                          <a:spcPts val="100"/>
                        </a:spcAft>
                      </a:pPr>
                      <a:r>
                        <a:rPr lang="hu-HU" sz="900">
                          <a:effectLst/>
                        </a:rPr>
                        <a:t>8422</a:t>
                      </a:r>
                    </a:p>
                  </a:txBody>
                  <a:tcPr marL="23111" marR="23111" marT="22186" marB="2218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l">
                        <a:spcBef>
                          <a:spcPts val="0"/>
                        </a:spcBef>
                        <a:spcAft>
                          <a:spcPts val="100"/>
                        </a:spcAft>
                      </a:pPr>
                      <a:r>
                        <a:rPr lang="hu-HU" sz="900">
                          <a:effectLst/>
                        </a:rPr>
                        <a:t>Földmunkagép és hasonló könnyű- és nehézgép kezelője</a:t>
                      </a:r>
                    </a:p>
                  </a:txBody>
                  <a:tcPr marL="23111" marR="23111" marT="22186" marB="2218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l">
                        <a:spcBef>
                          <a:spcPts val="0"/>
                        </a:spcBef>
                        <a:spcAft>
                          <a:spcPts val="100"/>
                        </a:spcAft>
                      </a:pPr>
                      <a:r>
                        <a:rPr lang="hu-HU" sz="900">
                          <a:effectLst/>
                        </a:rPr>
                        <a:t>Földmunka-, rakodó- és szállítógép kezelő</a:t>
                      </a:r>
                    </a:p>
                  </a:txBody>
                  <a:tcPr marL="23111" marR="23111" marT="22186" marB="2218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01574">
                <a:tc>
                  <a:txBody>
                    <a:bodyPr/>
                    <a:lstStyle/>
                    <a:p>
                      <a:pPr indent="0" algn="ctr">
                        <a:spcBef>
                          <a:spcPts val="0"/>
                        </a:spcBef>
                        <a:spcAft>
                          <a:spcPts val="100"/>
                        </a:spcAft>
                      </a:pPr>
                      <a:r>
                        <a:rPr lang="hu-HU" sz="900">
                          <a:effectLst/>
                        </a:rPr>
                        <a:t>3.1.7.</a:t>
                      </a:r>
                    </a:p>
                  </a:txBody>
                  <a:tcPr marL="23111" marR="23111" marT="22186" marB="2218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a:spcBef>
                          <a:spcPts val="0"/>
                        </a:spcBef>
                        <a:spcAft>
                          <a:spcPts val="100"/>
                        </a:spcAft>
                      </a:pPr>
                      <a:r>
                        <a:rPr lang="hu-HU" sz="900">
                          <a:effectLst/>
                        </a:rPr>
                        <a:t>8425</a:t>
                      </a:r>
                    </a:p>
                  </a:txBody>
                  <a:tcPr marL="23111" marR="23111" marT="22186" marB="2218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l">
                        <a:spcBef>
                          <a:spcPts val="0"/>
                        </a:spcBef>
                        <a:spcAft>
                          <a:spcPts val="100"/>
                        </a:spcAft>
                      </a:pPr>
                      <a:r>
                        <a:rPr lang="hu-HU" sz="900">
                          <a:effectLst/>
                        </a:rPr>
                        <a:t>Targoncavezető</a:t>
                      </a:r>
                    </a:p>
                  </a:txBody>
                  <a:tcPr marL="23111" marR="23111" marT="22186" marB="2218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l">
                        <a:spcBef>
                          <a:spcPts val="0"/>
                        </a:spcBef>
                        <a:spcAft>
                          <a:spcPts val="100"/>
                        </a:spcAft>
                      </a:pPr>
                      <a:r>
                        <a:rPr lang="hu-HU" sz="900">
                          <a:effectLst/>
                        </a:rPr>
                        <a:t>Targoncavezető</a:t>
                      </a:r>
                    </a:p>
                  </a:txBody>
                  <a:tcPr marL="23111" marR="23111" marT="22186" marB="2218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741840">
                <a:tc>
                  <a:txBody>
                    <a:bodyPr/>
                    <a:lstStyle/>
                    <a:p>
                      <a:pPr indent="0" algn="ctr">
                        <a:spcBef>
                          <a:spcPts val="0"/>
                        </a:spcBef>
                        <a:spcAft>
                          <a:spcPts val="100"/>
                        </a:spcAft>
                      </a:pPr>
                      <a:r>
                        <a:rPr lang="hu-HU" sz="900">
                          <a:effectLst/>
                        </a:rPr>
                        <a:t>3.1.8.</a:t>
                      </a:r>
                    </a:p>
                  </a:txBody>
                  <a:tcPr marL="23111" marR="23111" marT="22186" marB="2218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ctr">
                        <a:spcBef>
                          <a:spcPts val="0"/>
                        </a:spcBef>
                        <a:spcAft>
                          <a:spcPts val="100"/>
                        </a:spcAft>
                      </a:pPr>
                      <a:r>
                        <a:rPr lang="hu-HU" sz="900">
                          <a:effectLst/>
                        </a:rPr>
                        <a:t>8422</a:t>
                      </a:r>
                    </a:p>
                  </a:txBody>
                  <a:tcPr marL="23111" marR="23111" marT="22186" marB="2218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l">
                        <a:spcBef>
                          <a:spcPts val="0"/>
                        </a:spcBef>
                        <a:spcAft>
                          <a:spcPts val="100"/>
                        </a:spcAft>
                      </a:pPr>
                      <a:r>
                        <a:rPr lang="hu-HU" sz="900">
                          <a:effectLst/>
                        </a:rPr>
                        <a:t>Földmunkagép és hasonló könnyű- és nehézgép kezelője</a:t>
                      </a:r>
                    </a:p>
                  </a:txBody>
                  <a:tcPr marL="23111" marR="23111" marT="22186" marB="2218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indent="0" algn="l">
                        <a:spcBef>
                          <a:spcPts val="0"/>
                        </a:spcBef>
                        <a:spcAft>
                          <a:spcPts val="100"/>
                        </a:spcAft>
                      </a:pPr>
                      <a:r>
                        <a:rPr lang="hu-HU" sz="900" dirty="0">
                          <a:effectLst/>
                        </a:rPr>
                        <a:t>Útépítő- és karbantartógép kezelő</a:t>
                      </a:r>
                    </a:p>
                  </a:txBody>
                  <a:tcPr marL="23111" marR="23111" marT="22186" marB="2218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4" name="Dia számának helye 3"/>
          <p:cNvSpPr>
            <a:spLocks noGrp="1"/>
          </p:cNvSpPr>
          <p:nvPr>
            <p:ph type="sldNum" sz="quarter" idx="12"/>
          </p:nvPr>
        </p:nvSpPr>
        <p:spPr/>
        <p:txBody>
          <a:bodyPr/>
          <a:lstStyle/>
          <a:p>
            <a:pPr>
              <a:defRPr/>
            </a:pPr>
            <a:fld id="{05B4058A-715E-4F06-8DEB-F13C4C63BD37}" type="slidenum">
              <a:rPr lang="hu-HU" altLang="hu-HU" smtClean="0">
                <a:solidFill>
                  <a:srgbClr val="000000"/>
                </a:solidFill>
              </a:rPr>
              <a:pPr>
                <a:defRPr/>
              </a:pPr>
              <a:t>13</a:t>
            </a:fld>
            <a:endParaRPr lang="hu-HU" altLang="hu-HU">
              <a:solidFill>
                <a:srgbClr val="000000"/>
              </a:solidFill>
            </a:endParaRPr>
          </a:p>
        </p:txBody>
      </p:sp>
      <p:sp>
        <p:nvSpPr>
          <p:cNvPr id="6" name="Rectangle 1"/>
          <p:cNvSpPr>
            <a:spLocks noChangeArrowheads="1"/>
          </p:cNvSpPr>
          <p:nvPr/>
        </p:nvSpPr>
        <p:spPr bwMode="auto">
          <a:xfrm>
            <a:off x="-274758" y="-140385"/>
            <a:ext cx="1246675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1" i="0" u="none" strike="noStrike" cap="none" normalizeH="0" baseline="0" smtClean="0">
                <a:ln>
                  <a:noFill/>
                </a:ln>
                <a:solidFill>
                  <a:srgbClr val="000000"/>
                </a:solidFill>
                <a:effectLst/>
                <a:latin typeface="Times" panose="02020603050405020304" pitchFamily="18" charset="0"/>
              </a:rPr>
              <a:t>3.    PÁLYATÜKÖR</a:t>
            </a:r>
            <a:endParaRPr kumimoji="0" lang="hu-HU" altLang="hu-HU" sz="12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200" b="0" i="0" u="none" strike="noStrike" cap="none" normalizeH="0" baseline="0" smtClean="0">
                <a:ln>
                  <a:noFill/>
                </a:ln>
                <a:solidFill>
                  <a:srgbClr val="000000"/>
                </a:solidFill>
                <a:effectLst/>
                <a:latin typeface="Times" panose="02020603050405020304" pitchFamily="18" charset="0"/>
              </a:rPr>
              <a:t>3.1.    A szakképesítéssel legjellemzőbben betölthető munkakör(ök), foglalkozás(ok)</a:t>
            </a:r>
            <a:endParaRPr kumimoji="0" lang="hu-HU" altLang="hu-HU" sz="12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8362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24417" y="260350"/>
            <a:ext cx="10972800" cy="1220790"/>
          </a:xfrm>
        </p:spPr>
        <p:txBody>
          <a:bodyPr/>
          <a:lstStyle/>
          <a:p>
            <a:r>
              <a:rPr lang="hu-HU" dirty="0">
                <a:effectLst/>
              </a:rPr>
              <a:t>12/2013. (III. 29.) NFM rendelet</a:t>
            </a:r>
            <a:br>
              <a:rPr lang="hu-HU" dirty="0">
                <a:effectLst/>
              </a:rPr>
            </a:br>
            <a:r>
              <a:rPr lang="hu-HU" dirty="0">
                <a:effectLst/>
              </a:rPr>
              <a:t>a nemzeti fejlesztési miniszter ágazatába tartozó szakképesítések szakmai</a:t>
            </a:r>
            <a:br>
              <a:rPr lang="hu-HU" dirty="0">
                <a:effectLst/>
              </a:rPr>
            </a:br>
            <a:r>
              <a:rPr lang="hu-HU" dirty="0">
                <a:effectLst/>
              </a:rPr>
              <a:t>és vizsgakövetelményeiről, valamint egyes, szakmai és vizsgakövetelmények kiadásáról szóló miniszteri rendeletek hatályon kívül helyezéséről</a:t>
            </a:r>
            <a:br>
              <a:rPr lang="hu-HU" dirty="0">
                <a:effectLst/>
              </a:rPr>
            </a:br>
            <a:endParaRPr lang="hu-HU" dirty="0"/>
          </a:p>
        </p:txBody>
      </p:sp>
      <p:sp>
        <p:nvSpPr>
          <p:cNvPr id="3" name="Tartalom helye 2"/>
          <p:cNvSpPr>
            <a:spLocks noGrp="1"/>
          </p:cNvSpPr>
          <p:nvPr>
            <p:ph idx="1"/>
          </p:nvPr>
        </p:nvSpPr>
        <p:spPr>
          <a:xfrm>
            <a:off x="609600" y="1927654"/>
            <a:ext cx="10972800" cy="4198510"/>
          </a:xfrm>
        </p:spPr>
        <p:txBody>
          <a:bodyPr/>
          <a:lstStyle/>
          <a:p>
            <a:r>
              <a:rPr lang="hu-HU" dirty="0"/>
              <a:t>7.3.1.2.3. Személyemelők és szerelőállványok</a:t>
            </a:r>
          </a:p>
          <a:p>
            <a:r>
              <a:rPr lang="hu-HU" dirty="0"/>
              <a:t>-    Emelőállvány, oszlopos kúszó munkaállvány</a:t>
            </a:r>
          </a:p>
          <a:p>
            <a:r>
              <a:rPr lang="hu-HU" dirty="0"/>
              <a:t>-    Építési teheremelő</a:t>
            </a:r>
          </a:p>
          <a:p>
            <a:r>
              <a:rPr lang="hu-HU" dirty="0"/>
              <a:t>-    Függesztett rendszerű, mozgó munkahíd</a:t>
            </a:r>
          </a:p>
          <a:p>
            <a:r>
              <a:rPr lang="hu-HU" dirty="0"/>
              <a:t>-    Függőlegesen vezetett fülkéjű, építési személy- és teherfelvonók</a:t>
            </a:r>
          </a:p>
          <a:p>
            <a:r>
              <a:rPr lang="hu-HU" dirty="0"/>
              <a:t>-    Hidraulikus szerelőkosaras gépjármű</a:t>
            </a:r>
          </a:p>
          <a:p>
            <a:r>
              <a:rPr lang="hu-HU" dirty="0"/>
              <a:t>-    Hidraulikus szerelőkosaras utánfutó</a:t>
            </a:r>
          </a:p>
          <a:p>
            <a:r>
              <a:rPr lang="hu-HU" dirty="0"/>
              <a:t>-    Hídvizsgáló</a:t>
            </a:r>
          </a:p>
          <a:p>
            <a:r>
              <a:rPr lang="hu-HU" dirty="0"/>
              <a:t>-    Mobil szerelő állvány</a:t>
            </a:r>
          </a:p>
          <a:p>
            <a:r>
              <a:rPr lang="hu-HU" dirty="0"/>
              <a:t>-    Mobil szerelő kosár</a:t>
            </a:r>
          </a:p>
          <a:p>
            <a:r>
              <a:rPr lang="hu-HU" dirty="0"/>
              <a:t>-    Ollós emelőállvány</a:t>
            </a:r>
          </a:p>
          <a:p>
            <a:r>
              <a:rPr lang="hu-HU" dirty="0"/>
              <a:t>-    Egyéb Személyemelők és szerelőállványok</a:t>
            </a:r>
          </a:p>
        </p:txBody>
      </p:sp>
      <p:sp>
        <p:nvSpPr>
          <p:cNvPr id="4" name="Dia számának helye 3"/>
          <p:cNvSpPr>
            <a:spLocks noGrp="1"/>
          </p:cNvSpPr>
          <p:nvPr>
            <p:ph type="sldNum" sz="quarter" idx="12"/>
          </p:nvPr>
        </p:nvSpPr>
        <p:spPr/>
        <p:txBody>
          <a:bodyPr/>
          <a:lstStyle/>
          <a:p>
            <a:pPr>
              <a:defRPr/>
            </a:pPr>
            <a:fld id="{05B4058A-715E-4F06-8DEB-F13C4C63BD37}" type="slidenum">
              <a:rPr lang="hu-HU" altLang="hu-HU" smtClean="0">
                <a:solidFill>
                  <a:srgbClr val="000000"/>
                </a:solidFill>
              </a:rPr>
              <a:pPr>
                <a:defRPr/>
              </a:pPr>
              <a:t>14</a:t>
            </a:fld>
            <a:endParaRPr lang="hu-HU" altLang="hu-HU">
              <a:solidFill>
                <a:srgbClr val="000000"/>
              </a:solidFill>
            </a:endParaRPr>
          </a:p>
        </p:txBody>
      </p:sp>
    </p:spTree>
    <p:extLst>
      <p:ext uri="{BB962C8B-B14F-4D97-AF65-F5344CB8AC3E}">
        <p14:creationId xmlns:p14="http://schemas.microsoft.com/office/powerpoint/2010/main" val="2268300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6"/>
            <a:ext cx="10515600" cy="697556"/>
          </a:xfrm>
        </p:spPr>
        <p:txBody>
          <a:bodyPr>
            <a:normAutofit/>
          </a:bodyPr>
          <a:lstStyle/>
          <a:p>
            <a:pPr algn="ctr"/>
            <a:r>
              <a:rPr lang="hu-HU" sz="2000" b="1" dirty="0" smtClean="0">
                <a:latin typeface="Arial" panose="020B0604020202020204" pitchFamily="34" charset="0"/>
                <a:cs typeface="Arial" panose="020B0604020202020204" pitchFamily="34" charset="0"/>
              </a:rPr>
              <a:t>I. Fejezet 6</a:t>
            </a:r>
            <a:r>
              <a:rPr lang="hu-HU" sz="2000" b="1" dirty="0">
                <a:latin typeface="Arial" panose="020B0604020202020204" pitchFamily="34" charset="0"/>
                <a:cs typeface="Arial" panose="020B0604020202020204" pitchFamily="34" charset="0"/>
              </a:rPr>
              <a:t>. Munkavédelmi oktatás</a:t>
            </a:r>
          </a:p>
        </p:txBody>
      </p:sp>
      <p:sp>
        <p:nvSpPr>
          <p:cNvPr id="3" name="Tartalom helye 2"/>
          <p:cNvSpPr>
            <a:spLocks noGrp="1"/>
          </p:cNvSpPr>
          <p:nvPr>
            <p:ph idx="1"/>
          </p:nvPr>
        </p:nvSpPr>
        <p:spPr>
          <a:xfrm>
            <a:off x="568411" y="1309816"/>
            <a:ext cx="10785389" cy="4867147"/>
          </a:xfrm>
        </p:spPr>
        <p:txBody>
          <a:bodyPr>
            <a:normAutofit/>
          </a:bodyPr>
          <a:lstStyle/>
          <a:p>
            <a:pPr marL="0" indent="0">
              <a:buNone/>
            </a:pPr>
            <a:r>
              <a:rPr lang="hu-HU" sz="2100" dirty="0" smtClean="0"/>
              <a:t>6.1</a:t>
            </a:r>
            <a:r>
              <a:rPr lang="hu-HU" sz="2100" dirty="0"/>
              <a:t>. Az emelőgép kezelőjét, a kötözőt és a karbantartót munkavédelmi oktatásban kell részesíteni:</a:t>
            </a:r>
          </a:p>
          <a:p>
            <a:pPr marL="0" indent="0">
              <a:buNone/>
            </a:pPr>
            <a:r>
              <a:rPr lang="hu-HU" sz="2100" dirty="0"/>
              <a:t>– a munkába állása előtt,</a:t>
            </a:r>
          </a:p>
          <a:p>
            <a:pPr marL="0" indent="0">
              <a:buNone/>
            </a:pPr>
            <a:r>
              <a:rPr lang="hu-HU" sz="2100" dirty="0"/>
              <a:t>– legalább hat hónapos távollét után.</a:t>
            </a:r>
          </a:p>
          <a:p>
            <a:pPr marL="0" indent="0">
              <a:buNone/>
            </a:pPr>
            <a:r>
              <a:rPr lang="hu-HU" sz="2100" dirty="0"/>
              <a:t>6.2. Ismétlődő, illetőleg rendkívüli munkavédelmi oktatásban kell részesíteni:</a:t>
            </a:r>
          </a:p>
          <a:p>
            <a:pPr marL="0" indent="0">
              <a:buNone/>
            </a:pPr>
            <a:r>
              <a:rPr lang="hu-HU" sz="2100" dirty="0"/>
              <a:t>– az emelőgép kezelőjét, a kötözőt és a karbantartót évente legalább egy alkalommal,</a:t>
            </a:r>
          </a:p>
          <a:p>
            <a:pPr marL="0" indent="0">
              <a:buNone/>
            </a:pPr>
            <a:r>
              <a:rPr lang="hu-HU" sz="2100" dirty="0"/>
              <a:t>– az emelőgép kezelőt, a más – általa korábban még nem kezelt – </a:t>
            </a:r>
            <a:r>
              <a:rPr lang="hu-HU" sz="2100" dirty="0" err="1"/>
              <a:t>emelőgéptípus</a:t>
            </a:r>
            <a:r>
              <a:rPr lang="hu-HU" sz="2100" dirty="0"/>
              <a:t> kezelése előtt.</a:t>
            </a:r>
          </a:p>
          <a:p>
            <a:pPr marL="0" indent="0">
              <a:buNone/>
            </a:pPr>
            <a:r>
              <a:rPr lang="hu-HU" sz="2100" dirty="0"/>
              <a:t>6.3</a:t>
            </a:r>
            <a:r>
              <a:rPr lang="hu-HU" sz="2100" dirty="0" smtClean="0"/>
              <a:t>. </a:t>
            </a:r>
            <a:r>
              <a:rPr lang="hu-HU" sz="2100" dirty="0"/>
              <a:t>A munkavédelmi oktatásokhoz az üzemeltető munkavédelmi szakképzettséggel rendelkező személlyel tematikát készíttet, amelynek ki kell terjednie a munkahelyek, munkaeszközök, a technológia kockázataira, annak elhárítására, a vonatkozó jogszabályok betartására.</a:t>
            </a:r>
          </a:p>
          <a:p>
            <a:pPr marL="0" indent="0">
              <a:buNone/>
            </a:pPr>
            <a:r>
              <a:rPr lang="hu-HU" sz="2100" dirty="0"/>
              <a:t>6.4. Igazolható módon meg kell győződni a munkavédelmi ismeretek elsajátításáról.</a:t>
            </a:r>
          </a:p>
          <a:p>
            <a:endParaRPr lang="hu-HU" dirty="0"/>
          </a:p>
        </p:txBody>
      </p:sp>
    </p:spTree>
    <p:extLst>
      <p:ext uri="{BB962C8B-B14F-4D97-AF65-F5344CB8AC3E}">
        <p14:creationId xmlns:p14="http://schemas.microsoft.com/office/powerpoint/2010/main" val="3997711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defRPr/>
            </a:pPr>
            <a:r>
              <a:rPr lang="hu-HU" dirty="0" smtClean="0"/>
              <a:t>Emelő- és rakodógép kezelők képesítése</a:t>
            </a:r>
            <a:endParaRPr lang="hu-HU" dirty="0"/>
          </a:p>
        </p:txBody>
      </p:sp>
      <p:sp>
        <p:nvSpPr>
          <p:cNvPr id="130051" name="Tartalom helye 2"/>
          <p:cNvSpPr>
            <a:spLocks noGrp="1"/>
          </p:cNvSpPr>
          <p:nvPr>
            <p:ph idx="1"/>
          </p:nvPr>
        </p:nvSpPr>
        <p:spPr/>
        <p:txBody>
          <a:bodyPr/>
          <a:lstStyle/>
          <a:p>
            <a:pPr marL="406400" indent="-406400">
              <a:tabLst>
                <a:tab pos="177800" algn="l"/>
              </a:tabLst>
            </a:pPr>
            <a:r>
              <a:rPr lang="hu-HU" altLang="hu-HU" sz="2000" b="1" dirty="0"/>
              <a:t> </a:t>
            </a:r>
            <a:r>
              <a:rPr lang="hu-HU" altLang="hu-HU" sz="2000" dirty="0"/>
              <a:t>A közúti közlekedési ágazatban használt önjáró emelő- és rakodógépek kezelőinek képzéséről és vizsgáztatásáról szóló közlekedési, hírközlési és energiaügyi miniszter 40/2009. (VIII. 31.) KHEM rendelete a következőket tartalmazza:</a:t>
            </a:r>
          </a:p>
          <a:p>
            <a:pPr marL="406400" indent="-406400">
              <a:tabLst>
                <a:tab pos="177800" algn="l"/>
              </a:tabLst>
            </a:pPr>
            <a:r>
              <a:rPr lang="hu-HU" altLang="hu-HU" sz="2000" dirty="0"/>
              <a:t>„8. § (4) Az </a:t>
            </a:r>
            <a:r>
              <a:rPr lang="hu-HU" altLang="hu-HU" sz="2000" dirty="0" err="1"/>
              <a:t>építőgépkezelő</a:t>
            </a:r>
            <a:r>
              <a:rPr lang="hu-HU" altLang="hu-HU" sz="2000" dirty="0"/>
              <a:t> munkakörök képesítéshez kötéséről és az </a:t>
            </a:r>
            <a:r>
              <a:rPr lang="hu-HU" altLang="hu-HU" sz="2000" dirty="0" err="1"/>
              <a:t>építőgépkezelők</a:t>
            </a:r>
            <a:r>
              <a:rPr lang="hu-HU" altLang="hu-HU" sz="2000" dirty="0"/>
              <a:t> képzéséről szóló 6/1980. (1. 25.) ÉVM-KPM együttes rendel et alapján kiadott </a:t>
            </a:r>
            <a:r>
              <a:rPr lang="hu-HU" altLang="hu-HU" sz="2000" dirty="0" err="1"/>
              <a:t>építőgépkezelői</a:t>
            </a:r>
            <a:r>
              <a:rPr lang="hu-HU" altLang="hu-HU" sz="2000" dirty="0"/>
              <a:t> jogosítvány a       bejegyzett géptípus kezelésére jogosít. Az e rendelet 2. mellékletében meghatározott gépcsoportokba tartozó gép kezelésére jogosító </a:t>
            </a:r>
            <a:r>
              <a:rPr lang="hu-HU" altLang="hu-HU" sz="2000" dirty="0" err="1"/>
              <a:t>építőgépkezelői</a:t>
            </a:r>
            <a:r>
              <a:rPr lang="hu-HU" altLang="hu-HU" sz="2000" dirty="0"/>
              <a:t> jogosítvány az emelő- és rakodógép kezelésér e </a:t>
            </a:r>
            <a:r>
              <a:rPr lang="hu-HU" altLang="hu-HU" sz="2000" dirty="0">
                <a:solidFill>
                  <a:srgbClr val="FF0000"/>
                </a:solidFill>
              </a:rPr>
              <a:t>2015. december 31-ig </a:t>
            </a:r>
            <a:r>
              <a:rPr lang="hu-HU" altLang="hu-HU" sz="2000" dirty="0"/>
              <a:t>jogosít."</a:t>
            </a:r>
          </a:p>
          <a:p>
            <a:pPr marL="406400" indent="-406400">
              <a:tabLst>
                <a:tab pos="177800" algn="l"/>
              </a:tabLst>
            </a:pPr>
            <a:endParaRPr lang="hu-HU" altLang="hu-HU" sz="2000" dirty="0"/>
          </a:p>
        </p:txBody>
      </p:sp>
      <p:sp>
        <p:nvSpPr>
          <p:cNvPr id="130052" name="Dia számának hely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600">
                <a:solidFill>
                  <a:schemeClr val="tx1"/>
                </a:solidFill>
                <a:latin typeface="Arial" panose="020B0604020202020204" pitchFamily="34" charset="0"/>
              </a:defRPr>
            </a:lvl1pPr>
            <a:lvl2pPr marL="742950" indent="-285750">
              <a:spcBef>
                <a:spcPct val="20000"/>
              </a:spcBef>
              <a:defRPr sz="1600">
                <a:solidFill>
                  <a:schemeClr val="tx1"/>
                </a:solidFill>
                <a:latin typeface="Arial" panose="020B0604020202020204" pitchFamily="34" charset="0"/>
              </a:defRPr>
            </a:lvl2pPr>
            <a:lvl3pPr marL="1143000" indent="-228600">
              <a:spcBef>
                <a:spcPct val="20000"/>
              </a:spcBef>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pPr>
            <a:fld id="{B4B883CD-4171-4C6C-8622-B9CE0B39E887}" type="slidenum">
              <a:rPr lang="hu-HU" altLang="hu-HU" sz="1000">
                <a:solidFill>
                  <a:srgbClr val="000000"/>
                </a:solidFill>
              </a:rPr>
              <a:pPr>
                <a:spcBef>
                  <a:spcPct val="0"/>
                </a:spcBef>
              </a:pPr>
              <a:t>16</a:t>
            </a:fld>
            <a:endParaRPr lang="hu-HU" altLang="hu-HU" sz="1000">
              <a:solidFill>
                <a:srgbClr val="000000"/>
              </a:solidFill>
            </a:endParaRPr>
          </a:p>
        </p:txBody>
      </p:sp>
    </p:spTree>
    <p:extLst>
      <p:ext uri="{BB962C8B-B14F-4D97-AF65-F5344CB8AC3E}">
        <p14:creationId xmlns:p14="http://schemas.microsoft.com/office/powerpoint/2010/main" val="2491862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defRPr/>
            </a:pPr>
            <a:r>
              <a:rPr lang="hu-HU" dirty="0" smtClean="0"/>
              <a:t>Nemzeti Fejlesztési Minisztérium válaszának lényege</a:t>
            </a:r>
            <a:endParaRPr lang="hu-HU" dirty="0"/>
          </a:p>
        </p:txBody>
      </p:sp>
      <p:sp>
        <p:nvSpPr>
          <p:cNvPr id="131075" name="Tartalom helye 2"/>
          <p:cNvSpPr>
            <a:spLocks noGrp="1"/>
          </p:cNvSpPr>
          <p:nvPr>
            <p:ph idx="1"/>
          </p:nvPr>
        </p:nvSpPr>
        <p:spPr/>
        <p:txBody>
          <a:bodyPr/>
          <a:lstStyle/>
          <a:p>
            <a:r>
              <a:rPr lang="hu-HU" altLang="hu-HU" dirty="0" smtClean="0"/>
              <a:t>A rendelet hatálya alá nem tartozó emelési, rakodási műveletek esetében a 6/1980. (I. 25.) </a:t>
            </a:r>
            <a:r>
              <a:rPr lang="hu-HU" altLang="hu-HU" dirty="0" err="1" smtClean="0"/>
              <a:t>ÉVM-KpM</a:t>
            </a:r>
            <a:r>
              <a:rPr lang="hu-HU" altLang="hu-HU" dirty="0" smtClean="0"/>
              <a:t> együttes rendelet alapján emelő-rakodógépek kezelésére kiadott képesítések továbbra is érvényesek az építőgép kezelői jogosítványokban található bejegyzés szerint.</a:t>
            </a:r>
          </a:p>
          <a:p>
            <a:r>
              <a:rPr lang="hu-HU" altLang="hu-HU" dirty="0" smtClean="0"/>
              <a:t>A KHEM rendelet hatálya csak a következőre terjed ki:</a:t>
            </a:r>
          </a:p>
          <a:p>
            <a:r>
              <a:rPr lang="hu-HU" altLang="hu-HU" dirty="0" smtClean="0"/>
              <a:t>      „a közúti áruszállítást végző jármű megrakásához vagy ennek előkészítéséhez alkalmazott minden olyan önjáró emelő- és rakodógépre (járműre), továbbá járműre szerelt gépi berendezésre,amelyet anyagmozgatásra, rakodásra, emelésre … használnak (a továbbiakban együtt: emelő- és rakodógép),”</a:t>
            </a:r>
          </a:p>
          <a:p>
            <a:r>
              <a:rPr lang="hu-HU" altLang="hu-HU" dirty="0" smtClean="0"/>
              <a:t>Így ha az emelőgéppel nem közúti áruszállítást végző járművet rakodnak meg, hanem pl. állványt, akkor arra már nem terjed ki a KHEM hatálya.</a:t>
            </a:r>
          </a:p>
          <a:p>
            <a:r>
              <a:rPr lang="hu-HU" altLang="hu-HU" dirty="0" smtClean="0"/>
              <a:t>Ezt úgy kell érteni/értelmezni, hogy KHEM rendelet hatálya alá nem tartozó emeléseknél, rakodásoknál továbbra is érvényesek a 6/1980. (I. 25.) ÉVM-KPM együttes rendelet alapján kiadott „mustársárga” építőgép-kezelői jogosítványok, az azokba bejegyzett gépekre.</a:t>
            </a:r>
          </a:p>
        </p:txBody>
      </p:sp>
      <p:sp>
        <p:nvSpPr>
          <p:cNvPr id="131076" name="Dia számának hely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600">
                <a:solidFill>
                  <a:schemeClr val="tx1"/>
                </a:solidFill>
                <a:latin typeface="Arial" panose="020B0604020202020204" pitchFamily="34" charset="0"/>
              </a:defRPr>
            </a:lvl1pPr>
            <a:lvl2pPr marL="742950" indent="-285750">
              <a:spcBef>
                <a:spcPct val="20000"/>
              </a:spcBef>
              <a:defRPr sz="1600">
                <a:solidFill>
                  <a:schemeClr val="tx1"/>
                </a:solidFill>
                <a:latin typeface="Arial" panose="020B0604020202020204" pitchFamily="34" charset="0"/>
              </a:defRPr>
            </a:lvl2pPr>
            <a:lvl3pPr marL="1143000" indent="-228600">
              <a:spcBef>
                <a:spcPct val="20000"/>
              </a:spcBef>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pPr>
            <a:fld id="{4CF6F6F3-34EF-46F2-9710-8038D2F07510}" type="slidenum">
              <a:rPr lang="hu-HU" altLang="hu-HU" sz="1000">
                <a:solidFill>
                  <a:srgbClr val="000000"/>
                </a:solidFill>
              </a:rPr>
              <a:pPr>
                <a:spcBef>
                  <a:spcPct val="0"/>
                </a:spcBef>
              </a:pPr>
              <a:t>17</a:t>
            </a:fld>
            <a:endParaRPr lang="hu-HU" altLang="hu-HU" sz="1000">
              <a:solidFill>
                <a:srgbClr val="000000"/>
              </a:solidFill>
            </a:endParaRPr>
          </a:p>
        </p:txBody>
      </p:sp>
    </p:spTree>
    <p:extLst>
      <p:ext uri="{BB962C8B-B14F-4D97-AF65-F5344CB8AC3E}">
        <p14:creationId xmlns:p14="http://schemas.microsoft.com/office/powerpoint/2010/main" val="3483105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Munkaeszközök (termékek) megfelelősége</a:t>
            </a:r>
            <a:endParaRPr lang="hu-HU" dirty="0"/>
          </a:p>
        </p:txBody>
      </p:sp>
      <p:sp>
        <p:nvSpPr>
          <p:cNvPr id="3" name="Tartalom helye 2"/>
          <p:cNvSpPr>
            <a:spLocks noGrp="1"/>
          </p:cNvSpPr>
          <p:nvPr>
            <p:ph idx="1"/>
          </p:nvPr>
        </p:nvSpPr>
        <p:spPr/>
        <p:txBody>
          <a:bodyPr/>
          <a:lstStyle/>
          <a:p>
            <a:endParaRPr lang="hu-HU"/>
          </a:p>
        </p:txBody>
      </p:sp>
      <p:sp>
        <p:nvSpPr>
          <p:cNvPr id="4" name="Dia számának helye 3"/>
          <p:cNvSpPr>
            <a:spLocks noGrp="1"/>
          </p:cNvSpPr>
          <p:nvPr>
            <p:ph type="sldNum" sz="quarter" idx="12"/>
          </p:nvPr>
        </p:nvSpPr>
        <p:spPr/>
        <p:txBody>
          <a:bodyPr/>
          <a:lstStyle/>
          <a:p>
            <a:pPr>
              <a:defRPr/>
            </a:pPr>
            <a:fld id="{05B4058A-715E-4F06-8DEB-F13C4C63BD37}" type="slidenum">
              <a:rPr lang="hu-HU" altLang="hu-HU" smtClean="0">
                <a:solidFill>
                  <a:srgbClr val="000000"/>
                </a:solidFill>
              </a:rPr>
              <a:pPr>
                <a:defRPr/>
              </a:pPr>
              <a:t>18</a:t>
            </a:fld>
            <a:endParaRPr lang="hu-HU" altLang="hu-HU">
              <a:solidFill>
                <a:srgbClr val="000000"/>
              </a:solidFill>
            </a:endParaRPr>
          </a:p>
        </p:txBody>
      </p:sp>
    </p:spTree>
    <p:extLst>
      <p:ext uri="{BB962C8B-B14F-4D97-AF65-F5344CB8AC3E}">
        <p14:creationId xmlns:p14="http://schemas.microsoft.com/office/powerpoint/2010/main" val="3174991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hu-HU" altLang="hu-HU" smtClean="0">
                <a:effectLst/>
              </a:rPr>
              <a:t>A termékbiztonsági és a munkavállalók biztonsága törvény európai háttere</a:t>
            </a:r>
            <a:br>
              <a:rPr lang="hu-HU" altLang="hu-HU" smtClean="0">
                <a:effectLst/>
              </a:rPr>
            </a:br>
            <a:endParaRPr lang="hu-HU" altLang="hu-HU" smtClean="0">
              <a:effectLst/>
            </a:endParaRPr>
          </a:p>
        </p:txBody>
      </p:sp>
      <p:graphicFrame>
        <p:nvGraphicFramePr>
          <p:cNvPr id="508931" name="Group 3"/>
          <p:cNvGraphicFramePr>
            <a:graphicFrameLocks noGrp="1"/>
          </p:cNvGraphicFramePr>
          <p:nvPr>
            <p:ph idx="1"/>
          </p:nvPr>
        </p:nvGraphicFramePr>
        <p:xfrm>
          <a:off x="1981201" y="1314451"/>
          <a:ext cx="8480425" cy="5186363"/>
        </p:xfrm>
        <a:graphic>
          <a:graphicData uri="http://schemas.openxmlformats.org/drawingml/2006/table">
            <a:tbl>
              <a:tblPr/>
              <a:tblGrid>
                <a:gridCol w="4346575"/>
                <a:gridCol w="4133850"/>
              </a:tblGrid>
              <a:tr h="94779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Arial" charset="0"/>
                          <a:ea typeface="Times New Roman" pitchFamily="18" charset="0"/>
                          <a:cs typeface="Arial" charset="0"/>
                        </a:rPr>
                        <a:t>Belső piaci rendelkezések</a:t>
                      </a:r>
                      <a:endParaRPr kumimoji="0" lang="hu-HU" sz="16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Arial" charset="0"/>
                          <a:ea typeface="Times New Roman" pitchFamily="18" charset="0"/>
                          <a:cs typeface="Arial" charset="0"/>
                        </a:rPr>
                        <a:t>EK - szerződés 147. cikk</a:t>
                      </a:r>
                      <a:endParaRPr kumimoji="0" lang="hu-HU" sz="16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Arial" charset="0"/>
                          <a:ea typeface="Times New Roman" pitchFamily="18" charset="0"/>
                          <a:cs typeface="Arial" charset="0"/>
                        </a:rPr>
                        <a:t>Szociális rendelkezések</a:t>
                      </a:r>
                      <a:endParaRPr kumimoji="0" lang="hu-HU" sz="16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Arial" charset="0"/>
                          <a:ea typeface="Times New Roman" pitchFamily="18" charset="0"/>
                          <a:cs typeface="Arial" charset="0"/>
                        </a:rPr>
                        <a:t>EK - szerződés 153. cikk</a:t>
                      </a:r>
                      <a:endParaRPr kumimoji="0" lang="hu-HU" sz="16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91445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smtClean="0">
                          <a:ln>
                            <a:noFill/>
                          </a:ln>
                          <a:solidFill>
                            <a:schemeClr val="tx1"/>
                          </a:solidFill>
                          <a:effectLst/>
                          <a:latin typeface="Arial" charset="0"/>
                          <a:ea typeface="Times New Roman" pitchFamily="18" charset="0"/>
                          <a:cs typeface="Arial" charset="0"/>
                        </a:rPr>
                        <a:t>Irányelvek harmonizációja,</a:t>
                      </a:r>
                      <a:endParaRPr kumimoji="0" lang="hu-HU" sz="16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smtClean="0">
                          <a:ln>
                            <a:noFill/>
                          </a:ln>
                          <a:solidFill>
                            <a:schemeClr val="tx1"/>
                          </a:solidFill>
                          <a:effectLst/>
                          <a:latin typeface="Arial" charset="0"/>
                          <a:ea typeface="Times New Roman" pitchFamily="18" charset="0"/>
                          <a:cs typeface="Arial" charset="0"/>
                        </a:rPr>
                        <a:t>Pl.:</a:t>
                      </a:r>
                    </a:p>
                  </a:txBody>
                  <a:tcPr marT="45723" marB="45723"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smtClean="0">
                          <a:ln>
                            <a:noFill/>
                          </a:ln>
                          <a:solidFill>
                            <a:schemeClr val="tx1"/>
                          </a:solidFill>
                          <a:effectLst/>
                          <a:latin typeface="Arial" charset="0"/>
                          <a:ea typeface="Times New Roman" pitchFamily="18" charset="0"/>
                          <a:cs typeface="Arial" charset="0"/>
                        </a:rPr>
                        <a:t>Munkavállalók biztonsága irányelvek,</a:t>
                      </a:r>
                      <a:endParaRPr kumimoji="0" lang="hu-HU" sz="16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smtClean="0">
                          <a:ln>
                            <a:noFill/>
                          </a:ln>
                          <a:solidFill>
                            <a:schemeClr val="tx1"/>
                          </a:solidFill>
                          <a:effectLst/>
                          <a:latin typeface="Arial" charset="0"/>
                          <a:ea typeface="Times New Roman" pitchFamily="18" charset="0"/>
                          <a:cs typeface="Arial" charset="0"/>
                        </a:rPr>
                        <a:t>Pl.:</a:t>
                      </a:r>
                    </a:p>
                  </a:txBody>
                  <a:tcPr marT="45723" marB="45723"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146431">
                <a:tc>
                  <a:txBody>
                    <a:bodyPr/>
                    <a:lstStyle/>
                    <a:p>
                      <a:pPr marL="0" marR="0" lvl="0" indent="0" algn="l" defTabSz="914400" rtl="0" eaLnBrk="0" fontAlgn="base" latinLnBrk="0" hangingPunct="0">
                        <a:lnSpc>
                          <a:spcPct val="100000"/>
                        </a:lnSpc>
                        <a:spcBef>
                          <a:spcPct val="0"/>
                        </a:spcBef>
                        <a:spcAft>
                          <a:spcPct val="0"/>
                        </a:spcAft>
                        <a:buClrTx/>
                        <a:buSzTx/>
                        <a:buFont typeface="Times New Roman" pitchFamily="18" charset="0"/>
                        <a:buChar char="-"/>
                        <a:tabLst>
                          <a:tab pos="144463" algn="l"/>
                        </a:tabLst>
                      </a:pPr>
                      <a:endParaRPr kumimoji="0" lang="hu-HU" sz="1600" b="1" i="0" u="none" strike="noStrike" cap="none" normalizeH="0" baseline="0" smtClean="0">
                        <a:ln>
                          <a:noFill/>
                        </a:ln>
                        <a:solidFill>
                          <a:schemeClr val="tx1"/>
                        </a:solidFill>
                        <a:effectLst/>
                        <a:latin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 typeface="Times New Roman" pitchFamily="18" charset="0"/>
                        <a:buChar char="-"/>
                        <a:tabLst>
                          <a:tab pos="144463" algn="l"/>
                        </a:tabLst>
                      </a:pPr>
                      <a:r>
                        <a:rPr kumimoji="0" lang="hu-HU" sz="1600" b="1" i="0" u="none" strike="noStrike" cap="none" normalizeH="0" baseline="0" smtClean="0">
                          <a:ln>
                            <a:noFill/>
                          </a:ln>
                          <a:solidFill>
                            <a:srgbClr val="FF0000"/>
                          </a:solidFill>
                          <a:effectLst/>
                          <a:latin typeface="Times New Roman" pitchFamily="18" charset="0"/>
                          <a:cs typeface="Arial" charset="0"/>
                        </a:rPr>
                        <a:t>2006/42/EK g</a:t>
                      </a:r>
                      <a:r>
                        <a:rPr kumimoji="0" lang="hu-HU" sz="1600" b="1" i="0" u="none" strike="noStrike" cap="none" normalizeH="0" baseline="0" smtClean="0">
                          <a:ln>
                            <a:noFill/>
                          </a:ln>
                          <a:solidFill>
                            <a:srgbClr val="FF0000"/>
                          </a:solidFill>
                          <a:effectLst/>
                          <a:latin typeface="Arial"/>
                          <a:cs typeface="Arial" charset="0"/>
                        </a:rPr>
                        <a:t>é</a:t>
                      </a:r>
                      <a:r>
                        <a:rPr kumimoji="0" lang="hu-HU" sz="1600" b="1" i="0" u="none" strike="noStrike" cap="none" normalizeH="0" baseline="0" smtClean="0">
                          <a:ln>
                            <a:noFill/>
                          </a:ln>
                          <a:solidFill>
                            <a:srgbClr val="FF0000"/>
                          </a:solidFill>
                          <a:effectLst/>
                          <a:latin typeface="Times New Roman" pitchFamily="18" charset="0"/>
                          <a:cs typeface="Arial" charset="0"/>
                        </a:rPr>
                        <a:t>pir</a:t>
                      </a:r>
                      <a:r>
                        <a:rPr kumimoji="0" lang="hu-HU" sz="1600" b="1" i="0" u="none" strike="noStrike" cap="none" normalizeH="0" baseline="0" smtClean="0">
                          <a:ln>
                            <a:noFill/>
                          </a:ln>
                          <a:solidFill>
                            <a:srgbClr val="FF0000"/>
                          </a:solidFill>
                          <a:effectLst/>
                          <a:latin typeface="Arial"/>
                          <a:cs typeface="Arial" charset="0"/>
                        </a:rPr>
                        <a:t>á</a:t>
                      </a:r>
                      <a:r>
                        <a:rPr kumimoji="0" lang="hu-HU" sz="1600" b="1" i="0" u="none" strike="noStrike" cap="none" normalizeH="0" baseline="0" smtClean="0">
                          <a:ln>
                            <a:noFill/>
                          </a:ln>
                          <a:solidFill>
                            <a:srgbClr val="FF0000"/>
                          </a:solidFill>
                          <a:effectLst/>
                          <a:latin typeface="Times New Roman" pitchFamily="18" charset="0"/>
                          <a:cs typeface="Arial" charset="0"/>
                        </a:rPr>
                        <a:t>nyelv</a:t>
                      </a:r>
                    </a:p>
                    <a:p>
                      <a:pPr marL="0" marR="0" lvl="0" indent="0" algn="l" defTabSz="914400" rtl="0" eaLnBrk="0" fontAlgn="base" latinLnBrk="0" hangingPunct="0">
                        <a:lnSpc>
                          <a:spcPct val="100000"/>
                        </a:lnSpc>
                        <a:spcBef>
                          <a:spcPct val="0"/>
                        </a:spcBef>
                        <a:spcAft>
                          <a:spcPct val="0"/>
                        </a:spcAft>
                        <a:buClrTx/>
                        <a:buSzTx/>
                        <a:buFont typeface="Times New Roman" pitchFamily="18" charset="0"/>
                        <a:buChar char="-"/>
                        <a:tabLst>
                          <a:tab pos="144463" algn="l"/>
                        </a:tabLst>
                      </a:pPr>
                      <a:endParaRPr kumimoji="0" lang="hu-HU" sz="1600" b="1" i="0" u="none" strike="noStrike" cap="none" normalizeH="0" baseline="0" smtClean="0">
                        <a:ln>
                          <a:noFill/>
                        </a:ln>
                        <a:solidFill>
                          <a:srgbClr val="FF0000"/>
                        </a:solidFill>
                        <a:effectLst/>
                        <a:latin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tab pos="144463" algn="l"/>
                        </a:tabLst>
                      </a:pPr>
                      <a:r>
                        <a:rPr kumimoji="0" lang="hu-HU" sz="1600" b="1" i="0" u="none" strike="noStrike" cap="none" normalizeH="0" baseline="0" smtClean="0">
                          <a:ln>
                            <a:noFill/>
                          </a:ln>
                          <a:solidFill>
                            <a:srgbClr val="008000"/>
                          </a:solidFill>
                          <a:effectLst/>
                          <a:latin typeface="Arial" charset="0"/>
                        </a:rPr>
                        <a:t>- 16/2008.(VIII.30.) NFGM rendelet a gépek követelményeiről és megfelelőségének tanúsításáról</a:t>
                      </a:r>
                      <a:endParaRPr kumimoji="0" lang="hu-HU" sz="1600" b="1" i="0" u="none" strike="noStrike" cap="none" normalizeH="0" baseline="0" smtClean="0">
                        <a:ln>
                          <a:noFill/>
                        </a:ln>
                        <a:solidFill>
                          <a:srgbClr val="008000"/>
                        </a:solidFill>
                        <a:effectLst/>
                        <a:latin typeface="Times New Roman" pitchFamily="18" charset="0"/>
                        <a:ea typeface="Times New Roman" pitchFamily="18" charset="0"/>
                        <a:cs typeface="Arial" charset="0"/>
                      </a:endParaRPr>
                    </a:p>
                  </a:txBody>
                  <a:tcPr marT="45723" marB="45723"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Times New Roman" pitchFamily="18" charset="0"/>
                        <a:buChar char="-"/>
                        <a:tabLst>
                          <a:tab pos="144463" algn="l"/>
                        </a:tabLst>
                      </a:pPr>
                      <a:r>
                        <a:rPr kumimoji="0" lang="hu-HU" sz="1600" b="1" i="0" u="none" strike="noStrike" cap="none" normalizeH="0" baseline="0" smtClean="0">
                          <a:ln>
                            <a:noFill/>
                          </a:ln>
                          <a:solidFill>
                            <a:srgbClr val="FF0000"/>
                          </a:solidFill>
                          <a:effectLst/>
                          <a:latin typeface="Arial" charset="0"/>
                          <a:ea typeface="Times New Roman" pitchFamily="18" charset="0"/>
                          <a:cs typeface="Arial" charset="0"/>
                        </a:rPr>
                        <a:t>A munkaeszközök munkavállalók általi használatára vonatkozó követelmények (89/655/EK)</a:t>
                      </a:r>
                    </a:p>
                    <a:p>
                      <a:pPr marL="0" marR="0" lvl="0" indent="0" algn="l" defTabSz="914400" rtl="0" eaLnBrk="0" fontAlgn="base" latinLnBrk="0" hangingPunct="0">
                        <a:lnSpc>
                          <a:spcPct val="100000"/>
                        </a:lnSpc>
                        <a:spcBef>
                          <a:spcPct val="0"/>
                        </a:spcBef>
                        <a:spcAft>
                          <a:spcPct val="0"/>
                        </a:spcAft>
                        <a:buClrTx/>
                        <a:buSzTx/>
                        <a:buFont typeface="Times New Roman" pitchFamily="18" charset="0"/>
                        <a:buChar char="-"/>
                        <a:tabLst>
                          <a:tab pos="144463" algn="l"/>
                        </a:tabLst>
                      </a:pPr>
                      <a:r>
                        <a:rPr kumimoji="0" lang="hu-HU" sz="1600" b="1" i="0" u="none" strike="noStrike" cap="none" normalizeH="0" baseline="0" smtClean="0">
                          <a:ln>
                            <a:noFill/>
                          </a:ln>
                          <a:solidFill>
                            <a:srgbClr val="008000"/>
                          </a:solidFill>
                          <a:effectLst/>
                          <a:latin typeface="Arial" charset="0"/>
                          <a:ea typeface="Times New Roman" pitchFamily="18" charset="0"/>
                          <a:cs typeface="Arial" charset="0"/>
                        </a:rPr>
                        <a:t>14/2004. (IV. 19.) FMM rendelet a munkaeszközök biztonsági és egészségügyi követelményeinek minimális szintjéről</a:t>
                      </a:r>
                      <a:endParaRPr kumimoji="0" lang="hu-HU" sz="1600" b="1" i="0" u="none" strike="noStrike" cap="none" normalizeH="0" baseline="0" smtClean="0">
                        <a:ln>
                          <a:noFill/>
                        </a:ln>
                        <a:solidFill>
                          <a:srgbClr val="008000"/>
                        </a:solidFill>
                        <a:effectLst/>
                        <a:latin typeface="Times New Roman" pitchFamily="18" charset="0"/>
                        <a:ea typeface="Times New Roman" pitchFamily="18" charset="0"/>
                        <a:cs typeface="Arial" charset="0"/>
                      </a:endParaRPr>
                    </a:p>
                  </a:txBody>
                  <a:tcPr marT="45723" marB="45723"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57915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Arial" charset="0"/>
                          <a:ea typeface="Times New Roman" pitchFamily="18" charset="0"/>
                          <a:cs typeface="Arial" charset="0"/>
                        </a:rPr>
                        <a:t>Szigorúan kötelező érvényű, alapvető biztonsági követelmények</a:t>
                      </a:r>
                      <a:endParaRPr kumimoji="0" lang="hu-HU" sz="16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Arial" charset="0"/>
                          <a:ea typeface="Times New Roman" pitchFamily="18" charset="0"/>
                          <a:cs typeface="Arial" charset="0"/>
                        </a:rPr>
                        <a:t>Minimális biztonsági követelmények</a:t>
                      </a:r>
                      <a:endParaRPr kumimoji="0" lang="hu-HU" sz="1600" b="1" i="0" u="none" strike="noStrike" cap="none" normalizeH="0" baseline="0" smtClean="0">
                        <a:ln>
                          <a:noFill/>
                        </a:ln>
                        <a:solidFill>
                          <a:schemeClr val="tx1"/>
                        </a:solidFill>
                        <a:effectLst/>
                        <a:latin typeface="Arial" charset="0"/>
                        <a:ea typeface="Times New Roman" pitchFamily="18" charset="0"/>
                        <a:cs typeface="Arial" charset="0"/>
                      </a:endParaRPr>
                    </a:p>
                  </a:txBody>
                  <a:tcPr marT="45723" marB="45723"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5985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smtClean="0">
                          <a:ln>
                            <a:noFill/>
                          </a:ln>
                          <a:solidFill>
                            <a:schemeClr val="tx1"/>
                          </a:solidFill>
                          <a:effectLst/>
                          <a:latin typeface="Arial" charset="0"/>
                          <a:ea typeface="Times New Roman" pitchFamily="18" charset="0"/>
                          <a:cs typeface="Arial" charset="0"/>
                        </a:rPr>
                        <a:t>Nem lehetnek „egyéni nemzeti próbálkozások”</a:t>
                      </a:r>
                    </a:p>
                  </a:txBody>
                  <a:tcPr marT="45723" marB="45723"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sz="1600" b="1" i="0" u="none" strike="noStrike" cap="none" normalizeH="0" baseline="0" smtClean="0">
                          <a:ln>
                            <a:noFill/>
                          </a:ln>
                          <a:solidFill>
                            <a:schemeClr val="tx1"/>
                          </a:solidFill>
                          <a:effectLst/>
                          <a:latin typeface="Arial" charset="0"/>
                          <a:ea typeface="Times New Roman" pitchFamily="18" charset="0"/>
                          <a:cs typeface="Arial" charset="0"/>
                        </a:rPr>
                        <a:t>A nemzeti rendelkezések szigorúbbak lehetnek</a:t>
                      </a:r>
                    </a:p>
                  </a:txBody>
                  <a:tcPr marT="45723" marB="45723"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33041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ctr"/>
            <a:r>
              <a:rPr lang="hu-HU" sz="2000" dirty="0" smtClean="0">
                <a:latin typeface="Arial" panose="020B0604020202020204" pitchFamily="34" charset="0"/>
                <a:cs typeface="Arial" panose="020B0604020202020204" pitchFamily="34" charset="0"/>
              </a:rPr>
              <a:t>Személyek gépekkel történő emelése</a:t>
            </a:r>
            <a:endParaRPr lang="hu-HU" sz="2000" dirty="0">
              <a:latin typeface="Arial" panose="020B0604020202020204" pitchFamily="34" charset="0"/>
              <a:cs typeface="Arial" panose="020B0604020202020204" pitchFamily="34" charset="0"/>
            </a:endParaRPr>
          </a:p>
        </p:txBody>
      </p:sp>
      <p:sp>
        <p:nvSpPr>
          <p:cNvPr id="3" name="Tartalom helye 2"/>
          <p:cNvSpPr>
            <a:spLocks noGrp="1"/>
          </p:cNvSpPr>
          <p:nvPr>
            <p:ph idx="1"/>
          </p:nvPr>
        </p:nvSpPr>
        <p:spPr/>
        <p:txBody>
          <a:bodyPr>
            <a:normAutofit/>
          </a:bodyPr>
          <a:lstStyle/>
          <a:p>
            <a:pPr marL="0" indent="0">
              <a:buNone/>
            </a:pPr>
            <a:r>
              <a:rPr lang="hu-HU" sz="2000" dirty="0" smtClean="0"/>
              <a:t>Többféle megoldás lehetséges pl.</a:t>
            </a:r>
          </a:p>
          <a:p>
            <a:pPr marL="0" indent="0">
              <a:buNone/>
            </a:pPr>
            <a:r>
              <a:rPr lang="hu-HU" sz="2000" dirty="0" smtClean="0"/>
              <a:t>Kosaras darukkal</a:t>
            </a:r>
          </a:p>
          <a:p>
            <a:pPr marL="0" indent="0">
              <a:buNone/>
            </a:pPr>
            <a:r>
              <a:rPr lang="hu-HU" sz="2000" dirty="0" smtClean="0"/>
              <a:t>Darukra szerelt, függesztett emelőkosarakkal</a:t>
            </a:r>
          </a:p>
          <a:p>
            <a:pPr marL="0" indent="0">
              <a:buNone/>
            </a:pPr>
            <a:r>
              <a:rPr lang="hu-HU" sz="2000" dirty="0" smtClean="0"/>
              <a:t>Targoncákra szerelt kosarakkal</a:t>
            </a:r>
          </a:p>
          <a:p>
            <a:pPr marL="0" indent="0">
              <a:buNone/>
            </a:pPr>
            <a:r>
              <a:rPr lang="hu-HU" sz="2000" dirty="0" smtClean="0"/>
              <a:t>Ollós </a:t>
            </a:r>
            <a:r>
              <a:rPr lang="hu-HU" sz="2000" dirty="0" smtClean="0"/>
              <a:t>emelőkkel</a:t>
            </a:r>
          </a:p>
          <a:p>
            <a:pPr marL="0" indent="0">
              <a:buNone/>
            </a:pPr>
            <a:endParaRPr lang="hu-HU" sz="2000" dirty="0"/>
          </a:p>
          <a:p>
            <a:pPr marL="0" indent="0">
              <a:buNone/>
            </a:pPr>
            <a:r>
              <a:rPr lang="hu-HU" sz="2000" dirty="0" smtClean="0"/>
              <a:t>Állandó és ideiglenesen használt személyemelők</a:t>
            </a:r>
            <a:endParaRPr lang="hu-HU" sz="2000" dirty="0"/>
          </a:p>
        </p:txBody>
      </p:sp>
    </p:spTree>
    <p:extLst>
      <p:ext uri="{BB962C8B-B14F-4D97-AF65-F5344CB8AC3E}">
        <p14:creationId xmlns:p14="http://schemas.microsoft.com/office/powerpoint/2010/main" val="3448782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dirty="0"/>
          </a:p>
        </p:txBody>
      </p:sp>
      <p:sp>
        <p:nvSpPr>
          <p:cNvPr id="3" name="Tartalom helye 2"/>
          <p:cNvSpPr>
            <a:spLocks noGrp="1"/>
          </p:cNvSpPr>
          <p:nvPr>
            <p:ph idx="1"/>
          </p:nvPr>
        </p:nvSpPr>
        <p:spPr/>
        <p:txBody>
          <a:bodyPr/>
          <a:lstStyle/>
          <a:p>
            <a:pPr marL="0" indent="0"/>
            <a:r>
              <a:rPr lang="hu-HU" sz="1800" dirty="0" smtClean="0"/>
              <a:t>Mvt.18.§ (3)</a:t>
            </a:r>
            <a:r>
              <a:rPr lang="hu-HU" sz="1800" dirty="0"/>
              <a:t> Munkaeszközt üzembe helyezni, valamint használatba venni csak abban az esetben szabad, ha az egészséget nem veszélyeztető és biztonságos munkavégzés követelményeit kielégíti, és rendelkezik az adott munkaeszközre, mint termékre, külön jogszabályban meghatározott EK-megfelelőségi nyilatkozattal, illetve a megfelelőséget tanúsító egyéb dokumentummal (pl. tanúsítvány</a:t>
            </a:r>
            <a:r>
              <a:rPr lang="hu-HU" sz="1800" dirty="0" smtClean="0"/>
              <a:t>).</a:t>
            </a:r>
          </a:p>
          <a:p>
            <a:pPr marL="0" indent="0"/>
            <a:endParaRPr lang="hu-HU" sz="1800" dirty="0"/>
          </a:p>
          <a:p>
            <a:pPr marL="0" indent="0"/>
            <a:r>
              <a:rPr lang="hu-HU" sz="1800" dirty="0" smtClean="0"/>
              <a:t>EK-megfelelőségi nyilatkozat</a:t>
            </a:r>
          </a:p>
          <a:p>
            <a:pPr marL="0" indent="0"/>
            <a:r>
              <a:rPr lang="hu-HU" sz="1800" dirty="0" smtClean="0"/>
              <a:t>CE jelzés</a:t>
            </a:r>
          </a:p>
          <a:p>
            <a:pPr marL="0" indent="0"/>
            <a:r>
              <a:rPr lang="hu-HU" sz="1800" dirty="0" smtClean="0"/>
              <a:t>Magyar nyelvű használati utasítás</a:t>
            </a:r>
            <a:endParaRPr lang="hu-HU" sz="1800" dirty="0"/>
          </a:p>
        </p:txBody>
      </p:sp>
      <p:sp>
        <p:nvSpPr>
          <p:cNvPr id="4" name="Dia számának helye 3"/>
          <p:cNvSpPr>
            <a:spLocks noGrp="1"/>
          </p:cNvSpPr>
          <p:nvPr>
            <p:ph type="sldNum" sz="quarter" idx="12"/>
          </p:nvPr>
        </p:nvSpPr>
        <p:spPr/>
        <p:txBody>
          <a:bodyPr/>
          <a:lstStyle/>
          <a:p>
            <a:pPr>
              <a:defRPr/>
            </a:pPr>
            <a:fld id="{05B4058A-715E-4F06-8DEB-F13C4C63BD37}" type="slidenum">
              <a:rPr lang="hu-HU" altLang="hu-HU" smtClean="0">
                <a:solidFill>
                  <a:srgbClr val="000000"/>
                </a:solidFill>
              </a:rPr>
              <a:pPr>
                <a:defRPr/>
              </a:pPr>
              <a:t>20</a:t>
            </a:fld>
            <a:endParaRPr lang="hu-HU" altLang="hu-HU">
              <a:solidFill>
                <a:srgbClr val="000000"/>
              </a:solidFill>
            </a:endParaRPr>
          </a:p>
        </p:txBody>
      </p:sp>
    </p:spTree>
    <p:extLst>
      <p:ext uri="{BB962C8B-B14F-4D97-AF65-F5344CB8AC3E}">
        <p14:creationId xmlns:p14="http://schemas.microsoft.com/office/powerpoint/2010/main" val="1924378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Útmutató a gépekről szóló 2006/42/EK irányelv alkalmazásához - Második kiadás - 2010. június</a:t>
            </a:r>
          </a:p>
        </p:txBody>
      </p:sp>
      <p:sp>
        <p:nvSpPr>
          <p:cNvPr id="3" name="Tartalom helye 2"/>
          <p:cNvSpPr>
            <a:spLocks noGrp="1"/>
          </p:cNvSpPr>
          <p:nvPr>
            <p:ph idx="1"/>
          </p:nvPr>
        </p:nvSpPr>
        <p:spPr/>
        <p:txBody>
          <a:bodyPr/>
          <a:lstStyle/>
          <a:p>
            <a:r>
              <a:rPr lang="pt-BR" b="1" i="1" dirty="0"/>
              <a:t>2. cikk a) pont – harmadik francia bekezdés</a:t>
            </a:r>
          </a:p>
          <a:p>
            <a:r>
              <a:rPr lang="hu-HU" b="1" i="1" dirty="0"/>
              <a:t>. . .</a:t>
            </a:r>
          </a:p>
          <a:p>
            <a:r>
              <a:rPr lang="hu-HU" i="1" dirty="0"/>
              <a:t>„gép”:</a:t>
            </a:r>
          </a:p>
          <a:p>
            <a:r>
              <a:rPr lang="hu-HU" b="1" i="1" dirty="0"/>
              <a:t>. . .</a:t>
            </a:r>
          </a:p>
          <a:p>
            <a:r>
              <a:rPr lang="hu-HU" i="1" dirty="0"/>
              <a:t>— az első és második francia bekezdésben említett olyan együttes, amely akkor van</a:t>
            </a:r>
          </a:p>
          <a:p>
            <a:r>
              <a:rPr lang="hu-HU" i="1" dirty="0"/>
              <a:t>beszerelésre kész és működőképes állapotban, ha felszerelik egy szállítóeszközre,</a:t>
            </a:r>
          </a:p>
          <a:p>
            <a:r>
              <a:rPr lang="hu-HU" i="1" dirty="0"/>
              <a:t>vagy beszerelik egy épületbe vagy szerkezetbe,</a:t>
            </a:r>
            <a:endParaRPr lang="hu-HU" dirty="0"/>
          </a:p>
        </p:txBody>
      </p:sp>
      <p:sp>
        <p:nvSpPr>
          <p:cNvPr id="4" name="Dia számának helye 3"/>
          <p:cNvSpPr>
            <a:spLocks noGrp="1"/>
          </p:cNvSpPr>
          <p:nvPr>
            <p:ph type="sldNum" sz="quarter" idx="12"/>
          </p:nvPr>
        </p:nvSpPr>
        <p:spPr/>
        <p:txBody>
          <a:bodyPr/>
          <a:lstStyle/>
          <a:p>
            <a:pPr>
              <a:defRPr/>
            </a:pPr>
            <a:fld id="{05B4058A-715E-4F06-8DEB-F13C4C63BD37}" type="slidenum">
              <a:rPr lang="hu-HU" altLang="hu-HU" smtClean="0">
                <a:solidFill>
                  <a:srgbClr val="000000"/>
                </a:solidFill>
              </a:rPr>
              <a:pPr>
                <a:defRPr/>
              </a:pPr>
              <a:t>21</a:t>
            </a:fld>
            <a:endParaRPr lang="hu-HU" altLang="hu-HU">
              <a:solidFill>
                <a:srgbClr val="000000"/>
              </a:solidFill>
            </a:endParaRPr>
          </a:p>
        </p:txBody>
      </p:sp>
    </p:spTree>
    <p:extLst>
      <p:ext uri="{BB962C8B-B14F-4D97-AF65-F5344CB8AC3E}">
        <p14:creationId xmlns:p14="http://schemas.microsoft.com/office/powerpoint/2010/main" val="1990937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effectLst/>
              </a:rPr>
              <a:t>16/2008. (VIII. 30.) NFGM rendelet</a:t>
            </a:r>
            <a:br>
              <a:rPr lang="hu-HU" dirty="0">
                <a:effectLst/>
              </a:rPr>
            </a:br>
            <a:r>
              <a:rPr lang="hu-HU" dirty="0">
                <a:effectLst/>
              </a:rPr>
              <a:t>a gépek biztonsági követelményeiről</a:t>
            </a:r>
            <a:br>
              <a:rPr lang="hu-HU" dirty="0">
                <a:effectLst/>
              </a:rPr>
            </a:br>
            <a:r>
              <a:rPr lang="hu-HU" dirty="0">
                <a:effectLst/>
              </a:rPr>
              <a:t>és megfelelőségének tanúsításáról</a:t>
            </a:r>
          </a:p>
        </p:txBody>
      </p:sp>
      <p:sp>
        <p:nvSpPr>
          <p:cNvPr id="3" name="Tartalom helye 2"/>
          <p:cNvSpPr>
            <a:spLocks noGrp="1"/>
          </p:cNvSpPr>
          <p:nvPr>
            <p:ph idx="1"/>
          </p:nvPr>
        </p:nvSpPr>
        <p:spPr/>
        <p:txBody>
          <a:bodyPr/>
          <a:lstStyle/>
          <a:p>
            <a:r>
              <a:rPr lang="hu-HU" i="1" dirty="0"/>
              <a:t>A gépekre vonatkozó </a:t>
            </a:r>
            <a:r>
              <a:rPr lang="hu-HU" i="1" dirty="0" err="1"/>
              <a:t>megfelelőségértékelési</a:t>
            </a:r>
            <a:r>
              <a:rPr lang="hu-HU" i="1" dirty="0"/>
              <a:t> </a:t>
            </a:r>
            <a:r>
              <a:rPr lang="hu-HU" i="1" dirty="0" smtClean="0"/>
              <a:t>eljárások</a:t>
            </a:r>
          </a:p>
          <a:p>
            <a:r>
              <a:rPr lang="hu-HU" dirty="0" smtClean="0"/>
              <a:t>5. § (3</a:t>
            </a:r>
            <a:r>
              <a:rPr lang="hu-HU" dirty="0"/>
              <a:t>) A 4. mellékletben felsorolt gépek vonatkozásában – ha a gyártás során kielégítették a honosított harmonizált szabványok követelményeit, és e szabványok az összes vonatkozó alapvető egészségvédelmi és biztonsági követelményt előírják – a gyártónak vagy a meghatalmazott képviselőjének választása szerint a következő eljárások egyikét kell alkalmaznia:</a:t>
            </a:r>
          </a:p>
          <a:p>
            <a:r>
              <a:rPr lang="hu-HU" i="1" dirty="0"/>
              <a:t>a)</a:t>
            </a:r>
            <a:r>
              <a:rPr lang="hu-HU" dirty="0"/>
              <a:t> az 5. mellékletben előírt módon a gépgyártás belső ellenőrzését mint </a:t>
            </a:r>
            <a:r>
              <a:rPr lang="hu-HU" dirty="0" err="1"/>
              <a:t>megfelelőségértékelési</a:t>
            </a:r>
            <a:r>
              <a:rPr lang="hu-HU" dirty="0"/>
              <a:t> eljárást vagy</a:t>
            </a:r>
          </a:p>
          <a:p>
            <a:r>
              <a:rPr lang="hu-HU" i="1" dirty="0"/>
              <a:t>b)</a:t>
            </a:r>
            <a:r>
              <a:rPr lang="hu-HU" dirty="0"/>
              <a:t> a </a:t>
            </a:r>
            <a:r>
              <a:rPr lang="hu-HU" i="1" dirty="0"/>
              <a:t>6. mellékletben </a:t>
            </a:r>
            <a:r>
              <a:rPr lang="hu-HU" dirty="0"/>
              <a:t>előírt EK-típusvizsgálati eljárást és a 5. melléklet 2. pontjában előírt belső ellenőrzést a gép gyártási fázisában vagy</a:t>
            </a:r>
          </a:p>
          <a:p>
            <a:r>
              <a:rPr lang="hu-HU" i="1" dirty="0"/>
              <a:t>c)</a:t>
            </a:r>
            <a:r>
              <a:rPr lang="hu-HU" dirty="0"/>
              <a:t> a </a:t>
            </a:r>
            <a:r>
              <a:rPr lang="hu-HU" i="1" dirty="0"/>
              <a:t>7. mellékletben</a:t>
            </a:r>
            <a:r>
              <a:rPr lang="hu-HU" dirty="0"/>
              <a:t> előírt teljes minőségbiztosítási eljárást.</a:t>
            </a:r>
          </a:p>
          <a:p>
            <a:endParaRPr lang="hu-HU" dirty="0"/>
          </a:p>
        </p:txBody>
      </p:sp>
      <p:sp>
        <p:nvSpPr>
          <p:cNvPr id="4" name="Dia számának helye 3"/>
          <p:cNvSpPr>
            <a:spLocks noGrp="1"/>
          </p:cNvSpPr>
          <p:nvPr>
            <p:ph type="sldNum" sz="quarter" idx="12"/>
          </p:nvPr>
        </p:nvSpPr>
        <p:spPr/>
        <p:txBody>
          <a:bodyPr/>
          <a:lstStyle/>
          <a:p>
            <a:pPr>
              <a:defRPr/>
            </a:pPr>
            <a:fld id="{05B4058A-715E-4F06-8DEB-F13C4C63BD37}" type="slidenum">
              <a:rPr lang="hu-HU" altLang="hu-HU" smtClean="0">
                <a:solidFill>
                  <a:srgbClr val="000000"/>
                </a:solidFill>
              </a:rPr>
              <a:pPr>
                <a:defRPr/>
              </a:pPr>
              <a:t>22</a:t>
            </a:fld>
            <a:endParaRPr lang="hu-HU" altLang="hu-HU">
              <a:solidFill>
                <a:srgbClr val="000000"/>
              </a:solidFill>
            </a:endParaRPr>
          </a:p>
        </p:txBody>
      </p:sp>
    </p:spTree>
    <p:extLst>
      <p:ext uri="{BB962C8B-B14F-4D97-AF65-F5344CB8AC3E}">
        <p14:creationId xmlns:p14="http://schemas.microsoft.com/office/powerpoint/2010/main" val="1086443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Munkaeszközre vonatkozó speciális előírás</a:t>
            </a:r>
            <a:endParaRPr lang="hu-HU" dirty="0"/>
          </a:p>
        </p:txBody>
      </p:sp>
      <p:sp>
        <p:nvSpPr>
          <p:cNvPr id="3" name="Tartalom helye 2"/>
          <p:cNvSpPr>
            <a:spLocks noGrp="1"/>
          </p:cNvSpPr>
          <p:nvPr>
            <p:ph idx="1"/>
          </p:nvPr>
        </p:nvSpPr>
        <p:spPr/>
        <p:txBody>
          <a:bodyPr>
            <a:normAutofit/>
          </a:bodyPr>
          <a:lstStyle/>
          <a:p>
            <a:pPr marL="0" indent="0" algn="just">
              <a:lnSpc>
                <a:spcPct val="107000"/>
              </a:lnSpc>
              <a:spcAft>
                <a:spcPts val="100"/>
              </a:spcAft>
              <a:buNone/>
            </a:pPr>
            <a:r>
              <a:rPr lang="hu-HU"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Mvt.21.§(5) A foglalkoztatáspolitikáért felelős miniszter rendeletében meghatározott egyes veszélyes munkaeszközök üzembe helyezésének feltétele továbbá az adott munkaeszköz </a:t>
            </a:r>
            <a:r>
              <a:rPr lang="hu-HU" sz="1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megfelelőségvizsgálatán</a:t>
            </a:r>
            <a:r>
              <a:rPr lang="hu-HU"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alapuló, a vizsgálat eredményét is tartalmazó, akkreditált szervezet által kiadott vizsgálati jegyzőkönyv.</a:t>
            </a:r>
            <a:endParaRPr lang="hu-HU" sz="1800" dirty="0">
              <a:latin typeface="Arial" panose="020B0604020202020204" pitchFamily="34" charset="0"/>
              <a:ea typeface="Calibri" panose="020F0502020204030204" pitchFamily="34" charset="0"/>
              <a:cs typeface="Arial" panose="020B0604020202020204" pitchFamily="34" charset="0"/>
            </a:endParaRPr>
          </a:p>
          <a:p>
            <a:pPr indent="0" algn="just">
              <a:lnSpc>
                <a:spcPct val="107000"/>
              </a:lnSpc>
              <a:spcBef>
                <a:spcPts val="800"/>
              </a:spcBef>
              <a:spcAft>
                <a:spcPts val="0"/>
              </a:spcAft>
              <a:buNone/>
            </a:pPr>
            <a:r>
              <a:rPr lang="hu-HU" sz="1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hu-HU" sz="1800" dirty="0">
              <a:latin typeface="Arial" panose="020B0604020202020204" pitchFamily="34" charset="0"/>
              <a:ea typeface="Calibri" panose="020F0502020204030204" pitchFamily="34" charset="0"/>
              <a:cs typeface="Arial" panose="020B0604020202020204" pitchFamily="34" charset="0"/>
            </a:endParaRPr>
          </a:p>
          <a:p>
            <a:pPr marL="0" lvl="0" indent="0" algn="just">
              <a:lnSpc>
                <a:spcPct val="107000"/>
              </a:lnSpc>
              <a:spcBef>
                <a:spcPts val="800"/>
              </a:spcBef>
              <a:spcAft>
                <a:spcPts val="0"/>
              </a:spcAft>
              <a:buNone/>
              <a:tabLst>
                <a:tab pos="457200" algn="l"/>
              </a:tabLst>
            </a:pPr>
            <a:r>
              <a:rPr lang="hu-HU" sz="1800" i="1" u="sng" dirty="0">
                <a:solidFill>
                  <a:srgbClr val="000000"/>
                </a:solidFill>
                <a:latin typeface="Arial" panose="020B0604020202020204" pitchFamily="34" charset="0"/>
                <a:ea typeface="Times New Roman" panose="02020603050405020304" pitchFamily="18" charset="0"/>
                <a:cs typeface="Arial" panose="020B0604020202020204" pitchFamily="34" charset="0"/>
              </a:rPr>
              <a:t>1/b. számú melléklet az 5/1993. (XII. 26.) MüM </a:t>
            </a:r>
            <a:r>
              <a:rPr lang="hu-HU" sz="1800" i="1" u="sng"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rendelethez</a:t>
            </a:r>
            <a:endParaRPr lang="hu-HU" sz="1800" dirty="0">
              <a:latin typeface="Arial" panose="020B0604020202020204" pitchFamily="34" charset="0"/>
              <a:ea typeface="Times New Roman" panose="02020603050405020304" pitchFamily="18" charset="0"/>
              <a:cs typeface="Arial" panose="020B0604020202020204" pitchFamily="34" charset="0"/>
            </a:endParaRPr>
          </a:p>
          <a:p>
            <a:pPr marL="0" lvl="0" indent="0" algn="just">
              <a:lnSpc>
                <a:spcPct val="107000"/>
              </a:lnSpc>
              <a:spcBef>
                <a:spcPts val="800"/>
              </a:spcBef>
              <a:spcAft>
                <a:spcPts val="0"/>
              </a:spcAft>
              <a:buNone/>
              <a:tabLst>
                <a:tab pos="457200" algn="l"/>
              </a:tabLst>
            </a:pPr>
            <a:r>
              <a:rPr lang="hu-HU" sz="1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Az </a:t>
            </a:r>
            <a:r>
              <a:rPr lang="hu-HU"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Mvt. 21. §</a:t>
            </a:r>
            <a:r>
              <a:rPr lang="hu-HU" sz="1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-ának</a:t>
            </a:r>
            <a:r>
              <a:rPr lang="hu-HU"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(5) bekezdése alá tartozó egyes veszélyes munkaeszközök jegyzéke</a:t>
            </a:r>
            <a:endParaRPr lang="hu-HU" sz="1800" dirty="0">
              <a:latin typeface="Arial" panose="020B0604020202020204" pitchFamily="34" charset="0"/>
              <a:ea typeface="Calibri" panose="020F0502020204030204" pitchFamily="34" charset="0"/>
              <a:cs typeface="Arial" panose="020B0604020202020204" pitchFamily="34" charset="0"/>
            </a:endParaRPr>
          </a:p>
          <a:p>
            <a:pPr marL="0" lvl="0" indent="0" algn="just">
              <a:lnSpc>
                <a:spcPct val="107000"/>
              </a:lnSpc>
              <a:spcAft>
                <a:spcPts val="100"/>
              </a:spcAft>
              <a:buNone/>
              <a:tabLst>
                <a:tab pos="457200" algn="l"/>
              </a:tabLst>
            </a:pPr>
            <a:r>
              <a:rPr lang="hu-HU"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1. Helyszíni összeszerelésű gépi meghajtású daruk</a:t>
            </a:r>
            <a:endParaRPr lang="hu-HU" sz="1800" dirty="0">
              <a:latin typeface="Arial" panose="020B0604020202020204" pitchFamily="34" charset="0"/>
              <a:ea typeface="Calibri" panose="020F0502020204030204" pitchFamily="34" charset="0"/>
              <a:cs typeface="Arial" panose="020B0604020202020204" pitchFamily="34" charset="0"/>
            </a:endParaRPr>
          </a:p>
          <a:p>
            <a:pPr marL="0" lvl="0" indent="0" algn="just">
              <a:lnSpc>
                <a:spcPct val="107000"/>
              </a:lnSpc>
              <a:spcAft>
                <a:spcPts val="100"/>
              </a:spcAft>
              <a:buNone/>
              <a:tabLst>
                <a:tab pos="457200" algn="l"/>
              </a:tabLst>
            </a:pPr>
            <a:r>
              <a:rPr lang="hu-HU"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2. Járműürítés és </a:t>
            </a:r>
            <a:r>
              <a:rPr lang="hu-HU" sz="1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-mozgatás</a:t>
            </a:r>
            <a:r>
              <a:rPr lang="hu-HU"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helyszíni összeszerelésű különleges berendezései</a:t>
            </a:r>
            <a:endParaRPr lang="hu-HU" sz="18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hu-HU"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3. Személyemelésre ideiglenesen felhasználható </a:t>
            </a:r>
            <a:r>
              <a:rPr lang="hu-HU" sz="1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emelőberendezések</a:t>
            </a:r>
            <a:endParaRPr lang="hu-HU"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3676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Útmutató a gépekről szóló 2006/42/EK irányelv alkalmazásához - Második kiadás - 2010. június</a:t>
            </a:r>
          </a:p>
        </p:txBody>
      </p:sp>
      <p:sp>
        <p:nvSpPr>
          <p:cNvPr id="3" name="Tartalom helye 2"/>
          <p:cNvSpPr>
            <a:spLocks noGrp="1"/>
          </p:cNvSpPr>
          <p:nvPr>
            <p:ph idx="1"/>
          </p:nvPr>
        </p:nvSpPr>
        <p:spPr/>
        <p:txBody>
          <a:bodyPr/>
          <a:lstStyle/>
          <a:p>
            <a:r>
              <a:rPr lang="hu-HU" b="1" i="1" dirty="0"/>
              <a:t>§ 37 Meghatározott tartóeszközre szerelt gép</a:t>
            </a:r>
            <a:endParaRPr lang="hu-HU" dirty="0" smtClean="0"/>
          </a:p>
          <a:p>
            <a:endParaRPr lang="hu-HU" dirty="0" smtClean="0"/>
          </a:p>
          <a:p>
            <a:r>
              <a:rPr lang="hu-HU" dirty="0" smtClean="0"/>
              <a:t>A </a:t>
            </a:r>
            <a:r>
              <a:rPr lang="hu-HU" dirty="0"/>
              <a:t>szállítóeszközre felszerelendő, illetve épületbe vagy szerkezetbe beszerelendő gép</a:t>
            </a:r>
          </a:p>
          <a:p>
            <a:r>
              <a:rPr lang="hu-HU" dirty="0" err="1"/>
              <a:t>megfelelőségértékelése</a:t>
            </a:r>
            <a:r>
              <a:rPr lang="hu-HU" dirty="0"/>
              <a:t> a gépet, a tartószerkezetre vonatkozó előírásokat és az</a:t>
            </a:r>
          </a:p>
          <a:p>
            <a:r>
              <a:rPr lang="hu-HU" dirty="0"/>
              <a:t>üzembe helyezési utasításokat foglalja magában. A tartószerkezetére felszerelt</a:t>
            </a:r>
          </a:p>
          <a:p>
            <a:r>
              <a:rPr lang="hu-HU" dirty="0"/>
              <a:t>gépen el kell végezni a szükséges vizsgálatokat és ellenőrzéseket annak ellenőrzése</a:t>
            </a:r>
          </a:p>
          <a:p>
            <a:r>
              <a:rPr lang="hu-HU" dirty="0"/>
              <a:t>érdekében, hogy az megfelel-e az alapvető egészségvédelmi és biztonsági</a:t>
            </a:r>
          </a:p>
          <a:p>
            <a:r>
              <a:rPr lang="hu-HU" dirty="0"/>
              <a:t>követelményeknek. A gépen szereplő </a:t>
            </a:r>
            <a:r>
              <a:rPr lang="hu-HU" dirty="0" err="1"/>
              <a:t>CE-jelölésnek</a:t>
            </a:r>
            <a:r>
              <a:rPr lang="hu-HU" dirty="0"/>
              <a:t> és a gépet kötelezően kísérő</a:t>
            </a:r>
          </a:p>
          <a:p>
            <a:r>
              <a:rPr lang="hu-HU" dirty="0"/>
              <a:t>EK-megfelelőségi nyilatkozatnak magára a gépre, valamint az üzembe helyezésére</a:t>
            </a:r>
          </a:p>
          <a:p>
            <a:r>
              <a:rPr lang="hu-HU" dirty="0"/>
              <a:t>vonatkozó előírásokra és utasításokra is ki kell terjednie.</a:t>
            </a:r>
          </a:p>
          <a:p>
            <a:r>
              <a:rPr lang="hu-HU" dirty="0"/>
              <a:t>Az emelési műveletekre szánt gépek esetében a gyártó felel annak ellenőrzéséért,</a:t>
            </a:r>
          </a:p>
          <a:p>
            <a:r>
              <a:rPr lang="hu-HU" dirty="0"/>
              <a:t>hogy az üzembe helyezésre kész gép megfelel-e rendeltetési céljának – lásd a</a:t>
            </a:r>
          </a:p>
          <a:p>
            <a:r>
              <a:rPr lang="hu-HU" dirty="0"/>
              <a:t>következő részeket: §350–§352: a 4.1.3. ponthoz tartozó megjegyzések; és §361: az</a:t>
            </a:r>
          </a:p>
          <a:p>
            <a:r>
              <a:rPr lang="hu-HU" dirty="0"/>
              <a:t>I. melléklet 4.4.2. e) pontjához tartozó megjegyzések.</a:t>
            </a:r>
          </a:p>
        </p:txBody>
      </p:sp>
      <p:sp>
        <p:nvSpPr>
          <p:cNvPr id="4" name="Dia számának helye 3"/>
          <p:cNvSpPr>
            <a:spLocks noGrp="1"/>
          </p:cNvSpPr>
          <p:nvPr>
            <p:ph type="sldNum" sz="quarter" idx="12"/>
          </p:nvPr>
        </p:nvSpPr>
        <p:spPr/>
        <p:txBody>
          <a:bodyPr/>
          <a:lstStyle/>
          <a:p>
            <a:pPr>
              <a:defRPr/>
            </a:pPr>
            <a:fld id="{05B4058A-715E-4F06-8DEB-F13C4C63BD37}" type="slidenum">
              <a:rPr lang="hu-HU" altLang="hu-HU" smtClean="0">
                <a:solidFill>
                  <a:srgbClr val="000000"/>
                </a:solidFill>
              </a:rPr>
              <a:pPr>
                <a:defRPr/>
              </a:pPr>
              <a:t>24</a:t>
            </a:fld>
            <a:endParaRPr lang="hu-HU" altLang="hu-HU">
              <a:solidFill>
                <a:srgbClr val="000000"/>
              </a:solidFill>
            </a:endParaRPr>
          </a:p>
        </p:txBody>
      </p:sp>
    </p:spTree>
    <p:extLst>
      <p:ext uri="{BB962C8B-B14F-4D97-AF65-F5344CB8AC3E}">
        <p14:creationId xmlns:p14="http://schemas.microsoft.com/office/powerpoint/2010/main" val="320882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artalom helye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92500" y="-407723"/>
            <a:ext cx="5207000" cy="7344834"/>
          </a:xfrm>
        </p:spPr>
      </p:pic>
    </p:spTree>
    <p:extLst>
      <p:ext uri="{BB962C8B-B14F-4D97-AF65-F5344CB8AC3E}">
        <p14:creationId xmlns:p14="http://schemas.microsoft.com/office/powerpoint/2010/main" val="2511926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5"/>
            <a:ext cx="10515600" cy="116789"/>
          </a:xfrm>
        </p:spPr>
        <p:txBody>
          <a:bodyPr>
            <a:normAutofit fontScale="90000"/>
          </a:bodyPr>
          <a:lstStyle/>
          <a:p>
            <a:endParaRPr lang="hu-HU" dirty="0"/>
          </a:p>
        </p:txBody>
      </p:sp>
      <p:pic>
        <p:nvPicPr>
          <p:cNvPr id="4" name="Tartalom helye 3"/>
          <p:cNvPicPr>
            <a:picLocks noGrp="1" noChangeAspect="1"/>
          </p:cNvPicPr>
          <p:nvPr>
            <p:ph idx="1"/>
          </p:nvPr>
        </p:nvPicPr>
        <p:blipFill>
          <a:blip r:embed="rId2"/>
          <a:stretch>
            <a:fillRect/>
          </a:stretch>
        </p:blipFill>
        <p:spPr>
          <a:xfrm>
            <a:off x="838200" y="1295745"/>
            <a:ext cx="10515600" cy="4807848"/>
          </a:xfrm>
          <a:prstGeom prst="rect">
            <a:avLst/>
          </a:prstGeom>
        </p:spPr>
      </p:pic>
    </p:spTree>
    <p:extLst>
      <p:ext uri="{BB962C8B-B14F-4D97-AF65-F5344CB8AC3E}">
        <p14:creationId xmlns:p14="http://schemas.microsoft.com/office/powerpoint/2010/main" val="3651327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6"/>
            <a:ext cx="10515600" cy="379942"/>
          </a:xfrm>
        </p:spPr>
        <p:txBody>
          <a:bodyPr>
            <a:normAutofit/>
          </a:bodyPr>
          <a:lstStyle/>
          <a:p>
            <a:endParaRPr lang="hu-HU" dirty="0"/>
          </a:p>
        </p:txBody>
      </p:sp>
      <p:pic>
        <p:nvPicPr>
          <p:cNvPr id="4" name="Tartalom helye 3"/>
          <p:cNvPicPr>
            <a:picLocks noGrp="1" noChangeAspect="1"/>
          </p:cNvPicPr>
          <p:nvPr>
            <p:ph idx="1"/>
          </p:nvPr>
        </p:nvPicPr>
        <p:blipFill>
          <a:blip r:embed="rId2"/>
          <a:stretch>
            <a:fillRect/>
          </a:stretch>
        </p:blipFill>
        <p:spPr>
          <a:xfrm>
            <a:off x="423333" y="1083733"/>
            <a:ext cx="11345334" cy="5835122"/>
          </a:xfrm>
          <a:prstGeom prst="rect">
            <a:avLst/>
          </a:prstGeom>
        </p:spPr>
      </p:pic>
    </p:spTree>
    <p:extLst>
      <p:ext uri="{BB962C8B-B14F-4D97-AF65-F5344CB8AC3E}">
        <p14:creationId xmlns:p14="http://schemas.microsoft.com/office/powerpoint/2010/main" val="1707892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5"/>
            <a:ext cx="10515600" cy="447675"/>
          </a:xfrm>
        </p:spPr>
        <p:txBody>
          <a:bodyPr>
            <a:normAutofit/>
          </a:bodyPr>
          <a:lstStyle/>
          <a:p>
            <a:endParaRPr lang="hu-HU" dirty="0"/>
          </a:p>
        </p:txBody>
      </p:sp>
      <p:pic>
        <p:nvPicPr>
          <p:cNvPr id="4" name="Tartalom helye 3"/>
          <p:cNvPicPr>
            <a:picLocks noGrp="1" noChangeAspect="1"/>
          </p:cNvPicPr>
          <p:nvPr>
            <p:ph idx="1"/>
          </p:nvPr>
        </p:nvPicPr>
        <p:blipFill>
          <a:blip r:embed="rId2"/>
          <a:stretch>
            <a:fillRect/>
          </a:stretch>
        </p:blipFill>
        <p:spPr>
          <a:xfrm>
            <a:off x="270933" y="1303867"/>
            <a:ext cx="11082867" cy="4700201"/>
          </a:xfrm>
          <a:prstGeom prst="rect">
            <a:avLst/>
          </a:prstGeom>
        </p:spPr>
      </p:pic>
    </p:spTree>
    <p:extLst>
      <p:ext uri="{BB962C8B-B14F-4D97-AF65-F5344CB8AC3E}">
        <p14:creationId xmlns:p14="http://schemas.microsoft.com/office/powerpoint/2010/main" val="1941442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rtalom hely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0595" y="278858"/>
            <a:ext cx="4530811" cy="6406898"/>
          </a:xfrm>
        </p:spPr>
      </p:pic>
    </p:spTree>
    <p:extLst>
      <p:ext uri="{BB962C8B-B14F-4D97-AF65-F5344CB8AC3E}">
        <p14:creationId xmlns:p14="http://schemas.microsoft.com/office/powerpoint/2010/main" val="3195418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24417" y="260350"/>
            <a:ext cx="10972800" cy="592266"/>
          </a:xfrm>
        </p:spPr>
        <p:txBody>
          <a:bodyPr/>
          <a:lstStyle/>
          <a:p>
            <a:r>
              <a:rPr lang="hu-HU" dirty="0" err="1" smtClean="0"/>
              <a:t>Palfinger</a:t>
            </a:r>
            <a:r>
              <a:rPr lang="hu-HU" dirty="0" smtClean="0"/>
              <a:t> PK 44002 daru</a:t>
            </a:r>
            <a:endParaRPr lang="hu-HU" dirty="0"/>
          </a:p>
        </p:txBody>
      </p:sp>
      <p:sp>
        <p:nvSpPr>
          <p:cNvPr id="4" name="Dia számának helye 3"/>
          <p:cNvSpPr>
            <a:spLocks noGrp="1"/>
          </p:cNvSpPr>
          <p:nvPr>
            <p:ph type="sldNum" sz="quarter" idx="12"/>
          </p:nvPr>
        </p:nvSpPr>
        <p:spPr/>
        <p:txBody>
          <a:bodyPr/>
          <a:lstStyle/>
          <a:p>
            <a:pPr>
              <a:defRPr/>
            </a:pPr>
            <a:fld id="{05B4058A-715E-4F06-8DEB-F13C4C63BD37}" type="slidenum">
              <a:rPr lang="hu-HU" altLang="hu-HU" smtClean="0">
                <a:solidFill>
                  <a:srgbClr val="000000"/>
                </a:solidFill>
              </a:rPr>
              <a:pPr>
                <a:defRPr/>
              </a:pPr>
              <a:t>3</a:t>
            </a:fld>
            <a:endParaRPr lang="hu-HU" altLang="hu-HU">
              <a:solidFill>
                <a:srgbClr val="000000"/>
              </a:solidFill>
            </a:endParaRPr>
          </a:p>
        </p:txBody>
      </p:sp>
      <p:pic>
        <p:nvPicPr>
          <p:cNvPr id="1026" name="Picture 2" descr="Palfinger PK4400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2237" y="843606"/>
            <a:ext cx="7837159" cy="5877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765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Üzemeltetés</a:t>
            </a:r>
            <a:endParaRPr lang="hu-HU" dirty="0"/>
          </a:p>
        </p:txBody>
      </p:sp>
      <p:sp>
        <p:nvSpPr>
          <p:cNvPr id="3" name="Tartalom helye 2"/>
          <p:cNvSpPr>
            <a:spLocks noGrp="1"/>
          </p:cNvSpPr>
          <p:nvPr>
            <p:ph idx="1"/>
          </p:nvPr>
        </p:nvSpPr>
        <p:spPr/>
        <p:txBody>
          <a:bodyPr/>
          <a:lstStyle/>
          <a:p>
            <a:endParaRPr lang="hu-HU"/>
          </a:p>
        </p:txBody>
      </p:sp>
      <p:sp>
        <p:nvSpPr>
          <p:cNvPr id="4" name="Dia számának helye 3"/>
          <p:cNvSpPr>
            <a:spLocks noGrp="1"/>
          </p:cNvSpPr>
          <p:nvPr>
            <p:ph type="sldNum" sz="quarter" idx="12"/>
          </p:nvPr>
        </p:nvSpPr>
        <p:spPr/>
        <p:txBody>
          <a:bodyPr/>
          <a:lstStyle/>
          <a:p>
            <a:pPr>
              <a:defRPr/>
            </a:pPr>
            <a:fld id="{05B4058A-715E-4F06-8DEB-F13C4C63BD37}" type="slidenum">
              <a:rPr lang="hu-HU" altLang="hu-HU" smtClean="0">
                <a:solidFill>
                  <a:srgbClr val="000000"/>
                </a:solidFill>
              </a:rPr>
              <a:pPr>
                <a:defRPr/>
              </a:pPr>
              <a:t>30</a:t>
            </a:fld>
            <a:endParaRPr lang="hu-HU" altLang="hu-HU">
              <a:solidFill>
                <a:srgbClr val="000000"/>
              </a:solidFill>
            </a:endParaRPr>
          </a:p>
        </p:txBody>
      </p:sp>
    </p:spTree>
    <p:extLst>
      <p:ext uri="{BB962C8B-B14F-4D97-AF65-F5344CB8AC3E}">
        <p14:creationId xmlns:p14="http://schemas.microsoft.com/office/powerpoint/2010/main" val="653269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Üzemeltetésre vonatkozó sajátos szabályok</a:t>
            </a:r>
            <a:endParaRPr lang="hu-HU" dirty="0"/>
          </a:p>
        </p:txBody>
      </p:sp>
      <p:sp>
        <p:nvSpPr>
          <p:cNvPr id="3" name="Tartalom helye 2"/>
          <p:cNvSpPr>
            <a:spLocks noGrp="1"/>
          </p:cNvSpPr>
          <p:nvPr>
            <p:ph idx="1"/>
          </p:nvPr>
        </p:nvSpPr>
        <p:spPr>
          <a:xfrm>
            <a:off x="609600" y="1600201"/>
            <a:ext cx="10972800" cy="4525963"/>
          </a:xfrm>
        </p:spPr>
        <p:txBody>
          <a:bodyPr/>
          <a:lstStyle/>
          <a:p>
            <a:r>
              <a:rPr lang="hu-HU" sz="1800" dirty="0" smtClean="0">
                <a:effectLst/>
                <a:latin typeface="Arial" panose="020B0604020202020204" pitchFamily="34" charset="0"/>
                <a:ea typeface="Times New Roman" panose="02020603050405020304" pitchFamily="18" charset="0"/>
                <a:cs typeface="Arial" panose="020B0604020202020204" pitchFamily="34" charset="0"/>
              </a:rPr>
              <a:t>3.3.2. Személyek emelése</a:t>
            </a:r>
          </a:p>
          <a:p>
            <a:r>
              <a:rPr lang="hu-HU" sz="1800" dirty="0" smtClean="0">
                <a:effectLst/>
                <a:latin typeface="Arial" panose="020B0604020202020204" pitchFamily="34" charset="0"/>
                <a:ea typeface="Times New Roman" panose="02020603050405020304" pitchFamily="18" charset="0"/>
                <a:cs typeface="Arial" panose="020B0604020202020204" pitchFamily="34" charset="0"/>
              </a:rPr>
              <a:t>3.3.2.1. Amennyiben külön jogszabály eltérően nem rendelkezik csak olyan térben szabad a személytartóval személyeket magasba emelni, ahol a nagy- és kisfeszültségű föld feletti szabadvezetékre történő ráhaladás kizárt, és a személytartóban lévő kezelőnek szabad manipulációs lehetősége van a kosárral elérendő hely környezetében.</a:t>
            </a:r>
          </a:p>
          <a:p>
            <a:r>
              <a:rPr lang="hu-HU" sz="1800" dirty="0" smtClean="0">
                <a:effectLst/>
                <a:latin typeface="Arial" panose="020B0604020202020204" pitchFamily="34" charset="0"/>
                <a:ea typeface="Times New Roman" panose="02020603050405020304" pitchFamily="18" charset="0"/>
                <a:cs typeface="Arial" panose="020B0604020202020204" pitchFamily="34" charset="0"/>
              </a:rPr>
              <a:t>3.3.2.2.</a:t>
            </a:r>
            <a:r>
              <a:rPr lang="hu-HU" sz="1800" u="sng" baseline="30000" dirty="0"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hu-HU" sz="1800" dirty="0" smtClean="0">
                <a:effectLst/>
                <a:latin typeface="Arial" panose="020B0604020202020204" pitchFamily="34" charset="0"/>
                <a:ea typeface="Times New Roman" panose="02020603050405020304" pitchFamily="18" charset="0"/>
                <a:cs typeface="Arial" panose="020B0604020202020204" pitchFamily="34" charset="0"/>
              </a:rPr>
              <a:t>Amennyiben külön jogszabály eltérően nem rendelkezik nagyfeszültségű föld feletti szabadvezeték közelében a biztonsági övezeten belül tilos az </a:t>
            </a:r>
            <a:r>
              <a:rPr lang="hu-HU" sz="1800" dirty="0" err="1" smtClean="0">
                <a:effectLst/>
                <a:latin typeface="Arial" panose="020B0604020202020204" pitchFamily="34" charset="0"/>
                <a:ea typeface="Times New Roman" panose="02020603050405020304" pitchFamily="18" charset="0"/>
                <a:cs typeface="Arial" panose="020B0604020202020204" pitchFamily="34" charset="0"/>
              </a:rPr>
              <a:t>emelőberendezést</a:t>
            </a:r>
            <a:r>
              <a:rPr lang="hu-HU" sz="1800" dirty="0" smtClean="0">
                <a:effectLst/>
                <a:latin typeface="Arial" panose="020B0604020202020204" pitchFamily="34" charset="0"/>
                <a:ea typeface="Times New Roman" panose="02020603050405020304" pitchFamily="18" charset="0"/>
                <a:cs typeface="Arial" panose="020B0604020202020204" pitchFamily="34" charset="0"/>
              </a:rPr>
              <a:t> személyemelésre felhasználni.</a:t>
            </a:r>
          </a:p>
          <a:p>
            <a:r>
              <a:rPr lang="hu-HU" sz="1800" dirty="0" smtClean="0">
                <a:effectLst/>
                <a:latin typeface="Arial" panose="020B0604020202020204" pitchFamily="34" charset="0"/>
                <a:ea typeface="Times New Roman" panose="02020603050405020304" pitchFamily="18" charset="0"/>
                <a:cs typeface="Arial" panose="020B0604020202020204" pitchFamily="34" charset="0"/>
              </a:rPr>
              <a:t>3.3.2.3. A személytartóban tartózkodók az irányító és a kezelő, valamint a talajszinten tartózkodók között egyezményes jelzésrendszert kell kialakítani. Ezt minden érintett személlyel el kell sajátíttatni. A vészjeladás és vészleállítás módját minden érintett személynek ismerni kell.</a:t>
            </a:r>
          </a:p>
          <a:p>
            <a:r>
              <a:rPr lang="hu-HU" sz="1800" dirty="0" smtClean="0">
                <a:effectLst/>
                <a:latin typeface="Arial" panose="020B0604020202020204" pitchFamily="34" charset="0"/>
                <a:ea typeface="Times New Roman" panose="02020603050405020304" pitchFamily="18" charset="0"/>
                <a:cs typeface="Arial" panose="020B0604020202020204" pitchFamily="34" charset="0"/>
              </a:rPr>
              <a:t>3.3.2.4. A beszálláskor, még emelkedés előtt a kezelő köteles ellenőrizni, hogy a vezérlőelemekkel az összes mozgás rendben végezhető-e.</a:t>
            </a:r>
          </a:p>
          <a:p>
            <a:r>
              <a:rPr lang="hu-HU" sz="1800" dirty="0" smtClean="0">
                <a:effectLst/>
                <a:latin typeface="Arial" panose="020B0604020202020204" pitchFamily="34" charset="0"/>
                <a:ea typeface="Times New Roman" panose="02020603050405020304" pitchFamily="18" charset="0"/>
                <a:cs typeface="Arial" panose="020B0604020202020204" pitchFamily="34" charset="0"/>
              </a:rPr>
              <a:t>3.3.2.5. Személytartóban tartózkodó személyek emelése idején az </a:t>
            </a:r>
            <a:r>
              <a:rPr lang="hu-HU" sz="1800" dirty="0" err="1" smtClean="0">
                <a:effectLst/>
                <a:latin typeface="Arial" panose="020B0604020202020204" pitchFamily="34" charset="0"/>
                <a:ea typeface="Times New Roman" panose="02020603050405020304" pitchFamily="18" charset="0"/>
                <a:cs typeface="Arial" panose="020B0604020202020204" pitchFamily="34" charset="0"/>
              </a:rPr>
              <a:t>emelőberendezéssel</a:t>
            </a:r>
            <a:r>
              <a:rPr lang="hu-HU" sz="1800" dirty="0" smtClean="0">
                <a:effectLst/>
                <a:latin typeface="Arial" panose="020B0604020202020204" pitchFamily="34" charset="0"/>
                <a:ea typeface="Times New Roman" panose="02020603050405020304" pitchFamily="18" charset="0"/>
                <a:cs typeface="Arial" panose="020B0604020202020204" pitchFamily="34" charset="0"/>
              </a:rPr>
              <a:t> teheremelés nem végezhető, illetve amíg a személytartót le nem szerelik, a horogszekrényt le kell szerelni.</a:t>
            </a:r>
          </a:p>
          <a:p>
            <a:r>
              <a:rPr lang="hu-HU" sz="1800" dirty="0" smtClean="0">
                <a:effectLst/>
                <a:latin typeface="Arial" panose="020B0604020202020204" pitchFamily="34" charset="0"/>
                <a:ea typeface="Times New Roman" panose="02020603050405020304" pitchFamily="18" charset="0"/>
                <a:cs typeface="Arial" panose="020B0604020202020204" pitchFamily="34" charset="0"/>
              </a:rPr>
              <a:t>3.3.2.6. Az </a:t>
            </a:r>
            <a:r>
              <a:rPr lang="hu-HU" sz="1800" dirty="0" err="1" smtClean="0">
                <a:effectLst/>
                <a:latin typeface="Arial" panose="020B0604020202020204" pitchFamily="34" charset="0"/>
                <a:ea typeface="Times New Roman" panose="02020603050405020304" pitchFamily="18" charset="0"/>
                <a:cs typeface="Arial" panose="020B0604020202020204" pitchFamily="34" charset="0"/>
              </a:rPr>
              <a:t>emelőberendezés</a:t>
            </a:r>
            <a:r>
              <a:rPr lang="hu-HU" sz="1800" dirty="0" smtClean="0">
                <a:effectLst/>
                <a:latin typeface="Arial" panose="020B0604020202020204" pitchFamily="34" charset="0"/>
                <a:ea typeface="Times New Roman" panose="02020603050405020304" pitchFamily="18" charset="0"/>
                <a:cs typeface="Arial" panose="020B0604020202020204" pitchFamily="34" charset="0"/>
              </a:rPr>
              <a:t> hatósugarában a személytartó alatt személyeknek tartózkodni tilos.</a:t>
            </a:r>
          </a:p>
          <a:p>
            <a:r>
              <a:rPr lang="hu-HU" sz="1800" dirty="0" smtClean="0">
                <a:effectLst/>
                <a:latin typeface="Arial" panose="020B0604020202020204" pitchFamily="34" charset="0"/>
                <a:ea typeface="Times New Roman" panose="02020603050405020304" pitchFamily="18" charset="0"/>
                <a:cs typeface="Arial" panose="020B0604020202020204" pitchFamily="34" charset="0"/>
              </a:rPr>
              <a:t>3.3.2.7. A magasba emelt személytartót szerkezethez, épülethez rögzíteni, kikötni tilos.</a:t>
            </a:r>
          </a:p>
          <a:p>
            <a:endParaRPr lang="hu-HU" dirty="0"/>
          </a:p>
        </p:txBody>
      </p:sp>
      <p:sp>
        <p:nvSpPr>
          <p:cNvPr id="4" name="Dia számának helye 3"/>
          <p:cNvSpPr>
            <a:spLocks noGrp="1"/>
          </p:cNvSpPr>
          <p:nvPr>
            <p:ph type="sldNum" sz="quarter" idx="12"/>
          </p:nvPr>
        </p:nvSpPr>
        <p:spPr/>
        <p:txBody>
          <a:bodyPr/>
          <a:lstStyle/>
          <a:p>
            <a:pPr>
              <a:defRPr/>
            </a:pPr>
            <a:fld id="{05B4058A-715E-4F06-8DEB-F13C4C63BD37}" type="slidenum">
              <a:rPr lang="hu-HU" altLang="hu-HU" smtClean="0">
                <a:solidFill>
                  <a:srgbClr val="000000"/>
                </a:solidFill>
              </a:rPr>
              <a:pPr>
                <a:defRPr/>
              </a:pPr>
              <a:t>31</a:t>
            </a:fld>
            <a:endParaRPr lang="hu-HU" altLang="hu-HU">
              <a:solidFill>
                <a:srgbClr val="000000"/>
              </a:solidFill>
            </a:endParaRPr>
          </a:p>
        </p:txBody>
      </p:sp>
    </p:spTree>
    <p:extLst>
      <p:ext uri="{BB962C8B-B14F-4D97-AF65-F5344CB8AC3E}">
        <p14:creationId xmlns:p14="http://schemas.microsoft.com/office/powerpoint/2010/main" val="1761051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normAutofit/>
          </a:bodyPr>
          <a:lstStyle/>
          <a:p>
            <a:pPr marL="0" indent="0">
              <a:buNone/>
            </a:pPr>
            <a:r>
              <a:rPr lang="hu-HU" sz="1800" dirty="0" smtClean="0">
                <a:effectLst/>
                <a:latin typeface="Arial" panose="020B0604020202020204" pitchFamily="34" charset="0"/>
                <a:ea typeface="Times New Roman" panose="02020603050405020304" pitchFamily="18" charset="0"/>
                <a:cs typeface="Arial" panose="020B0604020202020204" pitchFamily="34" charset="0"/>
              </a:rPr>
              <a:t>5.4. Ideiglenesen személyemelésre használt </a:t>
            </a:r>
            <a:r>
              <a:rPr lang="hu-HU" sz="1800" dirty="0" err="1" smtClean="0">
                <a:effectLst/>
                <a:latin typeface="Arial" panose="020B0604020202020204" pitchFamily="34" charset="0"/>
                <a:ea typeface="Times New Roman" panose="02020603050405020304" pitchFamily="18" charset="0"/>
                <a:cs typeface="Arial" panose="020B0604020202020204" pitchFamily="34" charset="0"/>
              </a:rPr>
              <a:t>emelőberendezések</a:t>
            </a:r>
            <a:endParaRPr lang="hu-HU" sz="1800" dirty="0" smtClean="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hu-HU" sz="1800" dirty="0" smtClean="0">
                <a:effectLst/>
                <a:latin typeface="Arial" panose="020B0604020202020204" pitchFamily="34" charset="0"/>
                <a:ea typeface="Times New Roman" panose="02020603050405020304" pitchFamily="18" charset="0"/>
                <a:cs typeface="Arial" panose="020B0604020202020204" pitchFamily="34" charset="0"/>
              </a:rPr>
              <a:t>5.4.1. A horogszerkezetre felfüggesztett személytartóval üzemelő </a:t>
            </a:r>
            <a:r>
              <a:rPr lang="hu-HU" sz="1800" dirty="0" err="1" smtClean="0">
                <a:effectLst/>
                <a:latin typeface="Arial" panose="020B0604020202020204" pitchFamily="34" charset="0"/>
                <a:ea typeface="Times New Roman" panose="02020603050405020304" pitchFamily="18" charset="0"/>
                <a:cs typeface="Arial" panose="020B0604020202020204" pitchFamily="34" charset="0"/>
              </a:rPr>
              <a:t>emelőberendezés</a:t>
            </a:r>
            <a:r>
              <a:rPr lang="hu-HU" sz="1800" dirty="0" smtClean="0">
                <a:effectLst/>
                <a:latin typeface="Arial" panose="020B0604020202020204" pitchFamily="34" charset="0"/>
                <a:ea typeface="Times New Roman" panose="02020603050405020304" pitchFamily="18" charset="0"/>
                <a:cs typeface="Arial" panose="020B0604020202020204" pitchFamily="34" charset="0"/>
              </a:rPr>
              <a:t> emelőkötelét személyemelés előtt felül kell vizsgálni és a vizsgáló személynek írásban kell nyilatkoznia annak megfelelőségéről.</a:t>
            </a:r>
          </a:p>
          <a:p>
            <a:pPr marL="0" indent="0">
              <a:buNone/>
            </a:pPr>
            <a:r>
              <a:rPr lang="hu-HU" sz="1800" dirty="0" smtClean="0">
                <a:effectLst/>
                <a:latin typeface="Arial" panose="020B0604020202020204" pitchFamily="34" charset="0"/>
                <a:ea typeface="Times New Roman" panose="02020603050405020304" pitchFamily="18" charset="0"/>
                <a:cs typeface="Arial" panose="020B0604020202020204" pitchFamily="34" charset="0"/>
              </a:rPr>
              <a:t>5.4.2. A személyemelésre ideiglenesen felhasznált </a:t>
            </a:r>
            <a:r>
              <a:rPr lang="hu-HU" sz="1800" dirty="0" err="1" smtClean="0">
                <a:effectLst/>
                <a:latin typeface="Arial" panose="020B0604020202020204" pitchFamily="34" charset="0"/>
                <a:ea typeface="Times New Roman" panose="02020603050405020304" pitchFamily="18" charset="0"/>
                <a:cs typeface="Arial" panose="020B0604020202020204" pitchFamily="34" charset="0"/>
              </a:rPr>
              <a:t>emelőberendezésnek</a:t>
            </a:r>
            <a:r>
              <a:rPr lang="hu-HU" sz="1800" dirty="0" smtClean="0">
                <a:effectLst/>
                <a:latin typeface="Arial" panose="020B0604020202020204" pitchFamily="34" charset="0"/>
                <a:ea typeface="Times New Roman" panose="02020603050405020304" pitchFamily="18" charset="0"/>
                <a:cs typeface="Arial" panose="020B0604020202020204" pitchFamily="34" charset="0"/>
              </a:rPr>
              <a:t> munkabiztonsági szempontból kifogástalannak és üzemképesnek kell lennie, hibás géppel személyemelést megkezdeni nem szabad.</a:t>
            </a:r>
          </a:p>
          <a:p>
            <a:pPr marL="0" indent="0">
              <a:buNone/>
            </a:pPr>
            <a:r>
              <a:rPr lang="hu-HU" sz="1800" dirty="0" smtClean="0">
                <a:effectLst/>
                <a:latin typeface="Arial" panose="020B0604020202020204" pitchFamily="34" charset="0"/>
                <a:ea typeface="Times New Roman" panose="02020603050405020304" pitchFamily="18" charset="0"/>
                <a:cs typeface="Arial" panose="020B0604020202020204" pitchFamily="34" charset="0"/>
              </a:rPr>
              <a:t>5.4.3. Villamos hegesztési munkálatokat a személyemelő berendezésből csak akkor szabad végezni, ha:</a:t>
            </a:r>
          </a:p>
          <a:p>
            <a:pPr marL="0" indent="0">
              <a:buNone/>
            </a:pPr>
            <a:r>
              <a:rPr lang="hu-HU" sz="1800" dirty="0" smtClean="0">
                <a:effectLst/>
                <a:latin typeface="Arial" panose="020B0604020202020204" pitchFamily="34" charset="0"/>
                <a:ea typeface="Times New Roman" panose="02020603050405020304" pitchFamily="18" charset="0"/>
                <a:cs typeface="Arial" panose="020B0604020202020204" pitchFamily="34" charset="0"/>
              </a:rPr>
              <a:t>– a személyemelő felfüggesztése szigetelt, vagy</a:t>
            </a:r>
          </a:p>
          <a:p>
            <a:pPr marL="0" indent="0">
              <a:buNone/>
            </a:pPr>
            <a:r>
              <a:rPr lang="hu-HU" sz="1800" dirty="0" smtClean="0">
                <a:effectLst/>
                <a:latin typeface="Arial" panose="020B0604020202020204" pitchFamily="34" charset="0"/>
                <a:ea typeface="Times New Roman" panose="02020603050405020304" pitchFamily="18" charset="0"/>
                <a:cs typeface="Arial" panose="020B0604020202020204" pitchFamily="34" charset="0"/>
              </a:rPr>
              <a:t>– olyan mértékű elektromos ellenállású, elektromosan vezető kapcsolat áll fenn külön a villamos hegesztő készüléken a személyemelő és a munkadarab csatlakozókapcsa között, amely áramütést nem okozhat.</a:t>
            </a:r>
          </a:p>
          <a:p>
            <a:pPr marL="0" indent="0">
              <a:buNone/>
            </a:pPr>
            <a:endParaRPr lang="hu-HU" sz="1800" dirty="0">
              <a:latin typeface="Arial" panose="020B0604020202020204" pitchFamily="34" charset="0"/>
              <a:cs typeface="Arial" panose="020B0604020202020204" pitchFamily="34" charset="0"/>
            </a:endParaRPr>
          </a:p>
        </p:txBody>
      </p:sp>
      <p:sp>
        <p:nvSpPr>
          <p:cNvPr id="4" name="Dia számának helye 3"/>
          <p:cNvSpPr>
            <a:spLocks noGrp="1"/>
          </p:cNvSpPr>
          <p:nvPr>
            <p:ph type="sldNum" sz="quarter" idx="12"/>
          </p:nvPr>
        </p:nvSpPr>
        <p:spPr/>
        <p:txBody>
          <a:bodyPr/>
          <a:lstStyle/>
          <a:p>
            <a:pPr>
              <a:defRPr/>
            </a:pPr>
            <a:fld id="{05B4058A-715E-4F06-8DEB-F13C4C63BD37}" type="slidenum">
              <a:rPr lang="hu-HU" altLang="hu-HU" smtClean="0">
                <a:solidFill>
                  <a:srgbClr val="000000"/>
                </a:solidFill>
              </a:rPr>
              <a:pPr>
                <a:defRPr/>
              </a:pPr>
              <a:t>32</a:t>
            </a:fld>
            <a:endParaRPr lang="hu-HU" altLang="hu-HU">
              <a:solidFill>
                <a:srgbClr val="000000"/>
              </a:solidFill>
            </a:endParaRPr>
          </a:p>
        </p:txBody>
      </p:sp>
    </p:spTree>
    <p:extLst>
      <p:ext uri="{BB962C8B-B14F-4D97-AF65-F5344CB8AC3E}">
        <p14:creationId xmlns:p14="http://schemas.microsoft.com/office/powerpoint/2010/main" val="3178815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dirty="0"/>
          </a:p>
        </p:txBody>
      </p:sp>
      <p:sp>
        <p:nvSpPr>
          <p:cNvPr id="3" name="Tartalom helye 2"/>
          <p:cNvSpPr>
            <a:spLocks noGrp="1"/>
          </p:cNvSpPr>
          <p:nvPr>
            <p:ph idx="1"/>
          </p:nvPr>
        </p:nvSpPr>
        <p:spPr/>
        <p:txBody>
          <a:bodyPr>
            <a:normAutofit/>
          </a:bodyPr>
          <a:lstStyle/>
          <a:p>
            <a:pPr marL="0" indent="0">
              <a:buNone/>
            </a:pPr>
            <a:r>
              <a:rPr lang="hu-HU" sz="2100" dirty="0" smtClean="0">
                <a:effectLst/>
                <a:latin typeface="Arial" panose="020B0604020202020204" pitchFamily="34" charset="0"/>
                <a:ea typeface="Times New Roman" panose="02020603050405020304" pitchFamily="18" charset="0"/>
                <a:cs typeface="Arial" panose="020B0604020202020204" pitchFamily="34" charset="0"/>
              </a:rPr>
              <a:t>5.4.5. Gémszerkezetre függesztett személytartót csak a kijelölt személyek szerelhetnek fel a gémfejre. A szerelés olyan legyen, hogy a véletlen kilazulás kizárt legyen.</a:t>
            </a:r>
          </a:p>
          <a:p>
            <a:pPr marL="0" indent="0">
              <a:buNone/>
            </a:pPr>
            <a:r>
              <a:rPr lang="hu-HU" sz="2100" dirty="0" smtClean="0">
                <a:effectLst/>
                <a:latin typeface="Arial" panose="020B0604020202020204" pitchFamily="34" charset="0"/>
                <a:ea typeface="Times New Roman" panose="02020603050405020304" pitchFamily="18" charset="0"/>
                <a:cs typeface="Arial" panose="020B0604020202020204" pitchFamily="34" charset="0"/>
              </a:rPr>
              <a:t>5.4.6. Minden esetben, amikor a személytartót az </a:t>
            </a:r>
            <a:r>
              <a:rPr lang="hu-HU" sz="2100" dirty="0" err="1" smtClean="0">
                <a:effectLst/>
                <a:latin typeface="Arial" panose="020B0604020202020204" pitchFamily="34" charset="0"/>
                <a:ea typeface="Times New Roman" panose="02020603050405020304" pitchFamily="18" charset="0"/>
                <a:cs typeface="Arial" panose="020B0604020202020204" pitchFamily="34" charset="0"/>
              </a:rPr>
              <a:t>emelőberendezéssel</a:t>
            </a:r>
            <a:r>
              <a:rPr lang="hu-HU" sz="2100" dirty="0" smtClean="0">
                <a:effectLst/>
                <a:latin typeface="Arial" panose="020B0604020202020204" pitchFamily="34" charset="0"/>
                <a:ea typeface="Times New Roman" panose="02020603050405020304" pitchFamily="18" charset="0"/>
                <a:cs typeface="Arial" panose="020B0604020202020204" pitchFamily="34" charset="0"/>
              </a:rPr>
              <a:t> összekapcsolják, az összes előírt ellenőrzőműveletet és vizsgálatot el kell végezni, és annak eredményét az </a:t>
            </a:r>
            <a:r>
              <a:rPr lang="hu-HU" sz="2100" dirty="0" err="1" smtClean="0">
                <a:effectLst/>
                <a:latin typeface="Arial" panose="020B0604020202020204" pitchFamily="34" charset="0"/>
                <a:ea typeface="Times New Roman" panose="02020603050405020304" pitchFamily="18" charset="0"/>
                <a:cs typeface="Arial" panose="020B0604020202020204" pitchFamily="34" charset="0"/>
              </a:rPr>
              <a:t>emelőberendezés</a:t>
            </a:r>
            <a:r>
              <a:rPr lang="hu-HU" sz="2100" dirty="0" smtClean="0">
                <a:effectLst/>
                <a:latin typeface="Arial" panose="020B0604020202020204" pitchFamily="34" charset="0"/>
                <a:ea typeface="Times New Roman" panose="02020603050405020304" pitchFamily="18" charset="0"/>
                <a:cs typeface="Arial" panose="020B0604020202020204" pitchFamily="34" charset="0"/>
              </a:rPr>
              <a:t> naplójában írásban kell rögzíteni.</a:t>
            </a:r>
          </a:p>
          <a:p>
            <a:pPr marL="0" indent="0">
              <a:buNone/>
            </a:pPr>
            <a:r>
              <a:rPr lang="hu-HU" sz="2100" dirty="0" smtClean="0">
                <a:effectLst/>
                <a:latin typeface="Arial" panose="020B0604020202020204" pitchFamily="34" charset="0"/>
                <a:ea typeface="Times New Roman" panose="02020603050405020304" pitchFamily="18" charset="0"/>
                <a:cs typeface="Arial" panose="020B0604020202020204" pitchFamily="34" charset="0"/>
              </a:rPr>
              <a:t>5.4.7. Tilos a személytartóra létrát, dobogót, pódiumot, kilépőt, egyéb magasító, szélesítő járdát, segédeszközt felszerelni, vagy azon felmászni.</a:t>
            </a:r>
          </a:p>
          <a:p>
            <a:pPr marL="0" indent="0">
              <a:buNone/>
            </a:pPr>
            <a:r>
              <a:rPr lang="hu-HU" sz="2100" dirty="0" smtClean="0">
                <a:effectLst/>
                <a:latin typeface="Arial" panose="020B0604020202020204" pitchFamily="34" charset="0"/>
                <a:ea typeface="Times New Roman" panose="02020603050405020304" pitchFamily="18" charset="0"/>
                <a:cs typeface="Arial" panose="020B0604020202020204" pitchFamily="34" charset="0"/>
              </a:rPr>
              <a:t>5.4.8. Az </a:t>
            </a:r>
            <a:r>
              <a:rPr lang="hu-HU" sz="2100" dirty="0" err="1" smtClean="0">
                <a:effectLst/>
                <a:latin typeface="Arial" panose="020B0604020202020204" pitchFamily="34" charset="0"/>
                <a:ea typeface="Times New Roman" panose="02020603050405020304" pitchFamily="18" charset="0"/>
                <a:cs typeface="Arial" panose="020B0604020202020204" pitchFamily="34" charset="0"/>
              </a:rPr>
              <a:t>emelőberendezés</a:t>
            </a:r>
            <a:r>
              <a:rPr lang="hu-HU" sz="2100" dirty="0" smtClean="0">
                <a:effectLst/>
                <a:latin typeface="Arial" panose="020B0604020202020204" pitchFamily="34" charset="0"/>
                <a:ea typeface="Times New Roman" panose="02020603050405020304" pitchFamily="18" charset="0"/>
                <a:cs typeface="Arial" panose="020B0604020202020204" pitchFamily="34" charset="0"/>
              </a:rPr>
              <a:t> telepítésével kell kizárni annak lehetőségét, hogy a személytartó olyan irányú mozgást végezhessen, amellyel veszélyes térbe kerülhet, vagy a veszélyeztetést kell megszüntetni.</a:t>
            </a:r>
          </a:p>
          <a:p>
            <a:pPr marL="0" indent="0">
              <a:buNone/>
            </a:pPr>
            <a:r>
              <a:rPr lang="hu-HU" sz="2100" dirty="0" smtClean="0">
                <a:effectLst/>
                <a:latin typeface="Arial" panose="020B0604020202020204" pitchFamily="34" charset="0"/>
                <a:ea typeface="Times New Roman" panose="02020603050405020304" pitchFamily="18" charset="0"/>
                <a:cs typeface="Arial" panose="020B0604020202020204" pitchFamily="34" charset="0"/>
              </a:rPr>
              <a:t>5.4.9. A személytartók leszerelése után az </a:t>
            </a:r>
            <a:r>
              <a:rPr lang="hu-HU" sz="2100" dirty="0" err="1" smtClean="0">
                <a:effectLst/>
                <a:latin typeface="Arial" panose="020B0604020202020204" pitchFamily="34" charset="0"/>
                <a:ea typeface="Times New Roman" panose="02020603050405020304" pitchFamily="18" charset="0"/>
                <a:cs typeface="Arial" panose="020B0604020202020204" pitchFamily="34" charset="0"/>
              </a:rPr>
              <a:t>emelőberendezést</a:t>
            </a:r>
            <a:r>
              <a:rPr lang="hu-HU" sz="2100" dirty="0" smtClean="0">
                <a:effectLst/>
                <a:latin typeface="Arial" panose="020B0604020202020204" pitchFamily="34" charset="0"/>
                <a:ea typeface="Times New Roman" panose="02020603050405020304" pitchFamily="18" charset="0"/>
                <a:cs typeface="Arial" panose="020B0604020202020204" pitchFamily="34" charset="0"/>
              </a:rPr>
              <a:t> vissza kell állítani teheremelő üzemmódba. Minden ehhez előírt műveletet ellenőrizni kell.</a:t>
            </a:r>
          </a:p>
          <a:p>
            <a:endParaRPr lang="hu-HU" dirty="0"/>
          </a:p>
        </p:txBody>
      </p:sp>
      <p:sp>
        <p:nvSpPr>
          <p:cNvPr id="4" name="Dia számának helye 3"/>
          <p:cNvSpPr>
            <a:spLocks noGrp="1"/>
          </p:cNvSpPr>
          <p:nvPr>
            <p:ph type="sldNum" sz="quarter" idx="12"/>
          </p:nvPr>
        </p:nvSpPr>
        <p:spPr/>
        <p:txBody>
          <a:bodyPr/>
          <a:lstStyle/>
          <a:p>
            <a:pPr>
              <a:defRPr/>
            </a:pPr>
            <a:fld id="{05B4058A-715E-4F06-8DEB-F13C4C63BD37}" type="slidenum">
              <a:rPr lang="hu-HU" altLang="hu-HU" smtClean="0">
                <a:solidFill>
                  <a:srgbClr val="000000"/>
                </a:solidFill>
              </a:rPr>
              <a:pPr>
                <a:defRPr/>
              </a:pPr>
              <a:t>33</a:t>
            </a:fld>
            <a:endParaRPr lang="hu-HU" altLang="hu-HU">
              <a:solidFill>
                <a:srgbClr val="000000"/>
              </a:solidFill>
            </a:endParaRPr>
          </a:p>
        </p:txBody>
      </p:sp>
    </p:spTree>
    <p:extLst>
      <p:ext uri="{BB962C8B-B14F-4D97-AF65-F5344CB8AC3E}">
        <p14:creationId xmlns:p14="http://schemas.microsoft.com/office/powerpoint/2010/main" val="4134897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normAutofit fontScale="77500" lnSpcReduction="20000"/>
          </a:bodyPr>
          <a:lstStyle/>
          <a:p>
            <a:pPr marL="0" indent="0">
              <a:lnSpc>
                <a:spcPct val="100000"/>
              </a:lnSpc>
              <a:buNone/>
            </a:pPr>
            <a:r>
              <a:rPr lang="hu-HU" sz="2600" dirty="0">
                <a:latin typeface="Arial" panose="020B0604020202020204" pitchFamily="34" charset="0"/>
                <a:ea typeface="Times New Roman" panose="02020603050405020304" pitchFamily="18" charset="0"/>
                <a:cs typeface="Arial" panose="020B0604020202020204" pitchFamily="34" charset="0"/>
              </a:rPr>
              <a:t>3.4. Személyek (ön)mentése</a:t>
            </a:r>
          </a:p>
          <a:p>
            <a:pPr marL="0" indent="0">
              <a:lnSpc>
                <a:spcPct val="100000"/>
              </a:lnSpc>
              <a:buNone/>
            </a:pPr>
            <a:r>
              <a:rPr lang="hu-HU" sz="2600" dirty="0">
                <a:latin typeface="Arial" panose="020B0604020202020204" pitchFamily="34" charset="0"/>
                <a:ea typeface="Times New Roman" panose="02020603050405020304" pitchFamily="18" charset="0"/>
                <a:cs typeface="Arial" panose="020B0604020202020204" pitchFamily="34" charset="0"/>
              </a:rPr>
              <a:t>3.4.1. Amikor személyeket személytartóban magasba emelnek, a mentésre (önmentésre) előre fel kell készülni, hogy az </a:t>
            </a:r>
            <a:r>
              <a:rPr lang="hu-HU" sz="2600" dirty="0" err="1">
                <a:latin typeface="Arial" panose="020B0604020202020204" pitchFamily="34" charset="0"/>
                <a:ea typeface="Times New Roman" panose="02020603050405020304" pitchFamily="18" charset="0"/>
                <a:cs typeface="Arial" panose="020B0604020202020204" pitchFamily="34" charset="0"/>
              </a:rPr>
              <a:t>emelőberendezés</a:t>
            </a:r>
            <a:r>
              <a:rPr lang="hu-HU" sz="2600" dirty="0">
                <a:latin typeface="Arial" panose="020B0604020202020204" pitchFamily="34" charset="0"/>
                <a:ea typeface="Times New Roman" panose="02020603050405020304" pitchFamily="18" charset="0"/>
                <a:cs typeface="Arial" panose="020B0604020202020204" pitchFamily="34" charset="0"/>
              </a:rPr>
              <a:t> meghibásodása esetén a személyeket az elvárási időn belül a talajszintre lehessen hozni.</a:t>
            </a:r>
          </a:p>
          <a:p>
            <a:pPr marL="0" indent="0">
              <a:lnSpc>
                <a:spcPct val="100000"/>
              </a:lnSpc>
              <a:buNone/>
            </a:pPr>
            <a:r>
              <a:rPr lang="hu-HU" sz="2600" dirty="0">
                <a:latin typeface="Arial" panose="020B0604020202020204" pitchFamily="34" charset="0"/>
                <a:ea typeface="Times New Roman" panose="02020603050405020304" pitchFamily="18" charset="0"/>
                <a:cs typeface="Arial" panose="020B0604020202020204" pitchFamily="34" charset="0"/>
              </a:rPr>
              <a:t>3.4.2. A mentésre magát az </a:t>
            </a:r>
            <a:r>
              <a:rPr lang="hu-HU" sz="2600" dirty="0" err="1">
                <a:latin typeface="Arial" panose="020B0604020202020204" pitchFamily="34" charset="0"/>
                <a:ea typeface="Times New Roman" panose="02020603050405020304" pitchFamily="18" charset="0"/>
                <a:cs typeface="Arial" panose="020B0604020202020204" pitchFamily="34" charset="0"/>
              </a:rPr>
              <a:t>emelőberendezést</a:t>
            </a:r>
            <a:r>
              <a:rPr lang="hu-HU" sz="2600" dirty="0">
                <a:latin typeface="Arial" panose="020B0604020202020204" pitchFamily="34" charset="0"/>
                <a:ea typeface="Times New Roman" panose="02020603050405020304" pitchFamily="18" charset="0"/>
                <a:cs typeface="Arial" panose="020B0604020202020204" pitchFamily="34" charset="0"/>
              </a:rPr>
              <a:t> kell elsősorban alkalmassá tenni, hogy segédenergiával vagy kézi erővel, gravitációval legyen lehetőség a személytartó leengedésére.</a:t>
            </a:r>
          </a:p>
          <a:p>
            <a:pPr marL="0" indent="0">
              <a:lnSpc>
                <a:spcPct val="100000"/>
              </a:lnSpc>
              <a:buNone/>
            </a:pPr>
            <a:r>
              <a:rPr lang="hu-HU" sz="2600" dirty="0">
                <a:latin typeface="Arial" panose="020B0604020202020204" pitchFamily="34" charset="0"/>
                <a:ea typeface="Times New Roman" panose="02020603050405020304" pitchFamily="18" charset="0"/>
                <a:cs typeface="Arial" panose="020B0604020202020204" pitchFamily="34" charset="0"/>
              </a:rPr>
              <a:t>3.4.3. Amennyiben biztonságos megoldással nem lehetséges az </a:t>
            </a:r>
            <a:r>
              <a:rPr lang="hu-HU" sz="2600" dirty="0" err="1">
                <a:latin typeface="Arial" panose="020B0604020202020204" pitchFamily="34" charset="0"/>
                <a:ea typeface="Times New Roman" panose="02020603050405020304" pitchFamily="18" charset="0"/>
                <a:cs typeface="Arial" panose="020B0604020202020204" pitchFamily="34" charset="0"/>
              </a:rPr>
              <a:t>emelőberendezés</a:t>
            </a:r>
            <a:r>
              <a:rPr lang="hu-HU" sz="2600" dirty="0">
                <a:latin typeface="Arial" panose="020B0604020202020204" pitchFamily="34" charset="0"/>
                <a:ea typeface="Times New Roman" panose="02020603050405020304" pitchFamily="18" charset="0"/>
                <a:cs typeface="Arial" panose="020B0604020202020204" pitchFamily="34" charset="0"/>
              </a:rPr>
              <a:t> kézi működtetése, ott egyéni mentő (önmentő) készüléket kell alkalmazni.</a:t>
            </a:r>
          </a:p>
          <a:p>
            <a:pPr marL="0" indent="0">
              <a:lnSpc>
                <a:spcPct val="100000"/>
              </a:lnSpc>
              <a:buNone/>
            </a:pPr>
            <a:r>
              <a:rPr lang="hu-HU" sz="2600" dirty="0">
                <a:latin typeface="Arial" panose="020B0604020202020204" pitchFamily="34" charset="0"/>
                <a:ea typeface="Times New Roman" panose="02020603050405020304" pitchFamily="18" charset="0"/>
                <a:cs typeface="Arial" panose="020B0604020202020204" pitchFamily="34" charset="0"/>
              </a:rPr>
              <a:t>3.4.4. Azoknál a személytartóknál, ahol az önmentő alkalmazása és megléte kötelező, csak olyan személyeket szabad a személytartóval felemelni, akik saját mentésüket (önmentésüket) képesek biztonságosan végrehajtani.</a:t>
            </a:r>
          </a:p>
          <a:p>
            <a:pPr marL="0" indent="0">
              <a:lnSpc>
                <a:spcPct val="100000"/>
              </a:lnSpc>
              <a:buNone/>
            </a:pPr>
            <a:r>
              <a:rPr lang="hu-HU" sz="2600" dirty="0">
                <a:latin typeface="Arial" panose="020B0604020202020204" pitchFamily="34" charset="0"/>
                <a:ea typeface="Times New Roman" panose="02020603050405020304" pitchFamily="18" charset="0"/>
                <a:cs typeface="Arial" panose="020B0604020202020204" pitchFamily="34" charset="0"/>
              </a:rPr>
              <a:t>3.4.5. A személytartóból, a magasban elakadást imitálva, az önmentést időszakonként gyakoroltatni kell.</a:t>
            </a:r>
          </a:p>
          <a:p>
            <a:endParaRPr lang="hu-HU" dirty="0"/>
          </a:p>
        </p:txBody>
      </p:sp>
      <p:sp>
        <p:nvSpPr>
          <p:cNvPr id="4" name="Dia számának helye 3"/>
          <p:cNvSpPr>
            <a:spLocks noGrp="1"/>
          </p:cNvSpPr>
          <p:nvPr>
            <p:ph type="sldNum" sz="quarter" idx="12"/>
          </p:nvPr>
        </p:nvSpPr>
        <p:spPr/>
        <p:txBody>
          <a:bodyPr/>
          <a:lstStyle/>
          <a:p>
            <a:pPr>
              <a:defRPr/>
            </a:pPr>
            <a:fld id="{05B4058A-715E-4F06-8DEB-F13C4C63BD37}" type="slidenum">
              <a:rPr lang="hu-HU" altLang="hu-HU" smtClean="0">
                <a:solidFill>
                  <a:srgbClr val="000000"/>
                </a:solidFill>
              </a:rPr>
              <a:pPr>
                <a:defRPr/>
              </a:pPr>
              <a:t>34</a:t>
            </a:fld>
            <a:endParaRPr lang="hu-HU" altLang="hu-HU">
              <a:solidFill>
                <a:srgbClr val="000000"/>
              </a:solidFill>
            </a:endParaRPr>
          </a:p>
        </p:txBody>
      </p:sp>
    </p:spTree>
    <p:extLst>
      <p:ext uri="{BB962C8B-B14F-4D97-AF65-F5344CB8AC3E}">
        <p14:creationId xmlns:p14="http://schemas.microsoft.com/office/powerpoint/2010/main" val="167013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5"/>
            <a:ext cx="10515600" cy="215643"/>
          </a:xfrm>
        </p:spPr>
        <p:txBody>
          <a:bodyPr>
            <a:normAutofit fontScale="90000"/>
          </a:bodyPr>
          <a:lstStyle/>
          <a:p>
            <a:endParaRPr lang="hu-HU" dirty="0"/>
          </a:p>
        </p:txBody>
      </p:sp>
      <p:sp>
        <p:nvSpPr>
          <p:cNvPr id="3" name="Tartalom helye 2"/>
          <p:cNvSpPr>
            <a:spLocks noGrp="1"/>
          </p:cNvSpPr>
          <p:nvPr>
            <p:ph idx="1"/>
          </p:nvPr>
        </p:nvSpPr>
        <p:spPr>
          <a:xfrm>
            <a:off x="838200" y="877330"/>
            <a:ext cx="10515600" cy="5299633"/>
          </a:xfrm>
        </p:spPr>
        <p:txBody>
          <a:bodyPr>
            <a:normAutofit/>
          </a:bodyPr>
          <a:lstStyle/>
          <a:p>
            <a:pPr marL="0" indent="0">
              <a:buNone/>
            </a:pPr>
            <a:r>
              <a:rPr lang="hu-HU" sz="1800" dirty="0" smtClean="0">
                <a:latin typeface="Arial" panose="020B0604020202020204" pitchFamily="34" charset="0"/>
                <a:cs typeface="Arial" panose="020B0604020202020204" pitchFamily="34" charset="0"/>
              </a:rPr>
              <a:t>III</a:t>
            </a:r>
            <a:r>
              <a:rPr lang="hu-HU" sz="1800" dirty="0" smtClean="0">
                <a:latin typeface="Arial" panose="020B0604020202020204" pitchFamily="34" charset="0"/>
                <a:cs typeface="Arial" panose="020B0604020202020204" pitchFamily="34" charset="0"/>
              </a:rPr>
              <a:t>. fejezet 2.12</a:t>
            </a:r>
            <a:r>
              <a:rPr lang="hu-HU" sz="1800" dirty="0">
                <a:latin typeface="Arial" panose="020B0604020202020204" pitchFamily="34" charset="0"/>
                <a:cs typeface="Arial" panose="020B0604020202020204" pitchFamily="34" charset="0"/>
              </a:rPr>
              <a:t>. Mentés</a:t>
            </a:r>
          </a:p>
          <a:p>
            <a:pPr marL="0" indent="0">
              <a:buNone/>
            </a:pPr>
            <a:r>
              <a:rPr lang="hu-HU" sz="1800" dirty="0">
                <a:latin typeface="Arial" panose="020B0604020202020204" pitchFamily="34" charset="0"/>
                <a:cs typeface="Arial" panose="020B0604020202020204" pitchFamily="34" charset="0"/>
              </a:rPr>
              <a:t>A magasban rekedt személy biztonságos lehozása a talajszintre.</a:t>
            </a:r>
          </a:p>
          <a:p>
            <a:pPr marL="0" indent="0">
              <a:buNone/>
            </a:pPr>
            <a:r>
              <a:rPr lang="hu-HU" sz="1800" dirty="0" smtClean="0">
                <a:latin typeface="Arial" panose="020B0604020202020204" pitchFamily="34" charset="0"/>
                <a:cs typeface="Arial" panose="020B0604020202020204" pitchFamily="34" charset="0"/>
              </a:rPr>
              <a:t>III</a:t>
            </a:r>
            <a:r>
              <a:rPr lang="hu-HU" sz="1800" dirty="0" smtClean="0">
                <a:latin typeface="Arial" panose="020B0604020202020204" pitchFamily="34" charset="0"/>
                <a:cs typeface="Arial" panose="020B0604020202020204" pitchFamily="34" charset="0"/>
              </a:rPr>
              <a:t>. fejezet 2.14</a:t>
            </a:r>
            <a:r>
              <a:rPr lang="hu-HU" sz="1800" dirty="0">
                <a:latin typeface="Arial" panose="020B0604020202020204" pitchFamily="34" charset="0"/>
                <a:cs typeface="Arial" panose="020B0604020202020204" pitchFamily="34" charset="0"/>
              </a:rPr>
              <a:t>. Önmentés</a:t>
            </a:r>
          </a:p>
          <a:p>
            <a:pPr marL="0" indent="0">
              <a:buNone/>
            </a:pPr>
            <a:r>
              <a:rPr lang="hu-HU" sz="1800" dirty="0">
                <a:latin typeface="Arial" panose="020B0604020202020204" pitchFamily="34" charset="0"/>
                <a:cs typeface="Arial" panose="020B0604020202020204" pitchFamily="34" charset="0"/>
              </a:rPr>
              <a:t>A magasban rekedt személytartó önerőből való elhagyása, biztonságos módon és eszközökkel</a:t>
            </a:r>
            <a:r>
              <a:rPr lang="hu-HU" sz="1800" dirty="0" smtClean="0">
                <a:latin typeface="Arial" panose="020B0604020202020204" pitchFamily="34" charset="0"/>
                <a:cs typeface="Arial" panose="020B0604020202020204" pitchFamily="34" charset="0"/>
              </a:rPr>
              <a:t>.</a:t>
            </a:r>
          </a:p>
          <a:p>
            <a:pPr marL="0" indent="0">
              <a:buNone/>
            </a:pPr>
            <a:r>
              <a:rPr lang="hu-HU" sz="1800" dirty="0">
                <a:latin typeface="Arial" panose="020B0604020202020204" pitchFamily="34" charset="0"/>
                <a:cs typeface="Arial" panose="020B0604020202020204" pitchFamily="34" charset="0"/>
              </a:rPr>
              <a:t>2.21. Vészleeresztés</a:t>
            </a:r>
          </a:p>
          <a:p>
            <a:pPr marL="0" indent="0">
              <a:buNone/>
            </a:pPr>
            <a:r>
              <a:rPr lang="hu-HU" sz="1800" dirty="0">
                <a:latin typeface="Arial" panose="020B0604020202020204" pitchFamily="34" charset="0"/>
                <a:cs typeface="Arial" panose="020B0604020202020204" pitchFamily="34" charset="0"/>
              </a:rPr>
              <a:t>A személytartó bármely helyzetéből való alaphelyzetbe juttatása üzemzavar esetén abból a célból, hogy a benntartózkodók biztonságosan elhagyhassák azt.</a:t>
            </a:r>
          </a:p>
          <a:p>
            <a:pPr marL="0" indent="0">
              <a:buNone/>
            </a:pPr>
            <a:endParaRPr lang="hu-HU" sz="1800" dirty="0"/>
          </a:p>
          <a:p>
            <a:pPr marL="0" indent="0">
              <a:buNone/>
            </a:pPr>
            <a:endParaRPr lang="hu-HU" sz="1800" dirty="0">
              <a:latin typeface="Arial" panose="020B0604020202020204" pitchFamily="34" charset="0"/>
              <a:cs typeface="Arial" panose="020B0604020202020204" pitchFamily="34" charset="0"/>
            </a:endParaRPr>
          </a:p>
          <a:p>
            <a:endParaRPr lang="hu-HU" dirty="0"/>
          </a:p>
        </p:txBody>
      </p:sp>
    </p:spTree>
    <p:extLst>
      <p:ext uri="{BB962C8B-B14F-4D97-AF65-F5344CB8AC3E}">
        <p14:creationId xmlns:p14="http://schemas.microsoft.com/office/powerpoint/2010/main" val="430330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dirty="0"/>
          </a:p>
        </p:txBody>
      </p:sp>
      <p:sp>
        <p:nvSpPr>
          <p:cNvPr id="3" name="Tartalom helye 2"/>
          <p:cNvSpPr>
            <a:spLocks noGrp="1"/>
          </p:cNvSpPr>
          <p:nvPr>
            <p:ph idx="1"/>
          </p:nvPr>
        </p:nvSpPr>
        <p:spPr/>
        <p:txBody>
          <a:bodyPr>
            <a:normAutofit/>
          </a:bodyPr>
          <a:lstStyle/>
          <a:p>
            <a:pPr marL="0" indent="0">
              <a:buNone/>
            </a:pPr>
            <a:r>
              <a:rPr lang="hu-HU" sz="1900" dirty="0" smtClean="0">
                <a:effectLst/>
                <a:latin typeface="Arial" panose="020B0604020202020204" pitchFamily="34" charset="0"/>
                <a:ea typeface="Times New Roman" panose="02020603050405020304" pitchFamily="18" charset="0"/>
                <a:cs typeface="Arial" panose="020B0604020202020204" pitchFamily="34" charset="0"/>
              </a:rPr>
              <a:t>3.4.6. Amikor a személytartóban felemelt helyzetben többen tartózkodnak, csak abban az esetben elégséges egy önmentő készülék, ha azzal mindenki képes egyenként, egymás után bármely helyzetből leereszkedni. Ezek az önmentők alulról, vagy felülről újra felhúzhatók legyenek.</a:t>
            </a:r>
          </a:p>
          <a:p>
            <a:pPr marL="0" indent="0">
              <a:buNone/>
            </a:pPr>
            <a:r>
              <a:rPr lang="hu-HU" sz="1900" dirty="0" smtClean="0">
                <a:effectLst/>
                <a:latin typeface="Arial" panose="020B0604020202020204" pitchFamily="34" charset="0"/>
                <a:ea typeface="Times New Roman" panose="02020603050405020304" pitchFamily="18" charset="0"/>
                <a:cs typeface="Arial" panose="020B0604020202020204" pitchFamily="34" charset="0"/>
              </a:rPr>
              <a:t>3.4.7. Ellenőrizni kell minden egyes üzem behelyezéskor, hogy a személytartóban az önmentő készülék ott van-e, és üzemképes-e. Az önmentő készülék mentőkötelét félévenként felül kell vizsgálni, és írásban nyilatkozni kell további felhasználhatóságáról. A mentőkötél hossza tegye lehetővé a talajra érést a személytartó legmagasabb helyzetéből is.</a:t>
            </a:r>
          </a:p>
          <a:p>
            <a:pPr marL="0" indent="0">
              <a:buNone/>
            </a:pPr>
            <a:r>
              <a:rPr lang="hu-HU" sz="1900" dirty="0" smtClean="0">
                <a:effectLst/>
                <a:latin typeface="Arial" panose="020B0604020202020204" pitchFamily="34" charset="0"/>
                <a:ea typeface="Times New Roman" panose="02020603050405020304" pitchFamily="18" charset="0"/>
                <a:cs typeface="Arial" panose="020B0604020202020204" pitchFamily="34" charset="0"/>
              </a:rPr>
              <a:t>3.4.8. A személytartón előre ki kell jelölni és megkülönböztető színezéssel kell jelezni azt a garantált teherviselő pontot, ahová a mentő (önmentő) eszközöket kell erősíteni.</a:t>
            </a:r>
          </a:p>
          <a:p>
            <a:endParaRPr lang="hu-HU" dirty="0"/>
          </a:p>
        </p:txBody>
      </p:sp>
      <p:sp>
        <p:nvSpPr>
          <p:cNvPr id="4" name="Dia számának helye 3"/>
          <p:cNvSpPr>
            <a:spLocks noGrp="1"/>
          </p:cNvSpPr>
          <p:nvPr>
            <p:ph type="sldNum" sz="quarter" idx="12"/>
          </p:nvPr>
        </p:nvSpPr>
        <p:spPr/>
        <p:txBody>
          <a:bodyPr/>
          <a:lstStyle/>
          <a:p>
            <a:pPr>
              <a:defRPr/>
            </a:pPr>
            <a:fld id="{05B4058A-715E-4F06-8DEB-F13C4C63BD37}" type="slidenum">
              <a:rPr lang="hu-HU" altLang="hu-HU" smtClean="0">
                <a:solidFill>
                  <a:srgbClr val="000000"/>
                </a:solidFill>
              </a:rPr>
              <a:pPr>
                <a:defRPr/>
              </a:pPr>
              <a:t>36</a:t>
            </a:fld>
            <a:endParaRPr lang="hu-HU" altLang="hu-HU">
              <a:solidFill>
                <a:srgbClr val="000000"/>
              </a:solidFill>
            </a:endParaRPr>
          </a:p>
        </p:txBody>
      </p:sp>
    </p:spTree>
    <p:extLst>
      <p:ext uri="{BB962C8B-B14F-4D97-AF65-F5344CB8AC3E}">
        <p14:creationId xmlns:p14="http://schemas.microsoft.com/office/powerpoint/2010/main" val="32780384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6"/>
            <a:ext cx="10515600" cy="302140"/>
          </a:xfrm>
        </p:spPr>
        <p:txBody>
          <a:bodyPr>
            <a:normAutofit fontScale="90000"/>
          </a:bodyPr>
          <a:lstStyle/>
          <a:p>
            <a:endParaRPr lang="hu-HU" dirty="0"/>
          </a:p>
        </p:txBody>
      </p:sp>
      <p:sp>
        <p:nvSpPr>
          <p:cNvPr id="3" name="Tartalom helye 2"/>
          <p:cNvSpPr>
            <a:spLocks noGrp="1"/>
          </p:cNvSpPr>
          <p:nvPr>
            <p:ph idx="1"/>
          </p:nvPr>
        </p:nvSpPr>
        <p:spPr>
          <a:xfrm>
            <a:off x="838200" y="1025610"/>
            <a:ext cx="10515600" cy="5330739"/>
          </a:xfrm>
        </p:spPr>
        <p:txBody>
          <a:bodyPr>
            <a:normAutofit/>
          </a:bodyPr>
          <a:lstStyle/>
          <a:p>
            <a:pPr marL="0" indent="0">
              <a:buNone/>
            </a:pPr>
            <a:r>
              <a:rPr lang="hu-HU" sz="1800" b="1" dirty="0" smtClean="0">
                <a:effectLst/>
                <a:latin typeface="Arial" panose="020B0604020202020204" pitchFamily="34" charset="0"/>
                <a:ea typeface="Times New Roman" panose="02020603050405020304" pitchFamily="18" charset="0"/>
                <a:cs typeface="Arial" panose="020B0604020202020204" pitchFamily="34" charset="0"/>
              </a:rPr>
              <a:t>8.5. Közterületek környezetében végzett emelés</a:t>
            </a:r>
          </a:p>
          <a:p>
            <a:pPr marL="0" indent="0">
              <a:buNone/>
            </a:pPr>
            <a:r>
              <a:rPr lang="hu-HU" sz="1800" dirty="0" smtClean="0">
                <a:effectLst/>
                <a:latin typeface="Arial" panose="020B0604020202020204" pitchFamily="34" charset="0"/>
                <a:ea typeface="Times New Roman" panose="02020603050405020304" pitchFamily="18" charset="0"/>
                <a:cs typeface="Arial" panose="020B0604020202020204" pitchFamily="34" charset="0"/>
              </a:rPr>
              <a:t>8.5.1. Ha az emelőgépet közforgalmi utak, vasúti vágányok, repülési útvonalak és repülőterek, valamint vízi létesítmények vagy útvonalak (közterületek), lakott épületek hatósugarával érintett közelébe telepítik, illetőleg üzemeltetik, akkor a létesítmény tulajdonosának, üzemeltetőjének, kezelőjének előírásait is figyelembe véve – a várható kockázatok csökkentése érdekében – a biztonságos üzemeltetés feltételeit utasításban kell rögzíteni.</a:t>
            </a:r>
          </a:p>
          <a:p>
            <a:pPr marL="0" indent="0">
              <a:buNone/>
            </a:pPr>
            <a:r>
              <a:rPr lang="hu-HU" sz="1800" dirty="0">
                <a:latin typeface="Arial" panose="020B0604020202020204" pitchFamily="34" charset="0"/>
                <a:cs typeface="Arial" panose="020B0604020202020204" pitchFamily="34" charset="0"/>
              </a:rPr>
              <a:t>8.5.2. A közterületekre kihatóan felállított emelőgép esetén az emeléstechnológiai utasításban rögzíteni kell legalább a következőket:</a:t>
            </a:r>
          </a:p>
          <a:p>
            <a:pPr marL="0" indent="0">
              <a:buNone/>
            </a:pPr>
            <a:r>
              <a:rPr lang="hu-HU" sz="1800" dirty="0">
                <a:latin typeface="Arial" panose="020B0604020202020204" pitchFamily="34" charset="0"/>
                <a:cs typeface="Arial" panose="020B0604020202020204" pitchFamily="34" charset="0"/>
              </a:rPr>
              <a:t>– az alkalmazásra kijelölt emelőgép típust a felállítási hely pontos megjelölésével,</a:t>
            </a:r>
          </a:p>
          <a:p>
            <a:pPr marL="0" indent="0">
              <a:buNone/>
            </a:pPr>
            <a:r>
              <a:rPr lang="hu-HU" sz="1800" dirty="0">
                <a:latin typeface="Arial" panose="020B0604020202020204" pitchFamily="34" charset="0"/>
                <a:cs typeface="Arial" panose="020B0604020202020204" pitchFamily="34" charset="0"/>
              </a:rPr>
              <a:t>– az engedélyezett emelési műveleteket,</a:t>
            </a:r>
          </a:p>
          <a:p>
            <a:pPr marL="0" indent="0">
              <a:buNone/>
            </a:pPr>
            <a:r>
              <a:rPr lang="hu-HU" sz="1800" dirty="0">
                <a:latin typeface="Arial" panose="020B0604020202020204" pitchFamily="34" charset="0"/>
                <a:cs typeface="Arial" panose="020B0604020202020204" pitchFamily="34" charset="0"/>
              </a:rPr>
              <a:t>– az üzemelési terület behatárolását,</a:t>
            </a:r>
          </a:p>
          <a:p>
            <a:pPr marL="0" indent="0">
              <a:buNone/>
            </a:pPr>
            <a:r>
              <a:rPr lang="hu-HU" sz="1800" dirty="0">
                <a:latin typeface="Arial" panose="020B0604020202020204" pitchFamily="34" charset="0"/>
                <a:cs typeface="Arial" panose="020B0604020202020204" pitchFamily="34" charset="0"/>
              </a:rPr>
              <a:t>– a felállítandó jelzőtáblákat és irányító berendezéseket;</a:t>
            </a:r>
          </a:p>
          <a:p>
            <a:pPr marL="0" indent="0">
              <a:buNone/>
            </a:pPr>
            <a:r>
              <a:rPr lang="hu-HU" sz="1800" dirty="0">
                <a:latin typeface="Arial" panose="020B0604020202020204" pitchFamily="34" charset="0"/>
                <a:cs typeface="Arial" panose="020B0604020202020204" pitchFamily="34" charset="0"/>
              </a:rPr>
              <a:t>– a pótlólagos biztonsági berendezéseket és intézkedéseket (pl. hajtómű kiiktatás, illetőleg reteszelés),</a:t>
            </a:r>
          </a:p>
          <a:p>
            <a:pPr marL="0" indent="0">
              <a:buNone/>
            </a:pPr>
            <a:r>
              <a:rPr lang="hu-HU" sz="1800" dirty="0">
                <a:latin typeface="Arial" panose="020B0604020202020204" pitchFamily="34" charset="0"/>
                <a:cs typeface="Arial" panose="020B0604020202020204" pitchFamily="34" charset="0"/>
              </a:rPr>
              <a:t>– forgalomszabályozást, </a:t>
            </a:r>
            <a:r>
              <a:rPr lang="hu-HU" sz="1800" dirty="0" err="1">
                <a:latin typeface="Arial" panose="020B0604020202020204" pitchFamily="34" charset="0"/>
                <a:cs typeface="Arial" panose="020B0604020202020204" pitchFamily="34" charset="0"/>
              </a:rPr>
              <a:t>-elterelést</a:t>
            </a:r>
            <a:r>
              <a:rPr lang="hu-HU" sz="1800" dirty="0">
                <a:latin typeface="Arial" panose="020B0604020202020204" pitchFamily="34" charset="0"/>
                <a:cs typeface="Arial" panose="020B0604020202020204" pitchFamily="34" charset="0"/>
              </a:rPr>
              <a:t>,</a:t>
            </a:r>
          </a:p>
          <a:p>
            <a:pPr marL="0" indent="0">
              <a:buNone/>
            </a:pPr>
            <a:r>
              <a:rPr lang="hu-HU" sz="1800" dirty="0">
                <a:latin typeface="Arial" panose="020B0604020202020204" pitchFamily="34" charset="0"/>
                <a:cs typeface="Arial" panose="020B0604020202020204" pitchFamily="34" charset="0"/>
              </a:rPr>
              <a:t>– védőtető alkalmazását.</a:t>
            </a:r>
          </a:p>
          <a:p>
            <a:endParaRPr lang="hu-HU" sz="1800" dirty="0">
              <a:effectLst/>
              <a:latin typeface="Times New Roman" panose="02020603050405020304" pitchFamily="18" charset="0"/>
              <a:ea typeface="Times New Roman" panose="02020603050405020304" pitchFamily="18" charset="0"/>
            </a:endParaRPr>
          </a:p>
        </p:txBody>
      </p:sp>
      <p:sp>
        <p:nvSpPr>
          <p:cNvPr id="4" name="Dia számának helye 3"/>
          <p:cNvSpPr>
            <a:spLocks noGrp="1"/>
          </p:cNvSpPr>
          <p:nvPr>
            <p:ph type="sldNum" sz="quarter" idx="12"/>
          </p:nvPr>
        </p:nvSpPr>
        <p:spPr/>
        <p:txBody>
          <a:bodyPr/>
          <a:lstStyle/>
          <a:p>
            <a:pPr>
              <a:defRPr/>
            </a:pPr>
            <a:fld id="{05B4058A-715E-4F06-8DEB-F13C4C63BD37}" type="slidenum">
              <a:rPr lang="hu-HU" altLang="hu-HU" smtClean="0">
                <a:solidFill>
                  <a:srgbClr val="000000"/>
                </a:solidFill>
              </a:rPr>
              <a:pPr>
                <a:defRPr/>
              </a:pPr>
              <a:t>37</a:t>
            </a:fld>
            <a:endParaRPr lang="hu-HU" altLang="hu-HU">
              <a:solidFill>
                <a:srgbClr val="000000"/>
              </a:solidFill>
            </a:endParaRPr>
          </a:p>
        </p:txBody>
      </p:sp>
    </p:spTree>
    <p:extLst>
      <p:ext uri="{BB962C8B-B14F-4D97-AF65-F5344CB8AC3E}">
        <p14:creationId xmlns:p14="http://schemas.microsoft.com/office/powerpoint/2010/main" val="267562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6"/>
            <a:ext cx="10515600" cy="265070"/>
          </a:xfrm>
        </p:spPr>
        <p:txBody>
          <a:bodyPr>
            <a:normAutofit fontScale="90000"/>
          </a:bodyPr>
          <a:lstStyle/>
          <a:p>
            <a:endParaRPr lang="hu-HU" dirty="0"/>
          </a:p>
        </p:txBody>
      </p:sp>
      <p:sp>
        <p:nvSpPr>
          <p:cNvPr id="3" name="Tartalom helye 2"/>
          <p:cNvSpPr>
            <a:spLocks noGrp="1"/>
          </p:cNvSpPr>
          <p:nvPr>
            <p:ph idx="1"/>
          </p:nvPr>
        </p:nvSpPr>
        <p:spPr>
          <a:xfrm>
            <a:off x="838200" y="988541"/>
            <a:ext cx="10515600" cy="5188422"/>
          </a:xfrm>
        </p:spPr>
        <p:txBody>
          <a:bodyPr>
            <a:normAutofit fontScale="62500" lnSpcReduction="20000"/>
          </a:bodyPr>
          <a:lstStyle/>
          <a:p>
            <a:pPr marL="0" indent="0">
              <a:buNone/>
            </a:pPr>
            <a:r>
              <a:rPr lang="hu-HU" b="1" dirty="0" smtClean="0">
                <a:effectLst/>
                <a:latin typeface="Arial" panose="020B0604020202020204" pitchFamily="34" charset="0"/>
                <a:ea typeface="Times New Roman" panose="02020603050405020304" pitchFamily="18" charset="0"/>
                <a:cs typeface="Arial" panose="020B0604020202020204" pitchFamily="34" charset="0"/>
              </a:rPr>
              <a:t>8.6 A nagy- és kisfeszültségű föld feletti szabadvezeték közelében végzett emelés.</a:t>
            </a:r>
          </a:p>
          <a:p>
            <a:pPr marL="0" indent="0">
              <a:buNone/>
            </a:pPr>
            <a:r>
              <a:rPr lang="hu-HU" dirty="0" smtClean="0">
                <a:effectLst/>
                <a:latin typeface="Arial" panose="020B0604020202020204" pitchFamily="34" charset="0"/>
                <a:ea typeface="Times New Roman" panose="02020603050405020304" pitchFamily="18" charset="0"/>
                <a:cs typeface="Arial" panose="020B0604020202020204" pitchFamily="34" charset="0"/>
              </a:rPr>
              <a:t>8.6.1A nagy- és kisfeszültségű föld feletti szabadvezeték közelében üzemeltetett emelőgépnél a vezetékeket </a:t>
            </a:r>
            <a:r>
              <a:rPr lang="hu-HU" dirty="0" err="1" smtClean="0">
                <a:effectLst/>
                <a:latin typeface="Arial" panose="020B0604020202020204" pitchFamily="34" charset="0"/>
                <a:ea typeface="Times New Roman" panose="02020603050405020304" pitchFamily="18" charset="0"/>
                <a:cs typeface="Arial" panose="020B0604020202020204" pitchFamily="34" charset="0"/>
              </a:rPr>
              <a:t>feszültségmentesíteni</a:t>
            </a:r>
            <a:r>
              <a:rPr lang="hu-HU" dirty="0" smtClean="0">
                <a:effectLst/>
                <a:latin typeface="Arial" panose="020B0604020202020204" pitchFamily="34" charset="0"/>
                <a:ea typeface="Times New Roman" panose="02020603050405020304" pitchFamily="18" charset="0"/>
                <a:cs typeface="Arial" panose="020B0604020202020204" pitchFamily="34" charset="0"/>
              </a:rPr>
              <a:t> kell. Ha ez nem lehetséges, akkor a külön jogszabályban</a:t>
            </a:r>
            <a:r>
              <a:rPr lang="hu-HU" u="sng" baseline="30000" dirty="0"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25</a:t>
            </a:r>
            <a:r>
              <a:rPr lang="hu-HU" dirty="0" smtClean="0">
                <a:effectLst/>
                <a:latin typeface="Arial" panose="020B0604020202020204" pitchFamily="34" charset="0"/>
                <a:ea typeface="Times New Roman" panose="02020603050405020304" pitchFamily="18" charset="0"/>
                <a:cs typeface="Arial" panose="020B0604020202020204" pitchFamily="34" charset="0"/>
              </a:rPr>
              <a:t> feszültségszinttől függően meghatározott biztonsági távolságot kell biztosítani.</a:t>
            </a:r>
          </a:p>
          <a:p>
            <a:pPr marL="0" indent="0">
              <a:buNone/>
            </a:pPr>
            <a:r>
              <a:rPr lang="hu-HU" dirty="0" smtClean="0">
                <a:effectLst/>
                <a:latin typeface="Arial" panose="020B0604020202020204" pitchFamily="34" charset="0"/>
                <a:ea typeface="Times New Roman" panose="02020603050405020304" pitchFamily="18" charset="0"/>
                <a:cs typeface="Arial" panose="020B0604020202020204" pitchFamily="34" charset="0"/>
              </a:rPr>
              <a:t>A vonatkozó jogszabályban foglaltakon túl a telepítés, üzemeltetés megkezdése előtt ki kell kérni a vezeték kezelőjének (áramszolgáltató) írásbeli nyilatkozatát is a feszültség nagyságáról és a biztonsági távolságról.</a:t>
            </a:r>
          </a:p>
          <a:p>
            <a:pPr marL="0" indent="0">
              <a:buNone/>
            </a:pPr>
            <a:r>
              <a:rPr lang="hu-HU" dirty="0" smtClean="0">
                <a:effectLst/>
                <a:latin typeface="Arial" panose="020B0604020202020204" pitchFamily="34" charset="0"/>
                <a:ea typeface="Times New Roman" panose="02020603050405020304" pitchFamily="18" charset="0"/>
                <a:cs typeface="Arial" panose="020B0604020202020204" pitchFamily="34" charset="0"/>
              </a:rPr>
              <a:t>8.6.2. Amennyiben az emelőgép magassága a 4 métert meghaladja és a vezeték szakasz nem </a:t>
            </a:r>
            <a:r>
              <a:rPr lang="hu-HU" dirty="0" err="1" smtClean="0">
                <a:effectLst/>
                <a:latin typeface="Arial" panose="020B0604020202020204" pitchFamily="34" charset="0"/>
                <a:ea typeface="Times New Roman" panose="02020603050405020304" pitchFamily="18" charset="0"/>
                <a:cs typeface="Arial" panose="020B0604020202020204" pitchFamily="34" charset="0"/>
              </a:rPr>
              <a:t>feszültségmentesíthető</a:t>
            </a:r>
            <a:r>
              <a:rPr lang="hu-HU" dirty="0" smtClean="0">
                <a:effectLst/>
                <a:latin typeface="Arial" panose="020B0604020202020204" pitchFamily="34" charset="0"/>
                <a:ea typeface="Times New Roman" panose="02020603050405020304" pitchFamily="18" charset="0"/>
                <a:cs typeface="Arial" panose="020B0604020202020204" pitchFamily="34" charset="0"/>
              </a:rPr>
              <a:t>, az emelési utasításban rögzíteni kell:</a:t>
            </a:r>
          </a:p>
          <a:p>
            <a:pPr marL="0" indent="0">
              <a:buNone/>
            </a:pPr>
            <a:r>
              <a:rPr lang="hu-HU" dirty="0" smtClean="0">
                <a:effectLst/>
                <a:latin typeface="Arial" panose="020B0604020202020204" pitchFamily="34" charset="0"/>
                <a:ea typeface="Times New Roman" panose="02020603050405020304" pitchFamily="18" charset="0"/>
                <a:cs typeface="Arial" panose="020B0604020202020204" pitchFamily="34" charset="0"/>
              </a:rPr>
              <a:t>– hogy a legkisebb biztonsági távolság határára jelzőőrt kell állítani,</a:t>
            </a:r>
          </a:p>
          <a:p>
            <a:pPr marL="0" indent="0">
              <a:buNone/>
            </a:pPr>
            <a:r>
              <a:rPr lang="hu-HU" dirty="0" smtClean="0">
                <a:effectLst/>
                <a:latin typeface="Arial" panose="020B0604020202020204" pitchFamily="34" charset="0"/>
                <a:ea typeface="Times New Roman" panose="02020603050405020304" pitchFamily="18" charset="0"/>
                <a:cs typeface="Arial" panose="020B0604020202020204" pitchFamily="34" charset="0"/>
              </a:rPr>
              <a:t>– hogy a legkisebb biztonsági távolságot a vezetékkel párhuzamosan meg kell jelölni (pl. karók, jelzőszalag),</a:t>
            </a:r>
          </a:p>
          <a:p>
            <a:pPr marL="0" indent="0">
              <a:buNone/>
            </a:pPr>
            <a:r>
              <a:rPr lang="hu-HU" dirty="0" smtClean="0">
                <a:effectLst/>
                <a:latin typeface="Arial" panose="020B0604020202020204" pitchFamily="34" charset="0"/>
                <a:ea typeface="Times New Roman" panose="02020603050405020304" pitchFamily="18" charset="0"/>
                <a:cs typeface="Arial" panose="020B0604020202020204" pitchFamily="34" charset="0"/>
              </a:rPr>
              <a:t>– hogy a jelzőőrnek minden mozgást le kell állíttatnia, ha az emelőgép, a teher vagy a teherfelvevő eszköz megközelítette a jelzett vonalat,</a:t>
            </a:r>
          </a:p>
          <a:p>
            <a:pPr marL="0" indent="0">
              <a:buNone/>
            </a:pPr>
            <a:r>
              <a:rPr lang="hu-HU" dirty="0" smtClean="0">
                <a:effectLst/>
                <a:latin typeface="Arial" panose="020B0604020202020204" pitchFamily="34" charset="0"/>
                <a:ea typeface="Times New Roman" panose="02020603050405020304" pitchFamily="18" charset="0"/>
                <a:cs typeface="Arial" panose="020B0604020202020204" pitchFamily="34" charset="0"/>
              </a:rPr>
              <a:t>– a jelzőőr tartózkodási helyét.</a:t>
            </a:r>
          </a:p>
          <a:p>
            <a:pPr marL="0" indent="0">
              <a:buNone/>
            </a:pPr>
            <a:r>
              <a:rPr lang="hu-HU" dirty="0" smtClean="0">
                <a:effectLst/>
                <a:latin typeface="Arial" panose="020B0604020202020204" pitchFamily="34" charset="0"/>
                <a:ea typeface="Times New Roman" panose="02020603050405020304" pitchFamily="18" charset="0"/>
                <a:cs typeface="Arial" panose="020B0604020202020204" pitchFamily="34" charset="0"/>
              </a:rPr>
              <a:t>A jelzőőrt egyéb feladattal megbízni nem szabad.</a:t>
            </a:r>
          </a:p>
          <a:p>
            <a:pPr marL="0" indent="0">
              <a:buNone/>
            </a:pPr>
            <a:r>
              <a:rPr lang="hu-HU" dirty="0" smtClean="0">
                <a:effectLst/>
                <a:latin typeface="Arial" panose="020B0604020202020204" pitchFamily="34" charset="0"/>
                <a:ea typeface="Times New Roman" panose="02020603050405020304" pitchFamily="18" charset="0"/>
                <a:cs typeface="Arial" panose="020B0604020202020204" pitchFamily="34" charset="0"/>
              </a:rPr>
              <a:t>8.6.3.</a:t>
            </a:r>
            <a:r>
              <a:rPr lang="hu-HU" u="sng" baseline="30000" dirty="0"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27</a:t>
            </a:r>
            <a:r>
              <a:rPr lang="hu-HU" dirty="0" smtClean="0">
                <a:effectLst/>
                <a:latin typeface="Arial" panose="020B0604020202020204" pitchFamily="34" charset="0"/>
                <a:ea typeface="Times New Roman" panose="02020603050405020304" pitchFamily="18" charset="0"/>
                <a:cs typeface="Arial" panose="020B0604020202020204" pitchFamily="34" charset="0"/>
              </a:rPr>
              <a:t> A nagy- és kisfeszültségű föld feletti szabadvezeték veszélyes közelébe telepített, illetőleg üzemeltetett emelőgép kezelőjével és a kötöző, irányító személyzettel a munkálatok megkezdése előtt a biztonságos munkavégzés feltételeit el kell sajátíttatni, ellenőrizhető módon.</a:t>
            </a:r>
          </a:p>
          <a:p>
            <a:endParaRPr lang="hu-HU" dirty="0"/>
          </a:p>
        </p:txBody>
      </p:sp>
      <p:sp>
        <p:nvSpPr>
          <p:cNvPr id="4" name="Dia számának helye 3"/>
          <p:cNvSpPr>
            <a:spLocks noGrp="1"/>
          </p:cNvSpPr>
          <p:nvPr>
            <p:ph type="sldNum" sz="quarter" idx="12"/>
          </p:nvPr>
        </p:nvSpPr>
        <p:spPr/>
        <p:txBody>
          <a:bodyPr/>
          <a:lstStyle/>
          <a:p>
            <a:pPr>
              <a:defRPr/>
            </a:pPr>
            <a:fld id="{05B4058A-715E-4F06-8DEB-F13C4C63BD37}" type="slidenum">
              <a:rPr lang="hu-HU" altLang="hu-HU" smtClean="0">
                <a:solidFill>
                  <a:srgbClr val="000000"/>
                </a:solidFill>
              </a:rPr>
              <a:pPr>
                <a:defRPr/>
              </a:pPr>
              <a:t>38</a:t>
            </a:fld>
            <a:endParaRPr lang="hu-HU" altLang="hu-HU">
              <a:solidFill>
                <a:srgbClr val="000000"/>
              </a:solidFill>
            </a:endParaRPr>
          </a:p>
        </p:txBody>
      </p:sp>
    </p:spTree>
    <p:extLst>
      <p:ext uri="{BB962C8B-B14F-4D97-AF65-F5344CB8AC3E}">
        <p14:creationId xmlns:p14="http://schemas.microsoft.com/office/powerpoint/2010/main" val="37619091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normAutofit/>
          </a:bodyPr>
          <a:lstStyle/>
          <a:p>
            <a:pPr marL="0" indent="0">
              <a:buNone/>
            </a:pPr>
            <a:r>
              <a:rPr lang="hu-HU" sz="1800" dirty="0" smtClean="0">
                <a:effectLst/>
                <a:latin typeface="Arial" panose="020B0604020202020204" pitchFamily="34" charset="0"/>
                <a:ea typeface="Times New Roman" panose="02020603050405020304" pitchFamily="18" charset="0"/>
                <a:cs typeface="Arial" panose="020B0604020202020204" pitchFamily="34" charset="0"/>
              </a:rPr>
              <a:t>8.6.4. Ha az emelőgép vagy valamelyik része érintkezésbe kerül a feszültség alatt álló erősáramú szabadvezetékkel, akkor az emelőgép-kezelő:</a:t>
            </a:r>
          </a:p>
          <a:p>
            <a:pPr marL="0" indent="0">
              <a:buNone/>
            </a:pPr>
            <a:r>
              <a:rPr lang="hu-HU" sz="1800" dirty="0" smtClean="0">
                <a:effectLst/>
                <a:latin typeface="Arial" panose="020B0604020202020204" pitchFamily="34" charset="0"/>
                <a:ea typeface="Times New Roman" panose="02020603050405020304" pitchFamily="18" charset="0"/>
                <a:cs typeface="Arial" panose="020B0604020202020204" pitchFamily="34" charset="0"/>
              </a:rPr>
              <a:t>– adjon hangjelzést, amely az ott tartózkodó személyek figyelmét felhívja a veszélyhelyzetre,</a:t>
            </a:r>
          </a:p>
          <a:p>
            <a:pPr marL="0" indent="0">
              <a:buNone/>
            </a:pPr>
            <a:r>
              <a:rPr lang="hu-HU" sz="1800" dirty="0" smtClean="0">
                <a:effectLst/>
                <a:latin typeface="Arial" panose="020B0604020202020204" pitchFamily="34" charset="0"/>
                <a:ea typeface="Times New Roman" panose="02020603050405020304" pitchFamily="18" charset="0"/>
                <a:cs typeface="Arial" panose="020B0604020202020204" pitchFamily="34" charset="0"/>
              </a:rPr>
              <a:t>– kísérelje meg az emelőgépet eltávolítani a vezetéktől, vagy kérjen intézkedést a vezeték feszültségmentesítésére,</a:t>
            </a:r>
          </a:p>
          <a:p>
            <a:pPr marL="0" indent="0">
              <a:buNone/>
            </a:pPr>
            <a:r>
              <a:rPr lang="hu-HU" sz="1800" dirty="0" smtClean="0">
                <a:effectLst/>
                <a:latin typeface="Arial" panose="020B0604020202020204" pitchFamily="34" charset="0"/>
                <a:ea typeface="Times New Roman" panose="02020603050405020304" pitchFamily="18" charset="0"/>
                <a:cs typeface="Arial" panose="020B0604020202020204" pitchFamily="34" charset="0"/>
              </a:rPr>
              <a:t>– csak a biztonsági előírások betartásával hagyja el az emelőgépet úgy, hogy egyszerre ne kerüljön kapcsolatba az emelőgép fém részével, valamint a talajjal.</a:t>
            </a:r>
            <a:r>
              <a:rPr lang="hu-HU" sz="1800" u="sng" baseline="30000" dirty="0" smtClean="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29</a:t>
            </a:r>
            <a:endParaRPr lang="hu-HU" sz="1800" dirty="0" smtClean="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hu-HU" sz="1800" dirty="0" smtClean="0">
                <a:effectLst/>
                <a:latin typeface="Arial" panose="020B0604020202020204" pitchFamily="34" charset="0"/>
                <a:ea typeface="Times New Roman" panose="02020603050405020304" pitchFamily="18" charset="0"/>
                <a:cs typeface="Arial" panose="020B0604020202020204" pitchFamily="34" charset="0"/>
              </a:rPr>
              <a:t>Ebben az esetben az ott tartózkodó személyek kötelesek a veszélyes teret elhagyni.</a:t>
            </a:r>
          </a:p>
          <a:p>
            <a:endParaRPr lang="hu-HU" sz="1800" dirty="0"/>
          </a:p>
        </p:txBody>
      </p:sp>
      <p:sp>
        <p:nvSpPr>
          <p:cNvPr id="4" name="Dia számának helye 3"/>
          <p:cNvSpPr>
            <a:spLocks noGrp="1"/>
          </p:cNvSpPr>
          <p:nvPr>
            <p:ph type="sldNum" sz="quarter" idx="12"/>
          </p:nvPr>
        </p:nvSpPr>
        <p:spPr/>
        <p:txBody>
          <a:bodyPr/>
          <a:lstStyle/>
          <a:p>
            <a:pPr>
              <a:defRPr/>
            </a:pPr>
            <a:fld id="{05B4058A-715E-4F06-8DEB-F13C4C63BD37}" type="slidenum">
              <a:rPr lang="hu-HU" altLang="hu-HU" smtClean="0">
                <a:solidFill>
                  <a:srgbClr val="000000"/>
                </a:solidFill>
              </a:rPr>
              <a:pPr>
                <a:defRPr/>
              </a:pPr>
              <a:t>39</a:t>
            </a:fld>
            <a:endParaRPr lang="hu-HU" altLang="hu-HU">
              <a:solidFill>
                <a:srgbClr val="000000"/>
              </a:solidFill>
            </a:endParaRPr>
          </a:p>
        </p:txBody>
      </p:sp>
    </p:spTree>
    <p:extLst>
      <p:ext uri="{BB962C8B-B14F-4D97-AF65-F5344CB8AC3E}">
        <p14:creationId xmlns:p14="http://schemas.microsoft.com/office/powerpoint/2010/main" val="1209494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6"/>
            <a:ext cx="10515600" cy="532342"/>
          </a:xfrm>
        </p:spPr>
        <p:txBody>
          <a:bodyPr>
            <a:normAutofit fontScale="90000"/>
          </a:bodyPr>
          <a:lstStyle/>
          <a:p>
            <a:endParaRPr lang="hu-HU" dirty="0"/>
          </a:p>
        </p:txBody>
      </p:sp>
      <p:pic>
        <p:nvPicPr>
          <p:cNvPr id="4" name="Tartalom hely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3467" y="1671267"/>
            <a:ext cx="5827250" cy="4661799"/>
          </a:xfrm>
        </p:spPr>
      </p:pic>
    </p:spTree>
    <p:extLst>
      <p:ext uri="{BB962C8B-B14F-4D97-AF65-F5344CB8AC3E}">
        <p14:creationId xmlns:p14="http://schemas.microsoft.com/office/powerpoint/2010/main" val="33857446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0"/>
            <a:ext cx="10515600" cy="1325563"/>
          </a:xfrm>
        </p:spPr>
        <p:txBody>
          <a:bodyPr>
            <a:normAutofit/>
          </a:bodyPr>
          <a:lstStyle/>
          <a:p>
            <a:pPr marL="228600" lvl="0" algn="ctr">
              <a:lnSpc>
                <a:spcPct val="107000"/>
              </a:lnSpc>
              <a:spcBef>
                <a:spcPts val="800"/>
              </a:spcBef>
              <a:spcAft>
                <a:spcPts val="400"/>
              </a:spcAft>
            </a:pPr>
            <a:r>
              <a:rPr lang="hu-HU"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14/2004. (IV. 19.) FMM rendelet</a:t>
            </a:r>
            <a:r>
              <a:rPr lang="hu-HU" sz="1800" dirty="0">
                <a:solidFill>
                  <a:prstClr val="black"/>
                </a:solidFill>
                <a:latin typeface="Arial" panose="020B0604020202020204" pitchFamily="34" charset="0"/>
                <a:ea typeface="Calibri" panose="020F0502020204030204" pitchFamily="34" charset="0"/>
                <a:cs typeface="Arial" panose="020B0604020202020204" pitchFamily="34" charset="0"/>
              </a:rPr>
              <a:t/>
            </a:r>
            <a:br>
              <a:rPr lang="hu-HU" sz="18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hu-HU"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a munkaeszközök és használatuk biztonsági</a:t>
            </a:r>
            <a:br>
              <a:rPr lang="hu-HU"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br>
            <a:r>
              <a:rPr lang="hu-HU"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és egészségügyi követelményeinek minimális szintjéről</a:t>
            </a:r>
            <a:r>
              <a:rPr lang="hu-HU" sz="1800" dirty="0">
                <a:solidFill>
                  <a:prstClr val="black"/>
                </a:solidFill>
                <a:latin typeface="Arial" panose="020B0604020202020204" pitchFamily="34" charset="0"/>
                <a:ea typeface="Calibri" panose="020F0502020204030204" pitchFamily="34" charset="0"/>
                <a:cs typeface="Arial" panose="020B0604020202020204" pitchFamily="34" charset="0"/>
              </a:rPr>
              <a:t/>
            </a:r>
            <a:br>
              <a:rPr lang="hu-HU" sz="1800" dirty="0">
                <a:solidFill>
                  <a:prstClr val="black"/>
                </a:solidFill>
                <a:latin typeface="Arial" panose="020B0604020202020204" pitchFamily="34" charset="0"/>
                <a:ea typeface="Calibri" panose="020F0502020204030204" pitchFamily="34" charset="0"/>
                <a:cs typeface="Arial" panose="020B0604020202020204" pitchFamily="34" charset="0"/>
              </a:rPr>
            </a:br>
            <a:endParaRPr lang="hu-HU" sz="1800" dirty="0"/>
          </a:p>
        </p:txBody>
      </p:sp>
      <p:sp>
        <p:nvSpPr>
          <p:cNvPr id="3" name="Tartalom helye 2"/>
          <p:cNvSpPr>
            <a:spLocks noGrp="1"/>
          </p:cNvSpPr>
          <p:nvPr>
            <p:ph idx="1"/>
          </p:nvPr>
        </p:nvSpPr>
        <p:spPr>
          <a:xfrm>
            <a:off x="838200" y="1136822"/>
            <a:ext cx="10515600" cy="5040141"/>
          </a:xfrm>
        </p:spPr>
        <p:txBody>
          <a:bodyPr>
            <a:noAutofit/>
          </a:bodyPr>
          <a:lstStyle/>
          <a:p>
            <a:pPr marL="0" indent="0" algn="just">
              <a:spcAft>
                <a:spcPts val="100"/>
              </a:spcAft>
              <a:buNone/>
            </a:pPr>
            <a:r>
              <a:rPr lang="hu-HU" sz="1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40</a:t>
            </a:r>
            <a:r>
              <a:rPr lang="hu-HU"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hu-HU"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hu-HU" sz="1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hu-HU"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3) Amíg a munkavállalók a személytartó szerkezetben tartózkodnak, az emelőgép vezérlő állását annak kezelője nem hagyhatja el. A kezelő és a személytartó szerkezetben tartózkodó között az emelés teljes időtartama alatt a szóbeli kommunikáció lehetőségét biztosítani kell. Az emelés megkezdése előtt a mentés feltételeit meg kell tervezni, és biztosítani kell, hogy a munkavégzés teljes ideje alatt a mentéshez szükséges, megfelelő biztonságot nyújtó eszközök rendelkezésre álljanak</a:t>
            </a:r>
            <a:r>
              <a:rPr lang="hu-HU" sz="1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marL="0" indent="0">
              <a:lnSpc>
                <a:spcPct val="107000"/>
              </a:lnSpc>
              <a:spcAft>
                <a:spcPts val="800"/>
              </a:spcAft>
              <a:buNone/>
            </a:pPr>
            <a:r>
              <a:rPr lang="hu-HU" sz="1800" b="1" dirty="0">
                <a:solidFill>
                  <a:srgbClr val="000000"/>
                </a:solidFill>
                <a:latin typeface="Arial" panose="020B0604020202020204" pitchFamily="34" charset="0"/>
                <a:ea typeface="Calibri" panose="020F0502020204030204" pitchFamily="34" charset="0"/>
                <a:cs typeface="Arial" panose="020B0604020202020204" pitchFamily="34" charset="0"/>
              </a:rPr>
              <a:t>41. §</a:t>
            </a:r>
            <a:r>
              <a:rPr lang="hu-HU" sz="1800" dirty="0">
                <a:solidFill>
                  <a:srgbClr val="000000"/>
                </a:solidFill>
                <a:latin typeface="Arial" panose="020B0604020202020204" pitchFamily="34" charset="0"/>
                <a:ea typeface="Calibri" panose="020F0502020204030204" pitchFamily="34" charset="0"/>
                <a:cs typeface="Arial" panose="020B0604020202020204" pitchFamily="34" charset="0"/>
              </a:rPr>
              <a:t> Megemelt terhet csak leesés elleni védelemmel ellátott munkaterület felett szabad mozgatni, függő teher alatt munkavállalók nem tartózkodhatnak. Ha a munkát nem lehet más módon elvégezni mint a megemelt teher munkavállalók feletti mozgatásával, a szükséges biztonsági intézkedéseket a munkáltató meghatározza, és intézkedéseket tesz a munka ennek megfelelő végzésére. Ilyen esetben erőzárás elvén működő megfogó szerkezet, illetve elektromágnes emelő nem alkalmazható.</a:t>
            </a:r>
            <a:endParaRPr lang="hu-HU" sz="1800" dirty="0">
              <a:latin typeface="Arial" panose="020B0604020202020204" pitchFamily="34" charset="0"/>
              <a:ea typeface="Calibri" panose="020F0502020204030204" pitchFamily="34" charset="0"/>
              <a:cs typeface="Arial" panose="020B0604020202020204" pitchFamily="34" charset="0"/>
            </a:endParaRPr>
          </a:p>
          <a:p>
            <a:endParaRPr lang="hu-HU" sz="1800" dirty="0"/>
          </a:p>
          <a:p>
            <a:pPr indent="0" algn="just">
              <a:spcAft>
                <a:spcPts val="100"/>
              </a:spcAft>
              <a:buNone/>
            </a:pPr>
            <a:endParaRPr lang="hu-HU" sz="1800" dirty="0">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hu-HU"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38021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Egyéni védőeszköz szükségessége, meghatározása</a:t>
            </a:r>
            <a:endParaRPr lang="hu-HU" dirty="0"/>
          </a:p>
        </p:txBody>
      </p:sp>
      <p:sp>
        <p:nvSpPr>
          <p:cNvPr id="3" name="Tartalom helye 2"/>
          <p:cNvSpPr>
            <a:spLocks noGrp="1"/>
          </p:cNvSpPr>
          <p:nvPr>
            <p:ph idx="1"/>
          </p:nvPr>
        </p:nvSpPr>
        <p:spPr/>
        <p:txBody>
          <a:bodyPr/>
          <a:lstStyle/>
          <a:p>
            <a:endParaRPr lang="hu-HU"/>
          </a:p>
        </p:txBody>
      </p:sp>
      <p:sp>
        <p:nvSpPr>
          <p:cNvPr id="4" name="Dia számának helye 3"/>
          <p:cNvSpPr>
            <a:spLocks noGrp="1"/>
          </p:cNvSpPr>
          <p:nvPr>
            <p:ph type="sldNum" sz="quarter" idx="12"/>
          </p:nvPr>
        </p:nvSpPr>
        <p:spPr/>
        <p:txBody>
          <a:bodyPr/>
          <a:lstStyle/>
          <a:p>
            <a:pPr>
              <a:defRPr/>
            </a:pPr>
            <a:fld id="{05B4058A-715E-4F06-8DEB-F13C4C63BD37}" type="slidenum">
              <a:rPr lang="hu-HU" altLang="hu-HU" smtClean="0">
                <a:solidFill>
                  <a:srgbClr val="000000"/>
                </a:solidFill>
              </a:rPr>
              <a:pPr>
                <a:defRPr/>
              </a:pPr>
              <a:t>41</a:t>
            </a:fld>
            <a:endParaRPr lang="hu-HU" altLang="hu-HU">
              <a:solidFill>
                <a:srgbClr val="000000"/>
              </a:solidFill>
            </a:endParaRPr>
          </a:p>
        </p:txBody>
      </p:sp>
    </p:spTree>
    <p:extLst>
      <p:ext uri="{BB962C8B-B14F-4D97-AF65-F5344CB8AC3E}">
        <p14:creationId xmlns:p14="http://schemas.microsoft.com/office/powerpoint/2010/main" val="35158170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Egyéni védőeszközök meghatározása</a:t>
            </a:r>
            <a:endParaRPr lang="hu-HU" dirty="0"/>
          </a:p>
        </p:txBody>
      </p:sp>
      <p:sp>
        <p:nvSpPr>
          <p:cNvPr id="3" name="Tartalom helye 2"/>
          <p:cNvSpPr>
            <a:spLocks noGrp="1"/>
          </p:cNvSpPr>
          <p:nvPr>
            <p:ph idx="1"/>
          </p:nvPr>
        </p:nvSpPr>
        <p:spPr>
          <a:xfrm>
            <a:off x="624417" y="1600201"/>
            <a:ext cx="10972800" cy="4525963"/>
          </a:xfrm>
        </p:spPr>
        <p:txBody>
          <a:bodyPr/>
          <a:lstStyle/>
          <a:p>
            <a:pPr algn="ctr"/>
            <a:r>
              <a:rPr lang="hu-HU" b="1" dirty="0"/>
              <a:t>1993. évi XCIII. törvény</a:t>
            </a:r>
            <a:endParaRPr lang="hu-HU" dirty="0"/>
          </a:p>
          <a:p>
            <a:pPr algn="ctr"/>
            <a:r>
              <a:rPr lang="hu-HU" b="1" dirty="0"/>
              <a:t>a munkavédelemről</a:t>
            </a:r>
            <a:r>
              <a:rPr lang="hu-HU" b="1" u="sng" baseline="30000" dirty="0">
                <a:hlinkClick r:id="rId2"/>
              </a:rPr>
              <a:t>1</a:t>
            </a:r>
            <a:r>
              <a:rPr lang="hu-HU" b="1" dirty="0"/>
              <a:t/>
            </a:r>
            <a:br>
              <a:rPr lang="hu-HU" b="1" dirty="0"/>
            </a:br>
            <a:r>
              <a:rPr lang="hu-HU" b="1" dirty="0"/>
              <a:t>a végrehajtásáról szóló 5/1993. (XII. 26.) MüM rendelettel egységes szerkezetben</a:t>
            </a:r>
            <a:endParaRPr lang="hu-HU" dirty="0"/>
          </a:p>
          <a:p>
            <a:pPr marL="0" indent="0"/>
            <a:endParaRPr lang="hu-HU" dirty="0" smtClean="0"/>
          </a:p>
          <a:p>
            <a:pPr marL="0" indent="0"/>
            <a:r>
              <a:rPr lang="hu-HU" dirty="0" smtClean="0"/>
              <a:t>56</a:t>
            </a:r>
            <a:r>
              <a:rPr lang="hu-HU" dirty="0"/>
              <a:t>. </a:t>
            </a:r>
            <a:r>
              <a:rPr lang="hu-HU" dirty="0" smtClean="0"/>
              <a:t>§</a:t>
            </a:r>
            <a:r>
              <a:rPr lang="hu-HU" dirty="0"/>
              <a:t> Az egyéni védőeszköz juttatásának belső rendjét a munkáltató írásban határozza meg. E feladat ellátása munkabiztonsági és munkaegészségügyi szaktevékenységnek minősül</a:t>
            </a:r>
            <a:r>
              <a:rPr lang="hu-HU" dirty="0" smtClean="0"/>
              <a:t>.</a:t>
            </a:r>
          </a:p>
          <a:p>
            <a:pPr marL="0" indent="0"/>
            <a:endParaRPr lang="hu-HU" dirty="0" smtClean="0"/>
          </a:p>
          <a:p>
            <a:pPr marL="0" indent="0"/>
            <a:endParaRPr lang="hu-HU" dirty="0"/>
          </a:p>
          <a:p>
            <a:pPr algn="ctr"/>
            <a:r>
              <a:rPr lang="hu-HU" b="1" dirty="0"/>
              <a:t>65/1999. (XII. 22.) EüM rendelet</a:t>
            </a:r>
            <a:endParaRPr lang="hu-HU" dirty="0"/>
          </a:p>
          <a:p>
            <a:pPr algn="ctr"/>
            <a:r>
              <a:rPr lang="hu-HU" b="1" dirty="0"/>
              <a:t>a munkavállalók munkahelyen történő egyéni védőeszköz használatának minimális biztonsági</a:t>
            </a:r>
            <a:br>
              <a:rPr lang="hu-HU" b="1" dirty="0"/>
            </a:br>
            <a:r>
              <a:rPr lang="hu-HU" b="1" dirty="0"/>
              <a:t>és egészségvédelmi követelményeiről</a:t>
            </a:r>
            <a:endParaRPr lang="hu-HU" dirty="0"/>
          </a:p>
          <a:p>
            <a:pPr marL="0" indent="0"/>
            <a:r>
              <a:rPr lang="hu-HU" b="1" dirty="0" smtClean="0"/>
              <a:t>3</a:t>
            </a:r>
            <a:r>
              <a:rPr lang="hu-HU" b="1" dirty="0"/>
              <a:t>. §</a:t>
            </a:r>
            <a:r>
              <a:rPr lang="hu-HU" dirty="0"/>
              <a:t> (1) Amennyiben megelőző műszaki, illetve szervezési intézkedésekkel az egészséget nem veszélyeztető és biztonságos munkavégzés nem valósítható meg, a kockázatok egészséget nem veszélyeztető mértékűre csökkentése érdekében a munkáltató a munkavállalókat a kockázatokkal szemben védelmet nyújtó védőeszközzel látja el és ellenőrzi azok rendeltetésszerű használatát. </a:t>
            </a:r>
          </a:p>
        </p:txBody>
      </p:sp>
      <p:sp>
        <p:nvSpPr>
          <p:cNvPr id="4" name="Dia számának helye 3"/>
          <p:cNvSpPr>
            <a:spLocks noGrp="1"/>
          </p:cNvSpPr>
          <p:nvPr>
            <p:ph type="sldNum" sz="quarter" idx="12"/>
          </p:nvPr>
        </p:nvSpPr>
        <p:spPr/>
        <p:txBody>
          <a:bodyPr/>
          <a:lstStyle/>
          <a:p>
            <a:pPr>
              <a:defRPr/>
            </a:pPr>
            <a:fld id="{05B4058A-715E-4F06-8DEB-F13C4C63BD37}" type="slidenum">
              <a:rPr lang="hu-HU" altLang="hu-HU" smtClean="0">
                <a:solidFill>
                  <a:srgbClr val="000000"/>
                </a:solidFill>
              </a:rPr>
              <a:pPr>
                <a:defRPr/>
              </a:pPr>
              <a:t>42</a:t>
            </a:fld>
            <a:endParaRPr lang="hu-HU" altLang="hu-HU">
              <a:solidFill>
                <a:srgbClr val="000000"/>
              </a:solidFill>
            </a:endParaRPr>
          </a:p>
        </p:txBody>
      </p:sp>
    </p:spTree>
    <p:extLst>
      <p:ext uri="{BB962C8B-B14F-4D97-AF65-F5344CB8AC3E}">
        <p14:creationId xmlns:p14="http://schemas.microsoft.com/office/powerpoint/2010/main" val="24140679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Kosaras munkavégzésnél használt egyéni védőeszköz</a:t>
            </a:r>
            <a:r>
              <a:rPr lang="hu-HU" dirty="0"/>
              <a:t/>
            </a:r>
            <a:br>
              <a:rPr lang="hu-HU" dirty="0"/>
            </a:br>
            <a:r>
              <a:rPr lang="hu-HU" b="0" dirty="0" smtClean="0"/>
              <a:t>(helyi sajátosságoktól függően)</a:t>
            </a:r>
            <a:endParaRPr lang="hu-HU" b="0" dirty="0"/>
          </a:p>
        </p:txBody>
      </p:sp>
      <p:sp>
        <p:nvSpPr>
          <p:cNvPr id="3" name="Tartalom helye 2"/>
          <p:cNvSpPr>
            <a:spLocks noGrp="1"/>
          </p:cNvSpPr>
          <p:nvPr>
            <p:ph idx="1"/>
          </p:nvPr>
        </p:nvSpPr>
        <p:spPr/>
        <p:txBody>
          <a:bodyPr/>
          <a:lstStyle/>
          <a:p>
            <a:r>
              <a:rPr lang="hu-HU" i="1" dirty="0" smtClean="0"/>
              <a:t>A </a:t>
            </a:r>
            <a:r>
              <a:rPr lang="hu-HU" i="1" dirty="0"/>
              <a:t>fej </a:t>
            </a:r>
            <a:r>
              <a:rPr lang="hu-HU" i="1" dirty="0" smtClean="0"/>
              <a:t>védelme </a:t>
            </a:r>
            <a:r>
              <a:rPr lang="hu-HU" dirty="0" smtClean="0"/>
              <a:t>(védősisak)</a:t>
            </a:r>
          </a:p>
          <a:p>
            <a:r>
              <a:rPr lang="hu-HU" i="1" dirty="0" smtClean="0"/>
              <a:t>Hallásvédelem (</a:t>
            </a:r>
            <a:r>
              <a:rPr lang="hu-HU" dirty="0" smtClean="0"/>
              <a:t>fültokok</a:t>
            </a:r>
            <a:r>
              <a:rPr lang="hu-HU" dirty="0"/>
              <a:t>, füldugók és hasonló </a:t>
            </a:r>
            <a:r>
              <a:rPr lang="hu-HU" dirty="0" smtClean="0"/>
              <a:t>eszközök)</a:t>
            </a:r>
            <a:endParaRPr lang="hu-HU" dirty="0"/>
          </a:p>
          <a:p>
            <a:r>
              <a:rPr lang="hu-HU" i="1" dirty="0"/>
              <a:t>Szem- és </a:t>
            </a:r>
            <a:r>
              <a:rPr lang="hu-HU" i="1" dirty="0" smtClean="0"/>
              <a:t>arcvédelem (védőszemüveg, arcvédő)</a:t>
            </a:r>
            <a:endParaRPr lang="hu-HU" dirty="0"/>
          </a:p>
          <a:p>
            <a:r>
              <a:rPr lang="hu-HU" i="1" dirty="0"/>
              <a:t>A légutak </a:t>
            </a:r>
            <a:r>
              <a:rPr lang="hu-HU" i="1" dirty="0" smtClean="0"/>
              <a:t>védelme (porvédő maszk)</a:t>
            </a:r>
          </a:p>
          <a:p>
            <a:r>
              <a:rPr lang="hu-HU" i="1" dirty="0"/>
              <a:t>A kéz és a kar </a:t>
            </a:r>
            <a:r>
              <a:rPr lang="hu-HU" i="1" dirty="0" smtClean="0"/>
              <a:t>védelme (védőkesztyű, karvédő)</a:t>
            </a:r>
          </a:p>
          <a:p>
            <a:r>
              <a:rPr lang="hu-HU" i="1" dirty="0"/>
              <a:t>A lábfej és a lábszár </a:t>
            </a:r>
            <a:r>
              <a:rPr lang="hu-HU" i="1" dirty="0" smtClean="0"/>
              <a:t>védelme </a:t>
            </a:r>
            <a:r>
              <a:rPr lang="hu-HU" dirty="0" smtClean="0"/>
              <a:t>(védő cipő, védőcsizmák)</a:t>
            </a:r>
          </a:p>
          <a:p>
            <a:pPr marL="0" indent="0"/>
            <a:r>
              <a:rPr lang="hu-HU" i="1" dirty="0"/>
              <a:t>Az egész test </a:t>
            </a:r>
            <a:r>
              <a:rPr lang="hu-HU" i="1" dirty="0" smtClean="0"/>
              <a:t>védelme (leesés elleni védőeszköz pl.</a:t>
            </a:r>
            <a:r>
              <a:rPr lang="hu-HU" dirty="0"/>
              <a:t> teljes testheveder, biztonsági kötél, kikötési </a:t>
            </a:r>
            <a:r>
              <a:rPr lang="hu-HU" dirty="0" smtClean="0"/>
              <a:t>ponttal; </a:t>
            </a:r>
            <a:r>
              <a:rPr lang="hu-HU" i="1" dirty="0"/>
              <a:t>mechanikai hatások</a:t>
            </a:r>
            <a:r>
              <a:rPr lang="hu-HU" dirty="0"/>
              <a:t> </a:t>
            </a:r>
            <a:r>
              <a:rPr lang="hu-HU" i="1" dirty="0" smtClean="0"/>
              <a:t>ellen használt védőruhák </a:t>
            </a:r>
            <a:r>
              <a:rPr lang="hu-HU" dirty="0"/>
              <a:t>(szúrás, vágás stb</a:t>
            </a:r>
            <a:r>
              <a:rPr lang="hu-HU" dirty="0" smtClean="0"/>
              <a:t>.), hideg elleni védelem</a:t>
            </a:r>
            <a:endParaRPr lang="hu-HU" i="1" dirty="0"/>
          </a:p>
          <a:p>
            <a:endParaRPr lang="hu-HU" dirty="0"/>
          </a:p>
          <a:p>
            <a:r>
              <a:rPr lang="hu-HU" i="1" dirty="0" smtClean="0"/>
              <a:t> </a:t>
            </a:r>
            <a:endParaRPr lang="hu-HU" dirty="0"/>
          </a:p>
          <a:p>
            <a:endParaRPr lang="hu-HU" dirty="0" smtClean="0"/>
          </a:p>
        </p:txBody>
      </p:sp>
      <p:sp>
        <p:nvSpPr>
          <p:cNvPr id="4" name="Dia számának helye 3"/>
          <p:cNvSpPr>
            <a:spLocks noGrp="1"/>
          </p:cNvSpPr>
          <p:nvPr>
            <p:ph type="sldNum" sz="quarter" idx="12"/>
          </p:nvPr>
        </p:nvSpPr>
        <p:spPr/>
        <p:txBody>
          <a:bodyPr/>
          <a:lstStyle/>
          <a:p>
            <a:pPr>
              <a:defRPr/>
            </a:pPr>
            <a:fld id="{05B4058A-715E-4F06-8DEB-F13C4C63BD37}" type="slidenum">
              <a:rPr lang="hu-HU" altLang="hu-HU" smtClean="0">
                <a:solidFill>
                  <a:srgbClr val="000000"/>
                </a:solidFill>
              </a:rPr>
              <a:pPr>
                <a:defRPr/>
              </a:pPr>
              <a:t>43</a:t>
            </a:fld>
            <a:endParaRPr lang="hu-HU" altLang="hu-HU">
              <a:solidFill>
                <a:srgbClr val="000000"/>
              </a:solidFill>
            </a:endParaRPr>
          </a:p>
        </p:txBody>
      </p:sp>
    </p:spTree>
    <p:extLst>
      <p:ext uri="{BB962C8B-B14F-4D97-AF65-F5344CB8AC3E}">
        <p14:creationId xmlns:p14="http://schemas.microsoft.com/office/powerpoint/2010/main" val="2490334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5"/>
            <a:ext cx="10515600" cy="784053"/>
          </a:xfrm>
        </p:spPr>
        <p:txBody>
          <a:bodyPr>
            <a:normAutofit/>
          </a:bodyPr>
          <a:lstStyle/>
          <a:p>
            <a:pPr algn="ctr"/>
            <a:r>
              <a:rPr lang="hu-HU" sz="2000" b="1" dirty="0" smtClean="0"/>
              <a:t>Biztonságos kikötési pont </a:t>
            </a:r>
            <a:endParaRPr lang="hu-HU" sz="2000" b="1" dirty="0"/>
          </a:p>
        </p:txBody>
      </p:sp>
      <p:pic>
        <p:nvPicPr>
          <p:cNvPr id="4" name="Tartalom helye 3"/>
          <p:cNvPicPr>
            <a:picLocks noGrp="1" noChangeAspect="1"/>
          </p:cNvPicPr>
          <p:nvPr>
            <p:ph idx="1"/>
          </p:nvPr>
        </p:nvPicPr>
        <p:blipFill>
          <a:blip r:embed="rId2"/>
          <a:stretch>
            <a:fillRect/>
          </a:stretch>
        </p:blipFill>
        <p:spPr>
          <a:xfrm>
            <a:off x="2051124" y="1149178"/>
            <a:ext cx="6702993" cy="5486399"/>
          </a:xfrm>
          <a:prstGeom prst="rect">
            <a:avLst/>
          </a:prstGeom>
        </p:spPr>
      </p:pic>
    </p:spTree>
    <p:extLst>
      <p:ext uri="{BB962C8B-B14F-4D97-AF65-F5344CB8AC3E}">
        <p14:creationId xmlns:p14="http://schemas.microsoft.com/office/powerpoint/2010/main" val="23181508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munkaeszköz veszélyességétől függő munkavédelmi eljárások</a:t>
            </a:r>
            <a:endParaRPr lang="hu-HU" dirty="0"/>
          </a:p>
        </p:txBody>
      </p:sp>
      <p:sp>
        <p:nvSpPr>
          <p:cNvPr id="3" name="Tartalom helye 2"/>
          <p:cNvSpPr>
            <a:spLocks noGrp="1"/>
          </p:cNvSpPr>
          <p:nvPr>
            <p:ph idx="1"/>
          </p:nvPr>
        </p:nvSpPr>
        <p:spPr/>
        <p:txBody>
          <a:bodyPr/>
          <a:lstStyle/>
          <a:p>
            <a:endParaRPr lang="hu-HU"/>
          </a:p>
        </p:txBody>
      </p:sp>
      <p:sp>
        <p:nvSpPr>
          <p:cNvPr id="4" name="Dia számának helye 3"/>
          <p:cNvSpPr>
            <a:spLocks noGrp="1"/>
          </p:cNvSpPr>
          <p:nvPr>
            <p:ph type="sldNum" sz="quarter" idx="12"/>
          </p:nvPr>
        </p:nvSpPr>
        <p:spPr/>
        <p:txBody>
          <a:bodyPr/>
          <a:lstStyle/>
          <a:p>
            <a:pPr>
              <a:defRPr/>
            </a:pPr>
            <a:fld id="{05B4058A-715E-4F06-8DEB-F13C4C63BD37}" type="slidenum">
              <a:rPr lang="hu-HU" altLang="hu-HU" smtClean="0">
                <a:solidFill>
                  <a:srgbClr val="000000"/>
                </a:solidFill>
              </a:rPr>
              <a:pPr>
                <a:defRPr/>
              </a:pPr>
              <a:t>45</a:t>
            </a:fld>
            <a:endParaRPr lang="hu-HU" altLang="hu-HU">
              <a:solidFill>
                <a:srgbClr val="000000"/>
              </a:solidFill>
            </a:endParaRPr>
          </a:p>
        </p:txBody>
      </p:sp>
    </p:spTree>
    <p:extLst>
      <p:ext uri="{BB962C8B-B14F-4D97-AF65-F5344CB8AC3E}">
        <p14:creationId xmlns:p14="http://schemas.microsoft.com/office/powerpoint/2010/main" val="22840047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Dia számának hely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600">
                <a:solidFill>
                  <a:schemeClr val="tx1"/>
                </a:solidFill>
                <a:latin typeface="Arial" panose="020B0604020202020204" pitchFamily="34" charset="0"/>
              </a:defRPr>
            </a:lvl1pPr>
            <a:lvl2pPr marL="742950" indent="-285750">
              <a:spcBef>
                <a:spcPct val="20000"/>
              </a:spcBef>
              <a:defRPr sz="1600">
                <a:solidFill>
                  <a:schemeClr val="tx1"/>
                </a:solidFill>
                <a:latin typeface="Arial" panose="020B0604020202020204" pitchFamily="34" charset="0"/>
              </a:defRPr>
            </a:lvl2pPr>
            <a:lvl3pPr marL="1143000" indent="-228600">
              <a:spcBef>
                <a:spcPct val="20000"/>
              </a:spcBef>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pPr>
            <a:fld id="{AA63CCEE-553A-41BD-92EB-00921681A47E}" type="slidenum">
              <a:rPr lang="hu-HU" altLang="hu-HU" sz="1000"/>
              <a:pPr>
                <a:spcBef>
                  <a:spcPct val="0"/>
                </a:spcBef>
              </a:pPr>
              <a:t>46</a:t>
            </a:fld>
            <a:endParaRPr lang="hu-HU" altLang="hu-HU" sz="1000"/>
          </a:p>
        </p:txBody>
      </p:sp>
      <p:sp>
        <p:nvSpPr>
          <p:cNvPr id="590850" name="Rectangle 2"/>
          <p:cNvSpPr>
            <a:spLocks noGrp="1" noChangeArrowheads="1"/>
          </p:cNvSpPr>
          <p:nvPr>
            <p:ph type="title"/>
          </p:nvPr>
        </p:nvSpPr>
        <p:spPr/>
        <p:txBody>
          <a:bodyPr/>
          <a:lstStyle/>
          <a:p>
            <a:pPr eaLnBrk="1" hangingPunct="1">
              <a:defRPr/>
            </a:pPr>
            <a:r>
              <a:rPr lang="hu-HU" dirty="0" smtClean="0"/>
              <a:t>Emelőgépek veszélyes munkaeszközök</a:t>
            </a:r>
          </a:p>
        </p:txBody>
      </p:sp>
      <p:graphicFrame>
        <p:nvGraphicFramePr>
          <p:cNvPr id="96260" name="Object 3"/>
          <p:cNvGraphicFramePr>
            <a:graphicFrameLocks noGrp="1" noChangeAspect="1"/>
          </p:cNvGraphicFramePr>
          <p:nvPr>
            <p:ph idx="1"/>
          </p:nvPr>
        </p:nvGraphicFramePr>
        <p:xfrm>
          <a:off x="2125664" y="1500188"/>
          <a:ext cx="7858125" cy="5257800"/>
        </p:xfrm>
        <a:graphic>
          <a:graphicData uri="http://schemas.openxmlformats.org/presentationml/2006/ole">
            <mc:AlternateContent xmlns:mc="http://schemas.openxmlformats.org/markup-compatibility/2006">
              <mc:Choice xmlns:v="urn:schemas-microsoft-com:vml" Requires="v">
                <p:oleObj spid="_x0000_s3124" name="Dokumentum" r:id="rId3" imgW="6137921" imgH="4106266" progId="Word.Document.8">
                  <p:embed/>
                </p:oleObj>
              </mc:Choice>
              <mc:Fallback>
                <p:oleObj name="Dokumentum" r:id="rId3" imgW="6137921" imgH="4106266"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5664" y="1500188"/>
                        <a:ext cx="7858125"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570188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937054" y="340411"/>
            <a:ext cx="10515600" cy="1325563"/>
          </a:xfrm>
        </p:spPr>
        <p:txBody>
          <a:bodyPr>
            <a:normAutofit/>
          </a:bodyPr>
          <a:lstStyle/>
          <a:p>
            <a:pPr algn="ctr"/>
            <a:r>
              <a:rPr lang="hu-HU" sz="1800" b="1" dirty="0" smtClean="0">
                <a:latin typeface="Arial" panose="020B0604020202020204" pitchFamily="34" charset="0"/>
                <a:cs typeface="Arial" panose="020B0604020202020204" pitchFamily="34" charset="0"/>
              </a:rPr>
              <a:t>Időszakos biztonsági felülvizsgálat</a:t>
            </a:r>
            <a:endParaRPr lang="hu-HU" sz="1800" b="1" dirty="0">
              <a:latin typeface="Arial" panose="020B0604020202020204" pitchFamily="34" charset="0"/>
              <a:cs typeface="Arial" panose="020B0604020202020204" pitchFamily="34" charset="0"/>
            </a:endParaRPr>
          </a:p>
        </p:txBody>
      </p:sp>
      <p:sp>
        <p:nvSpPr>
          <p:cNvPr id="3" name="Tartalom helye 2"/>
          <p:cNvSpPr>
            <a:spLocks noGrp="1"/>
          </p:cNvSpPr>
          <p:nvPr>
            <p:ph idx="1"/>
          </p:nvPr>
        </p:nvSpPr>
        <p:spPr/>
        <p:txBody>
          <a:bodyPr>
            <a:normAutofit/>
          </a:bodyPr>
          <a:lstStyle/>
          <a:p>
            <a:pPr marL="0" indent="0">
              <a:buNone/>
            </a:pPr>
            <a:r>
              <a:rPr lang="hu-HU" sz="1900" dirty="0">
                <a:latin typeface="Arial" panose="020B0604020202020204" pitchFamily="34" charset="0"/>
                <a:cs typeface="Arial" panose="020B0604020202020204" pitchFamily="34" charset="0"/>
              </a:rPr>
              <a:t>7.2.1. A jelen szabályzat alkalmazásában időszakos vizsgálat – a vonatkozó szabványok szerint – az időszakos biztonsági felülvizsgálat, a szerkezeti vizsgálat és a fővizsgálat is, amelyek elvégzéséről vagy elvégeztetéséről – eltérő megállapodás hiányában – az emelőgép tulajdonosának kell gondoskodni.</a:t>
            </a:r>
          </a:p>
          <a:p>
            <a:pPr marL="0" indent="0">
              <a:buNone/>
            </a:pPr>
            <a:r>
              <a:rPr lang="hu-HU" sz="1900" dirty="0">
                <a:latin typeface="Arial" panose="020B0604020202020204" pitchFamily="34" charset="0"/>
                <a:cs typeface="Arial" panose="020B0604020202020204" pitchFamily="34" charset="0"/>
              </a:rPr>
              <a:t>7.2.2. Az időszakos biztonsági felülvizsgálatot legalább ötévenként, vagy az emelőgép környezetének megváltozásakor (pl. a kiszolgált technológia megváltozásakor) kell elvégezni, kivéve, ha a gyártó ennél rövidebb gyakoriságot ír elő.</a:t>
            </a:r>
          </a:p>
          <a:p>
            <a:pPr marL="0" indent="0">
              <a:buNone/>
            </a:pPr>
            <a:r>
              <a:rPr lang="hu-HU" sz="1900" dirty="0">
                <a:latin typeface="Arial" panose="020B0604020202020204" pitchFamily="34" charset="0"/>
                <a:cs typeface="Arial" panose="020B0604020202020204" pitchFamily="34" charset="0"/>
              </a:rPr>
              <a:t>7.2.3. Az időszakos biztonsági felülvizsgálat alkalmával vizsgálni kell, hogy az emelőgép szerkezeti kialakítása, gépészeti és villamos berendezése, valamint az emelőgép biztonsági berendezései megfelelnek-e az üzembe helyezés időpontjában érvényes biztonsági és egészségvédelmi követelményeknek, eredeti funkciójának megfelelően üzemel-e, a környezetének jellemzői azonosak-e a tervezéskor és gyártáskor figyelembe vettekkel</a:t>
            </a:r>
            <a:r>
              <a:rPr lang="hu-HU" sz="1900" dirty="0" smtClean="0">
                <a:latin typeface="Arial" panose="020B0604020202020204" pitchFamily="34" charset="0"/>
                <a:cs typeface="Arial" panose="020B0604020202020204" pitchFamily="34" charset="0"/>
              </a:rPr>
              <a:t>.</a:t>
            </a:r>
          </a:p>
          <a:p>
            <a:pPr marL="0" indent="0">
              <a:buNone/>
            </a:pPr>
            <a:r>
              <a:rPr lang="hu-HU" sz="1900" dirty="0" smtClean="0">
                <a:latin typeface="Arial" panose="020B0604020202020204" pitchFamily="34" charset="0"/>
                <a:cs typeface="Arial" panose="020B0604020202020204" pitchFamily="34" charset="0"/>
              </a:rPr>
              <a:t>MSZ 9721-1:2008 Emelőgépek időszakos vizsgálata 1. rész: Általános előírások</a:t>
            </a:r>
            <a:endParaRPr lang="hu-HU" dirty="0"/>
          </a:p>
        </p:txBody>
      </p:sp>
    </p:spTree>
    <p:extLst>
      <p:ext uri="{BB962C8B-B14F-4D97-AF65-F5344CB8AC3E}">
        <p14:creationId xmlns:p14="http://schemas.microsoft.com/office/powerpoint/2010/main" val="5961144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Gépek és munkaeszközök kockázatértékelése</a:t>
            </a:r>
            <a:endParaRPr lang="hu-HU" dirty="0"/>
          </a:p>
        </p:txBody>
      </p:sp>
      <p:sp>
        <p:nvSpPr>
          <p:cNvPr id="3" name="Tartalom helye 2"/>
          <p:cNvSpPr>
            <a:spLocks noGrp="1"/>
          </p:cNvSpPr>
          <p:nvPr>
            <p:ph idx="1"/>
          </p:nvPr>
        </p:nvSpPr>
        <p:spPr/>
        <p:txBody>
          <a:bodyPr/>
          <a:lstStyle/>
          <a:p>
            <a:endParaRPr lang="hu-HU" dirty="0"/>
          </a:p>
        </p:txBody>
      </p:sp>
      <p:sp>
        <p:nvSpPr>
          <p:cNvPr id="4" name="Dia számának helye 3"/>
          <p:cNvSpPr>
            <a:spLocks noGrp="1"/>
          </p:cNvSpPr>
          <p:nvPr>
            <p:ph type="sldNum" sz="quarter" idx="12"/>
          </p:nvPr>
        </p:nvSpPr>
        <p:spPr/>
        <p:txBody>
          <a:bodyPr/>
          <a:lstStyle/>
          <a:p>
            <a:pPr>
              <a:defRPr/>
            </a:pPr>
            <a:fld id="{05B4058A-715E-4F06-8DEB-F13C4C63BD37}" type="slidenum">
              <a:rPr lang="hu-HU" altLang="hu-HU" smtClean="0">
                <a:solidFill>
                  <a:srgbClr val="000000"/>
                </a:solidFill>
              </a:rPr>
              <a:pPr>
                <a:defRPr/>
              </a:pPr>
              <a:t>48</a:t>
            </a:fld>
            <a:endParaRPr lang="hu-HU" altLang="hu-HU">
              <a:solidFill>
                <a:srgbClr val="000000"/>
              </a:solidFill>
            </a:endParaRPr>
          </a:p>
        </p:txBody>
      </p:sp>
    </p:spTree>
    <p:extLst>
      <p:ext uri="{BB962C8B-B14F-4D97-AF65-F5344CB8AC3E}">
        <p14:creationId xmlns:p14="http://schemas.microsoft.com/office/powerpoint/2010/main" val="27961944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ia számának helye 5"/>
          <p:cNvSpPr txBox="1">
            <a:spLocks noGrp="1"/>
          </p:cNvSpPr>
          <p:nvPr/>
        </p:nvSpPr>
        <p:spPr bwMode="auto">
          <a:xfrm>
            <a:off x="8832851" y="6245226"/>
            <a:ext cx="1376363" cy="474663"/>
          </a:xfrm>
          <a:prstGeom prst="rect">
            <a:avLst/>
          </a:prstGeom>
          <a:noFill/>
          <a:ln w="9525">
            <a:noFill/>
            <a:round/>
            <a:headEnd/>
            <a:tailEnd/>
          </a:ln>
        </p:spPr>
        <p:txBody>
          <a:bodyPr lIns="90000" tIns="46800" rIns="90000" bIns="46800"/>
          <a:lstStyle/>
          <a:p>
            <a:pPr algn="r">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9529725-574F-49D0-B30D-AA73B1DABC84}" type="slidenum">
              <a:rPr lang="hu-HU" sz="1000">
                <a:solidFill>
                  <a:srgbClr val="000000"/>
                </a:solidFill>
              </a:rPr>
              <a:pPr algn="r">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49</a:t>
            </a:fld>
            <a:endParaRPr lang="hu-HU" sz="1000">
              <a:solidFill>
                <a:srgbClr val="000000"/>
              </a:solidFill>
            </a:endParaRPr>
          </a:p>
        </p:txBody>
      </p:sp>
      <p:sp>
        <p:nvSpPr>
          <p:cNvPr id="458754" name="Rectangle 2"/>
          <p:cNvSpPr>
            <a:spLocks noGrp="1" noChangeArrowheads="1"/>
          </p:cNvSpPr>
          <p:nvPr>
            <p:ph type="title" idx="4294967295"/>
          </p:nvPr>
        </p:nvSpPr>
        <p:spPr>
          <a:xfrm>
            <a:off x="624417" y="260350"/>
            <a:ext cx="10972800" cy="281517"/>
          </a:xfrm>
        </p:spPr>
        <p:txBody>
          <a:bodyPr/>
          <a:lstStyle/>
          <a:p>
            <a:pPr eaLnBrk="1" hangingPunct="1">
              <a:defRPr/>
            </a:pPr>
            <a:endParaRPr lang="hu-HU" dirty="0" smtClean="0"/>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2379419478"/>
              </p:ext>
            </p:extLst>
          </p:nvPr>
        </p:nvGraphicFramePr>
        <p:xfrm>
          <a:off x="2023269" y="1238251"/>
          <a:ext cx="7700962" cy="5006975"/>
        </p:xfrm>
        <a:graphic>
          <a:graphicData uri="http://schemas.openxmlformats.org/presentationml/2006/ole">
            <mc:AlternateContent xmlns:mc="http://schemas.openxmlformats.org/markup-compatibility/2006">
              <mc:Choice xmlns:v="urn:schemas-microsoft-com:vml" Requires="v">
                <p:oleObj spid="_x0000_s4126" name="Dokumentum" r:id="rId3" imgW="6324785" imgH="4111395" progId="Word.Document.8">
                  <p:embed/>
                </p:oleObj>
              </mc:Choice>
              <mc:Fallback>
                <p:oleObj name="Dokumentum" r:id="rId3" imgW="6324785" imgH="4111395"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3269" y="1238251"/>
                        <a:ext cx="7700962" cy="5006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69776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24417" y="260350"/>
            <a:ext cx="10972800" cy="209207"/>
          </a:xfrm>
        </p:spPr>
        <p:txBody>
          <a:bodyPr/>
          <a:lstStyle/>
          <a:p>
            <a:endParaRPr lang="hu-HU" dirty="0"/>
          </a:p>
        </p:txBody>
      </p:sp>
      <p:sp>
        <p:nvSpPr>
          <p:cNvPr id="4" name="Dia számának helye 3"/>
          <p:cNvSpPr>
            <a:spLocks noGrp="1"/>
          </p:cNvSpPr>
          <p:nvPr>
            <p:ph type="sldNum" sz="quarter" idx="12"/>
          </p:nvPr>
        </p:nvSpPr>
        <p:spPr/>
        <p:txBody>
          <a:bodyPr/>
          <a:lstStyle/>
          <a:p>
            <a:pPr>
              <a:defRPr/>
            </a:pPr>
            <a:fld id="{05B4058A-715E-4F06-8DEB-F13C4C63BD37}" type="slidenum">
              <a:rPr lang="hu-HU" altLang="hu-HU" smtClean="0">
                <a:solidFill>
                  <a:srgbClr val="000000"/>
                </a:solidFill>
              </a:rPr>
              <a:pPr>
                <a:defRPr/>
              </a:pPr>
              <a:t>5</a:t>
            </a:fld>
            <a:endParaRPr lang="hu-HU" altLang="hu-HU">
              <a:solidFill>
                <a:srgbClr val="000000"/>
              </a:solidFill>
            </a:endParaRPr>
          </a:p>
        </p:txBody>
      </p:sp>
      <p:pic>
        <p:nvPicPr>
          <p:cNvPr id="2054" name="Picture 6" descr="http://emelokosaras-fa-favago.hu/sites/default/files/styles/galleryformatter_slide/public/field/photostream/WP_20150411_035%281%29.jpg?itok=X3mnLgKj"/>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1050" y="617838"/>
            <a:ext cx="10488681" cy="5968313"/>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14 m-ig emelő kosaras aut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4801" y="7135284"/>
            <a:ext cx="238125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673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Mvt. Kockázatértékeléssel kapcsolatos hatályos előírásai</a:t>
            </a:r>
            <a:endParaRPr lang="hu-HU" dirty="0"/>
          </a:p>
        </p:txBody>
      </p:sp>
      <p:sp>
        <p:nvSpPr>
          <p:cNvPr id="3" name="Tartalom helye 2"/>
          <p:cNvSpPr>
            <a:spLocks noGrp="1"/>
          </p:cNvSpPr>
          <p:nvPr>
            <p:ph idx="1"/>
          </p:nvPr>
        </p:nvSpPr>
        <p:spPr/>
        <p:txBody>
          <a:bodyPr/>
          <a:lstStyle/>
          <a:p>
            <a:r>
              <a:rPr lang="hu-HU" sz="1800" dirty="0" smtClean="0"/>
              <a:t>54.§ (2) </a:t>
            </a:r>
            <a:r>
              <a:rPr lang="hu-HU" sz="1800" b="1" dirty="0" smtClean="0"/>
              <a:t>A munkáltatónak rendelkeznie kell kockázatértékeléssel</a:t>
            </a:r>
            <a:r>
              <a:rPr lang="hu-HU" sz="1800" dirty="0" smtClean="0"/>
              <a:t>, amelyben köteles minőségileg, illetve szükség esetén mennyiségileg értékelni a munkavállalók egészségét és biztonságát veszélyeztető kockázatokat, különös tekintettel az alkalmazott munkaeszközökre, veszélyes anyagokra és keverékekre, a munkavállalókat érő terhelésekre, valamint a munkahelyek kialakítására. A kockázatértékelés során a munkáltató azonosítja a várható veszélyeket (veszélyforrásokat, veszélyhelyzeteket), valamint a veszélyeztetettek körét, felbecsüli a veszély jellege (baleset, egészségkárosodás) szerint a veszélyeztetettség mértékét. A kockázatértékelés során az egészségvédelmi határértékkel szabályozott kóroki tényező előfordulása esetén </a:t>
            </a:r>
            <a:r>
              <a:rPr lang="hu-HU" sz="1800" dirty="0" err="1" smtClean="0"/>
              <a:t>munkahigiénés</a:t>
            </a:r>
            <a:r>
              <a:rPr lang="hu-HU" sz="1800" dirty="0" smtClean="0"/>
              <a:t> vizsgálatokkal kell gondoskodni az expozíció mértékének meghatározásáról.</a:t>
            </a:r>
          </a:p>
          <a:p>
            <a:endParaRPr lang="hu-HU" dirty="0"/>
          </a:p>
        </p:txBody>
      </p:sp>
      <p:sp>
        <p:nvSpPr>
          <p:cNvPr id="4" name="Dia számának helye 3"/>
          <p:cNvSpPr>
            <a:spLocks noGrp="1"/>
          </p:cNvSpPr>
          <p:nvPr>
            <p:ph type="sldNum" idx="12"/>
          </p:nvPr>
        </p:nvSpPr>
        <p:spPr/>
        <p:txBody>
          <a:bodyPr/>
          <a:lstStyle/>
          <a:p>
            <a:pPr>
              <a:defRPr/>
            </a:pPr>
            <a:fld id="{99C067ED-D526-47FB-B482-6702B6137196}" type="slidenum">
              <a:rPr lang="hu-HU" smtClean="0"/>
              <a:pPr>
                <a:defRPr/>
              </a:pPr>
              <a:t>50</a:t>
            </a:fld>
            <a:endParaRPr lang="hu-HU"/>
          </a:p>
        </p:txBody>
      </p:sp>
    </p:spTree>
    <p:extLst>
      <p:ext uri="{BB962C8B-B14F-4D97-AF65-F5344CB8AC3E}">
        <p14:creationId xmlns:p14="http://schemas.microsoft.com/office/powerpoint/2010/main" val="2578006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r>
              <a:rPr lang="hu-HU" b="1" dirty="0" smtClean="0"/>
              <a:t> </a:t>
            </a:r>
            <a:r>
              <a:rPr lang="hu-HU" sz="1800" dirty="0" smtClean="0"/>
              <a:t>54.§ (3) A munkáltató a kockázatértékelést, a kockázatkezelést és a megelőző intézkedések </a:t>
            </a:r>
            <a:r>
              <a:rPr lang="hu-HU" sz="1800" b="1" dirty="0" smtClean="0"/>
              <a:t>meghatározását – eltérő jogszabályi rendelkezés hiányában – a tevékenység megkezdése előtt, azt követően indokolt esetben, de legalább 3 évente köteles elvégezni</a:t>
            </a:r>
            <a:r>
              <a:rPr lang="hu-HU" sz="1800" dirty="0" smtClean="0"/>
              <a:t>. Az 56. §</a:t>
            </a:r>
            <a:r>
              <a:rPr lang="hu-HU" sz="1800" dirty="0" err="1" smtClean="0"/>
              <a:t>-ban</a:t>
            </a:r>
            <a:r>
              <a:rPr lang="hu-HU" sz="1800" dirty="0" smtClean="0"/>
              <a:t> meghatározottak a kockázatértékelésben rögzítésre kerülhetnek. Indokolt esetnek kell tekinteni</a:t>
            </a:r>
          </a:p>
          <a:p>
            <a:r>
              <a:rPr lang="hu-HU" sz="1800" i="1" dirty="0" smtClean="0"/>
              <a:t>a)</a:t>
            </a:r>
            <a:r>
              <a:rPr lang="hu-HU" sz="1800" dirty="0" smtClean="0"/>
              <a:t> az alkalmazott tevékenység, technológia, munkaeszköz, munkavégzés módjának megváltozását,</a:t>
            </a:r>
          </a:p>
          <a:p>
            <a:r>
              <a:rPr lang="hu-HU" sz="1800" i="1" dirty="0" smtClean="0"/>
              <a:t>b)</a:t>
            </a:r>
            <a:r>
              <a:rPr lang="hu-HU" sz="1800" dirty="0" smtClean="0"/>
              <a:t> minden olyan, az eredeti tevékenységgel összefüggő változtatást, amelynek eredményeképpen a munkavállalók egészségét, biztonságát meghatározó munkakörülményi tényezők megváltozhattak – ideértve a munkaklíma-, zaj-, rezgésterhelést, légállapotokat (gázállapotú, por, rost légszennyezők minőségi, illetve mennyiségi változást),</a:t>
            </a:r>
          </a:p>
          <a:p>
            <a:r>
              <a:rPr lang="hu-HU" sz="1800" i="1" dirty="0" smtClean="0"/>
              <a:t>c)</a:t>
            </a:r>
            <a:r>
              <a:rPr lang="hu-HU" sz="1800" dirty="0" smtClean="0"/>
              <a:t> az alkalmazott tevékenység, technológia, munkaeszköz, munkavégzés módjának hiányosságával összefüggésben bekövetkezett munkabaleset, fokozott expozíció, illetve foglalkozási megbetegedés előfordulását, továbbá</a:t>
            </a:r>
          </a:p>
          <a:p>
            <a:r>
              <a:rPr lang="hu-HU" sz="1800" i="1" dirty="0" smtClean="0"/>
              <a:t>d)</a:t>
            </a:r>
            <a:r>
              <a:rPr lang="hu-HU" sz="1800" dirty="0" smtClean="0"/>
              <a:t> ha a kockázatértékelés a külön jogszabályban meghatározott szempontra nem terjedt ki.</a:t>
            </a:r>
          </a:p>
          <a:p>
            <a:endParaRPr lang="hu-HU" sz="1800" dirty="0"/>
          </a:p>
        </p:txBody>
      </p:sp>
      <p:sp>
        <p:nvSpPr>
          <p:cNvPr id="4" name="Dia számának helye 3"/>
          <p:cNvSpPr>
            <a:spLocks noGrp="1"/>
          </p:cNvSpPr>
          <p:nvPr>
            <p:ph type="sldNum" idx="12"/>
          </p:nvPr>
        </p:nvSpPr>
        <p:spPr/>
        <p:txBody>
          <a:bodyPr/>
          <a:lstStyle/>
          <a:p>
            <a:pPr>
              <a:defRPr/>
            </a:pPr>
            <a:fld id="{99C067ED-D526-47FB-B482-6702B6137196}" type="slidenum">
              <a:rPr lang="hu-HU" smtClean="0"/>
              <a:pPr>
                <a:defRPr/>
              </a:pPr>
              <a:t>51</a:t>
            </a:fld>
            <a:endParaRPr lang="hu-HU"/>
          </a:p>
        </p:txBody>
      </p:sp>
    </p:spTree>
    <p:extLst>
      <p:ext uri="{BB962C8B-B14F-4D97-AF65-F5344CB8AC3E}">
        <p14:creationId xmlns:p14="http://schemas.microsoft.com/office/powerpoint/2010/main" val="25715406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defRPr/>
            </a:pPr>
            <a:endParaRPr lang="hu-HU"/>
          </a:p>
        </p:txBody>
      </p:sp>
      <p:sp>
        <p:nvSpPr>
          <p:cNvPr id="123907" name="Tartalom helye 2"/>
          <p:cNvSpPr>
            <a:spLocks noGrp="1"/>
          </p:cNvSpPr>
          <p:nvPr>
            <p:ph idx="1"/>
          </p:nvPr>
        </p:nvSpPr>
        <p:spPr/>
        <p:txBody>
          <a:bodyPr/>
          <a:lstStyle/>
          <a:p>
            <a:pPr algn="ctr"/>
            <a:r>
              <a:rPr lang="hu-HU" altLang="hu-HU" dirty="0" smtClean="0"/>
              <a:t>           </a:t>
            </a:r>
            <a:r>
              <a:rPr lang="hu-HU" altLang="hu-HU" sz="2800" b="1" dirty="0" smtClean="0"/>
              <a:t>Emelőgépeket </a:t>
            </a:r>
            <a:r>
              <a:rPr lang="hu-HU" altLang="hu-HU" sz="2800" b="1" dirty="0"/>
              <a:t>érintő </a:t>
            </a:r>
            <a:r>
              <a:rPr lang="hu-HU" altLang="hu-HU" sz="2800" b="1" dirty="0" smtClean="0"/>
              <a:t>szabványváltozások</a:t>
            </a:r>
            <a:endParaRPr lang="hu-HU" altLang="hu-HU" sz="2800" b="1" dirty="0"/>
          </a:p>
        </p:txBody>
      </p:sp>
      <p:sp>
        <p:nvSpPr>
          <p:cNvPr id="123908" name="Dia számának hely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600">
                <a:solidFill>
                  <a:schemeClr val="tx1"/>
                </a:solidFill>
                <a:latin typeface="Arial" panose="020B0604020202020204" pitchFamily="34" charset="0"/>
              </a:defRPr>
            </a:lvl1pPr>
            <a:lvl2pPr marL="742950" indent="-285750">
              <a:spcBef>
                <a:spcPct val="20000"/>
              </a:spcBef>
              <a:defRPr sz="1600">
                <a:solidFill>
                  <a:schemeClr val="tx1"/>
                </a:solidFill>
                <a:latin typeface="Arial" panose="020B0604020202020204" pitchFamily="34" charset="0"/>
              </a:defRPr>
            </a:lvl2pPr>
            <a:lvl3pPr marL="1143000" indent="-228600">
              <a:spcBef>
                <a:spcPct val="20000"/>
              </a:spcBef>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pPr>
            <a:fld id="{8F4D95DA-AD96-4137-ABBC-B850A11555EE}" type="slidenum">
              <a:rPr lang="hu-HU" altLang="hu-HU" sz="1000">
                <a:solidFill>
                  <a:srgbClr val="000000"/>
                </a:solidFill>
              </a:rPr>
              <a:pPr>
                <a:spcBef>
                  <a:spcPct val="0"/>
                </a:spcBef>
              </a:pPr>
              <a:t>52</a:t>
            </a:fld>
            <a:endParaRPr lang="hu-HU" altLang="hu-HU" sz="1000">
              <a:solidFill>
                <a:srgbClr val="000000"/>
              </a:solidFill>
            </a:endParaRPr>
          </a:p>
        </p:txBody>
      </p:sp>
    </p:spTree>
    <p:extLst>
      <p:ext uri="{BB962C8B-B14F-4D97-AF65-F5344CB8AC3E}">
        <p14:creationId xmlns:p14="http://schemas.microsoft.com/office/powerpoint/2010/main" val="14511371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600">
                <a:solidFill>
                  <a:schemeClr val="tx1"/>
                </a:solidFill>
                <a:latin typeface="Arial" panose="020B0604020202020204" pitchFamily="34" charset="0"/>
              </a:defRPr>
            </a:lvl1pPr>
            <a:lvl2pPr marL="742950" indent="-285750">
              <a:spcBef>
                <a:spcPct val="20000"/>
              </a:spcBef>
              <a:defRPr sz="1600">
                <a:solidFill>
                  <a:schemeClr val="tx1"/>
                </a:solidFill>
                <a:latin typeface="Arial" panose="020B0604020202020204" pitchFamily="34" charset="0"/>
              </a:defRPr>
            </a:lvl2pPr>
            <a:lvl3pPr marL="1143000" indent="-228600">
              <a:spcBef>
                <a:spcPct val="20000"/>
              </a:spcBef>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pPr>
            <a:fld id="{E623C1A5-C038-4D87-B72A-5A9A1D80C175}" type="slidenum">
              <a:rPr lang="hu-HU" altLang="hu-HU" sz="1000">
                <a:solidFill>
                  <a:srgbClr val="000000"/>
                </a:solidFill>
              </a:rPr>
              <a:pPr>
                <a:spcBef>
                  <a:spcPct val="0"/>
                </a:spcBef>
              </a:pPr>
              <a:t>53</a:t>
            </a:fld>
            <a:endParaRPr lang="hu-HU" altLang="hu-HU" sz="1000">
              <a:solidFill>
                <a:srgbClr val="000000"/>
              </a:solidFill>
            </a:endParaRPr>
          </a:p>
        </p:txBody>
      </p:sp>
      <p:sp>
        <p:nvSpPr>
          <p:cNvPr id="124931" name="Rectangle 2"/>
          <p:cNvSpPr>
            <a:spLocks noGrp="1" noChangeArrowheads="1"/>
          </p:cNvSpPr>
          <p:nvPr>
            <p:ph type="title"/>
          </p:nvPr>
        </p:nvSpPr>
        <p:spPr>
          <a:xfrm>
            <a:off x="1992313" y="260351"/>
            <a:ext cx="8229600" cy="720725"/>
          </a:xfrm>
          <a:noFill/>
          <a:extLst>
            <a:ext uri="{909E8E84-426E-40DD-AFC4-6F175D3DCCD1}">
              <a14:hiddenFill xmlns:a14="http://schemas.microsoft.com/office/drawing/2010/main">
                <a:solidFill>
                  <a:srgbClr val="FFFFFF"/>
                </a:solidFill>
              </a14:hiddenFill>
            </a:ext>
          </a:extLst>
        </p:spPr>
        <p:txBody>
          <a:bodyPr/>
          <a:lstStyle/>
          <a:p>
            <a:r>
              <a:rPr lang="hu-HU" altLang="hu-HU" sz="2000" b="0">
                <a:effectLst/>
              </a:rPr>
              <a:t>Gépi hajtású targonca üzemviteli dokumentuma</a:t>
            </a:r>
            <a:br>
              <a:rPr lang="hu-HU" altLang="hu-HU" sz="2000" b="0">
                <a:effectLst/>
              </a:rPr>
            </a:br>
            <a:r>
              <a:rPr lang="hu-HU" altLang="hu-HU" sz="2000" b="0">
                <a:effectLst/>
              </a:rPr>
              <a:t>MSZ 16226:2012</a:t>
            </a:r>
            <a:endParaRPr lang="hu-HU" altLang="hu-HU" sz="2000">
              <a:effectLst/>
            </a:endParaRPr>
          </a:p>
        </p:txBody>
      </p:sp>
      <p:sp>
        <p:nvSpPr>
          <p:cNvPr id="124932" name="Rectangle 3"/>
          <p:cNvSpPr>
            <a:spLocks noGrp="1" noChangeArrowheads="1"/>
          </p:cNvSpPr>
          <p:nvPr>
            <p:ph type="body" idx="1"/>
          </p:nvPr>
        </p:nvSpPr>
        <p:spPr>
          <a:xfrm>
            <a:off x="1981200" y="981076"/>
            <a:ext cx="8229600" cy="5472113"/>
          </a:xfrm>
        </p:spPr>
        <p:txBody>
          <a:bodyPr/>
          <a:lstStyle/>
          <a:p>
            <a:pPr marL="0" indent="0"/>
            <a:r>
              <a:rPr lang="hu-HU" altLang="hu-HU" sz="1800" dirty="0"/>
              <a:t>A szabvány valamennyi targoncát érinti a 2.5 pont értelmében , tehát a már üzemelő targoncákat is. „ A szabvány közzététele előtt üzembe állított targonca korábban használt üzemviteli dokumentumát csatolni kell az e szabvány szerinti üzemviteli dokumentumhoz.” </a:t>
            </a:r>
          </a:p>
          <a:p>
            <a:pPr marL="0" indent="0"/>
            <a:r>
              <a:rPr lang="hu-HU" altLang="hu-HU" sz="1800" dirty="0"/>
              <a:t>Az üzemviteli dokumentáció vezetésével a személyi felelősség jelentősen megnő, nevesítésre kerül többek között az üzemviteli dokumentum vezetésével és a karbantartással megbízott személy vagy szervezet, a targonca működtetéséért felelős szervezet is. </a:t>
            </a:r>
          </a:p>
          <a:p>
            <a:pPr marL="0" indent="0"/>
            <a:r>
              <a:rPr lang="hu-HU" altLang="hu-HU" sz="1800" dirty="0"/>
              <a:t>17 oldal az MSZ 16226:85  7 oldalával szemben.</a:t>
            </a:r>
          </a:p>
          <a:p>
            <a:pPr marL="0" indent="0"/>
            <a:endParaRPr lang="hu-HU" altLang="hu-HU" sz="1800" dirty="0"/>
          </a:p>
          <a:p>
            <a:pPr marL="0" indent="0"/>
            <a:r>
              <a:rPr lang="hu-HU" altLang="hu-HU" sz="1800" b="1" dirty="0"/>
              <a:t>Alkalmazási terület</a:t>
            </a:r>
          </a:p>
          <a:p>
            <a:pPr marL="0" indent="0"/>
            <a:r>
              <a:rPr lang="hu-HU" altLang="hu-HU" sz="1800" dirty="0"/>
              <a:t>E szabvány tartalmazza az új, a felújított, az átalakított, a nem rendeltetésszerűen áttelepített, a megváltozott szerkezetű, üzemmódú vagy környezetű gépi hajtású targoncák üzemszerű használatba vételéhez, üzemviteléhez szükséges adatokat, nyilvántartásokat.</a:t>
            </a:r>
          </a:p>
        </p:txBody>
      </p:sp>
    </p:spTree>
    <p:extLst>
      <p:ext uri="{BB962C8B-B14F-4D97-AF65-F5344CB8AC3E}">
        <p14:creationId xmlns:p14="http://schemas.microsoft.com/office/powerpoint/2010/main" val="15174584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600">
                <a:solidFill>
                  <a:schemeClr val="tx1"/>
                </a:solidFill>
                <a:latin typeface="Arial" panose="020B0604020202020204" pitchFamily="34" charset="0"/>
              </a:defRPr>
            </a:lvl1pPr>
            <a:lvl2pPr marL="742950" indent="-285750">
              <a:spcBef>
                <a:spcPct val="20000"/>
              </a:spcBef>
              <a:defRPr sz="1600">
                <a:solidFill>
                  <a:schemeClr val="tx1"/>
                </a:solidFill>
                <a:latin typeface="Arial" panose="020B0604020202020204" pitchFamily="34" charset="0"/>
              </a:defRPr>
            </a:lvl2pPr>
            <a:lvl3pPr marL="1143000" indent="-228600">
              <a:spcBef>
                <a:spcPct val="20000"/>
              </a:spcBef>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pPr>
            <a:fld id="{91DA951E-B173-497F-B918-04964B2CAB23}" type="slidenum">
              <a:rPr lang="hu-HU" altLang="hu-HU" sz="1000">
                <a:solidFill>
                  <a:srgbClr val="000000"/>
                </a:solidFill>
              </a:rPr>
              <a:pPr>
                <a:spcBef>
                  <a:spcPct val="0"/>
                </a:spcBef>
              </a:pPr>
              <a:t>54</a:t>
            </a:fld>
            <a:endParaRPr lang="hu-HU" altLang="hu-HU" sz="1000">
              <a:solidFill>
                <a:srgbClr val="000000"/>
              </a:solidFill>
            </a:endParaRPr>
          </a:p>
        </p:txBody>
      </p:sp>
      <p:sp>
        <p:nvSpPr>
          <p:cNvPr id="125955"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hu-HU" altLang="hu-HU" sz="2000">
                <a:effectLst/>
              </a:rPr>
              <a:t>Általános előírások</a:t>
            </a:r>
            <a:br>
              <a:rPr lang="hu-HU" altLang="hu-HU" sz="2000">
                <a:effectLst/>
              </a:rPr>
            </a:br>
            <a:r>
              <a:rPr lang="hu-HU" altLang="hu-HU" sz="2000">
                <a:effectLst/>
              </a:rPr>
              <a:t>(részlet)</a:t>
            </a:r>
          </a:p>
        </p:txBody>
      </p:sp>
      <p:sp>
        <p:nvSpPr>
          <p:cNvPr id="125956" name="Rectangle 3"/>
          <p:cNvSpPr>
            <a:spLocks noGrp="1" noChangeArrowheads="1"/>
          </p:cNvSpPr>
          <p:nvPr>
            <p:ph type="body" idx="1"/>
          </p:nvPr>
        </p:nvSpPr>
        <p:spPr/>
        <p:txBody>
          <a:bodyPr/>
          <a:lstStyle/>
          <a:p>
            <a:r>
              <a:rPr lang="hu-HU" altLang="hu-HU" sz="2000"/>
              <a:t>2.1 A targonca üzembe helyezésekor az azonosító adatok, az üzemvitellel kapcsolatos adatok, a főbb műszaki jellemzők, az időszakos vizsgálatok, a fődarabcserék, a javítások és a működési idő nyilvántartására alkalmas üzemviteli dokumentumokat felfektetni.</a:t>
            </a:r>
          </a:p>
          <a:p>
            <a:r>
              <a:rPr lang="hu-HU" altLang="hu-HU" sz="2000"/>
              <a:t>2.2 Az üzemviteli dokumentum nem helyettesíti a gépkönyvet és az emelőgép naplót.</a:t>
            </a:r>
          </a:p>
          <a:p>
            <a:r>
              <a:rPr lang="hu-HU" altLang="hu-HU" sz="2000"/>
              <a:t>2.3. Az üzemviteli dokumentumot a targonca teljes élettartama alatt folyamatosan vezetni kell és a gép selejtezése után még 5 évig meg kell őrizni.</a:t>
            </a:r>
          </a:p>
          <a:p>
            <a:r>
              <a:rPr lang="hu-HU" altLang="hu-HU" sz="2000"/>
              <a:t>2.6. Az üzemviteli dokumentumba csak az adott targonca üzemeltetője, vagy írásban meghatalmazott képviselője írhat bele.</a:t>
            </a:r>
          </a:p>
        </p:txBody>
      </p:sp>
    </p:spTree>
    <p:extLst>
      <p:ext uri="{BB962C8B-B14F-4D97-AF65-F5344CB8AC3E}">
        <p14:creationId xmlns:p14="http://schemas.microsoft.com/office/powerpoint/2010/main" val="13273101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600">
                <a:solidFill>
                  <a:schemeClr val="tx1"/>
                </a:solidFill>
                <a:latin typeface="Arial" panose="020B0604020202020204" pitchFamily="34" charset="0"/>
              </a:defRPr>
            </a:lvl1pPr>
            <a:lvl2pPr marL="742950" indent="-285750">
              <a:spcBef>
                <a:spcPct val="20000"/>
              </a:spcBef>
              <a:defRPr sz="1600">
                <a:solidFill>
                  <a:schemeClr val="tx1"/>
                </a:solidFill>
                <a:latin typeface="Arial" panose="020B0604020202020204" pitchFamily="34" charset="0"/>
              </a:defRPr>
            </a:lvl2pPr>
            <a:lvl3pPr marL="1143000" indent="-228600">
              <a:spcBef>
                <a:spcPct val="20000"/>
              </a:spcBef>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pPr>
            <a:fld id="{A3DFF4F2-91F8-4D6A-970D-5C5CDA14162F}" type="slidenum">
              <a:rPr lang="hu-HU" altLang="hu-HU" sz="1000">
                <a:solidFill>
                  <a:srgbClr val="000000"/>
                </a:solidFill>
              </a:rPr>
              <a:pPr>
                <a:spcBef>
                  <a:spcPct val="0"/>
                </a:spcBef>
              </a:pPr>
              <a:t>55</a:t>
            </a:fld>
            <a:endParaRPr lang="hu-HU" altLang="hu-HU" sz="1000">
              <a:solidFill>
                <a:srgbClr val="000000"/>
              </a:solidFill>
            </a:endParaRPr>
          </a:p>
        </p:txBody>
      </p:sp>
      <p:sp>
        <p:nvSpPr>
          <p:cNvPr id="126979"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hu-HU" altLang="hu-HU" sz="2000" dirty="0">
                <a:effectLst/>
              </a:rPr>
              <a:t>Gépi hajtású targonca üzemviteli dokumentuma</a:t>
            </a:r>
            <a:br>
              <a:rPr lang="hu-HU" altLang="hu-HU" sz="2000" dirty="0">
                <a:effectLst/>
              </a:rPr>
            </a:br>
            <a:r>
              <a:rPr lang="hu-HU" altLang="hu-HU" sz="2000" dirty="0">
                <a:effectLst/>
              </a:rPr>
              <a:t>MSZ 16226:2012</a:t>
            </a:r>
          </a:p>
        </p:txBody>
      </p:sp>
      <p:sp>
        <p:nvSpPr>
          <p:cNvPr id="126980" name="Rectangle 3"/>
          <p:cNvSpPr>
            <a:spLocks noGrp="1" noChangeArrowheads="1"/>
          </p:cNvSpPr>
          <p:nvPr>
            <p:ph type="body" idx="1"/>
          </p:nvPr>
        </p:nvSpPr>
        <p:spPr/>
        <p:txBody>
          <a:bodyPr/>
          <a:lstStyle/>
          <a:p>
            <a:r>
              <a:rPr lang="hu-HU" altLang="hu-HU" sz="2000" dirty="0"/>
              <a:t>3.9. Időszakos vizsgálatok esetében három lehetőséget sorol fel:</a:t>
            </a:r>
          </a:p>
          <a:p>
            <a:r>
              <a:rPr lang="hu-HU" altLang="hu-HU" sz="2000" dirty="0"/>
              <a:t>a) Gyártó utasítás szerint</a:t>
            </a:r>
          </a:p>
          <a:p>
            <a:r>
              <a:rPr lang="hu-HU" altLang="hu-HU" sz="2000" dirty="0"/>
              <a:t>b) Időszakos vizsgálatok az MSZ 9721 szabványsorozat szerint, utalva az MSZ 9750 szabványra.</a:t>
            </a:r>
          </a:p>
          <a:p>
            <a:r>
              <a:rPr lang="hu-HU" altLang="hu-HU" sz="2000" dirty="0"/>
              <a:t>c) Időszakos vizsgálatok a gyártói utasítások átütemezésével</a:t>
            </a:r>
          </a:p>
          <a:p>
            <a:r>
              <a:rPr lang="hu-HU" altLang="hu-HU" sz="2000" dirty="0"/>
              <a:t>Ez utóbbi akkor lehetséges, ha a gyártó adott vizsgálati utasítást, azonban az üzemeltető az egyes vizsgálatokat az MSZ 9721-1:2009 szerinti időközökben kívánja elvégeztetni.</a:t>
            </a:r>
          </a:p>
          <a:p>
            <a:r>
              <a:rPr lang="hu-HU" altLang="hu-HU" sz="2000" dirty="0"/>
              <a:t>AZ MSZ 9750:2009 Emelőgépek időszakos vizsgálati csoportszáma a terhelési fokozat  és használati fokozat függvényében 1-5 csoportszámba sorolja az emelőgépeket. </a:t>
            </a:r>
          </a:p>
        </p:txBody>
      </p:sp>
    </p:spTree>
    <p:extLst>
      <p:ext uri="{BB962C8B-B14F-4D97-AF65-F5344CB8AC3E}">
        <p14:creationId xmlns:p14="http://schemas.microsoft.com/office/powerpoint/2010/main" val="22636549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600">
                <a:solidFill>
                  <a:schemeClr val="tx1"/>
                </a:solidFill>
                <a:latin typeface="Arial" panose="020B0604020202020204" pitchFamily="34" charset="0"/>
              </a:defRPr>
            </a:lvl1pPr>
            <a:lvl2pPr marL="742950" indent="-285750">
              <a:spcBef>
                <a:spcPct val="20000"/>
              </a:spcBef>
              <a:defRPr sz="1600">
                <a:solidFill>
                  <a:schemeClr val="tx1"/>
                </a:solidFill>
                <a:latin typeface="Arial" panose="020B0604020202020204" pitchFamily="34" charset="0"/>
              </a:defRPr>
            </a:lvl2pPr>
            <a:lvl3pPr marL="1143000" indent="-228600">
              <a:spcBef>
                <a:spcPct val="20000"/>
              </a:spcBef>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pPr>
            <a:fld id="{A93CDA96-094C-477B-83F3-61AAE9425546}" type="slidenum">
              <a:rPr lang="hu-HU" altLang="hu-HU" sz="1000">
                <a:solidFill>
                  <a:srgbClr val="000000"/>
                </a:solidFill>
              </a:rPr>
              <a:pPr>
                <a:spcBef>
                  <a:spcPct val="0"/>
                </a:spcBef>
              </a:pPr>
              <a:t>56</a:t>
            </a:fld>
            <a:endParaRPr lang="hu-HU" altLang="hu-HU" sz="1000">
              <a:solidFill>
                <a:srgbClr val="000000"/>
              </a:solidFill>
            </a:endParaRPr>
          </a:p>
        </p:txBody>
      </p:sp>
      <p:sp>
        <p:nvSpPr>
          <p:cNvPr id="128003"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hu-HU" altLang="hu-HU" smtClean="0">
                <a:effectLst/>
              </a:rPr>
              <a:t>Emelőgépek időszakos vizsgálata 4. rész: Gépi hajtású targoncák </a:t>
            </a:r>
            <a:br>
              <a:rPr lang="hu-HU" altLang="hu-HU" smtClean="0">
                <a:effectLst/>
              </a:rPr>
            </a:br>
            <a:r>
              <a:rPr lang="hu-HU" altLang="hu-HU" smtClean="0">
                <a:effectLst/>
              </a:rPr>
              <a:t>MSZ 9721-4:2012 </a:t>
            </a:r>
          </a:p>
        </p:txBody>
      </p:sp>
      <p:sp>
        <p:nvSpPr>
          <p:cNvPr id="128004" name="Rectangle 3"/>
          <p:cNvSpPr>
            <a:spLocks noGrp="1" noChangeArrowheads="1"/>
          </p:cNvSpPr>
          <p:nvPr>
            <p:ph type="body" idx="1"/>
          </p:nvPr>
        </p:nvSpPr>
        <p:spPr/>
        <p:txBody>
          <a:bodyPr/>
          <a:lstStyle/>
          <a:p>
            <a:pPr marL="0" indent="0"/>
            <a:r>
              <a:rPr lang="hu-HU" altLang="hu-HU" sz="2000" dirty="0"/>
              <a:t>Tartalmi változtatások mellett formai módosításokra is sor került, lényegesen áttekinthetőbb váltak a táblázatok. (Azokat a sorokat, melyeket nem kell kitölteni szürkével jelölték.)</a:t>
            </a:r>
          </a:p>
          <a:p>
            <a:pPr marL="0" indent="0"/>
            <a:r>
              <a:rPr lang="hu-HU" altLang="hu-HU" sz="2000" dirty="0"/>
              <a:t>Fogalmak is változtak (pl. gépkönyv helyett használati utasítás; biztonsági szerkezetek helyett biztonsági berendezések; munkavédelmi minősítő bizonyítván törlésre került, megjelent az „egyenértékű biztonságot eredményező intézkedés”)</a:t>
            </a:r>
          </a:p>
          <a:p>
            <a:pPr marL="0" indent="0"/>
            <a:r>
              <a:rPr lang="hu-HU" altLang="hu-HU" sz="2000" dirty="0"/>
              <a:t>Időszakos biztonsági felülvizsgálatra az 1.5 vonatkozik.</a:t>
            </a:r>
          </a:p>
          <a:p>
            <a:pPr marL="0" indent="0"/>
            <a:r>
              <a:rPr lang="hu-HU" altLang="hu-HU" sz="2000" dirty="0"/>
              <a:t>Fővizsgálatra és szerkezeti vizsgálatra 2. táblázat</a:t>
            </a:r>
          </a:p>
          <a:p>
            <a:pPr marL="0" indent="0"/>
            <a:r>
              <a:rPr lang="hu-HU" altLang="hu-HU" sz="2000" dirty="0"/>
              <a:t>Műszakonkénti vizsgálatra a 3. táblázat</a:t>
            </a:r>
          </a:p>
        </p:txBody>
      </p:sp>
    </p:spTree>
    <p:extLst>
      <p:ext uri="{BB962C8B-B14F-4D97-AF65-F5344CB8AC3E}">
        <p14:creationId xmlns:p14="http://schemas.microsoft.com/office/powerpoint/2010/main" val="2974257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600">
                <a:solidFill>
                  <a:schemeClr val="tx1"/>
                </a:solidFill>
                <a:latin typeface="Arial" panose="020B0604020202020204" pitchFamily="34" charset="0"/>
              </a:defRPr>
            </a:lvl1pPr>
            <a:lvl2pPr marL="742950" indent="-285750">
              <a:spcBef>
                <a:spcPct val="20000"/>
              </a:spcBef>
              <a:defRPr sz="1600">
                <a:solidFill>
                  <a:schemeClr val="tx1"/>
                </a:solidFill>
                <a:latin typeface="Arial" panose="020B0604020202020204" pitchFamily="34" charset="0"/>
              </a:defRPr>
            </a:lvl2pPr>
            <a:lvl3pPr marL="1143000" indent="-228600">
              <a:spcBef>
                <a:spcPct val="20000"/>
              </a:spcBef>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pPr>
            <a:fld id="{F26D5404-8881-421D-A9B4-EFA848920961}" type="slidenum">
              <a:rPr lang="hu-HU" altLang="hu-HU" sz="1000">
                <a:solidFill>
                  <a:srgbClr val="000000"/>
                </a:solidFill>
              </a:rPr>
              <a:pPr>
                <a:spcBef>
                  <a:spcPct val="0"/>
                </a:spcBef>
              </a:pPr>
              <a:t>57</a:t>
            </a:fld>
            <a:endParaRPr lang="hu-HU" altLang="hu-HU" sz="1000">
              <a:solidFill>
                <a:srgbClr val="000000"/>
              </a:solidFill>
            </a:endParaRPr>
          </a:p>
        </p:txBody>
      </p:sp>
      <p:sp>
        <p:nvSpPr>
          <p:cNvPr id="129027"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hu-HU" altLang="hu-HU" smtClean="0">
                <a:effectLst/>
              </a:rPr>
              <a:t>Emelőgép időszakos vizsgálata 4. rész: Gépi hajtású targoncák </a:t>
            </a:r>
            <a:br>
              <a:rPr lang="hu-HU" altLang="hu-HU" smtClean="0">
                <a:effectLst/>
              </a:rPr>
            </a:br>
            <a:r>
              <a:rPr lang="hu-HU" altLang="hu-HU" smtClean="0">
                <a:effectLst/>
              </a:rPr>
              <a:t>MSZ 9721-4:2012</a:t>
            </a:r>
            <a:r>
              <a:rPr lang="hu-HU" altLang="hu-HU" b="0" smtClean="0">
                <a:effectLst/>
              </a:rPr>
              <a:t> (MSZ 16225:1985 helyett)</a:t>
            </a:r>
            <a:br>
              <a:rPr lang="hu-HU" altLang="hu-HU" b="0" smtClean="0">
                <a:effectLst/>
              </a:rPr>
            </a:br>
            <a:r>
              <a:rPr lang="hu-HU" altLang="hu-HU" b="0" smtClean="0">
                <a:effectLst/>
              </a:rPr>
              <a:t/>
            </a:r>
            <a:br>
              <a:rPr lang="hu-HU" altLang="hu-HU" b="0" smtClean="0">
                <a:effectLst/>
              </a:rPr>
            </a:br>
            <a:endParaRPr lang="hu-HU" altLang="hu-HU" b="0" smtClean="0">
              <a:effectLst/>
            </a:endParaRPr>
          </a:p>
        </p:txBody>
      </p:sp>
      <p:sp>
        <p:nvSpPr>
          <p:cNvPr id="129028" name="Rectangle 3"/>
          <p:cNvSpPr>
            <a:spLocks noGrp="1" noChangeArrowheads="1"/>
          </p:cNvSpPr>
          <p:nvPr>
            <p:ph type="body" idx="1"/>
          </p:nvPr>
        </p:nvSpPr>
        <p:spPr/>
        <p:txBody>
          <a:bodyPr/>
          <a:lstStyle/>
          <a:p>
            <a:pPr marL="0" indent="0"/>
            <a:r>
              <a:rPr lang="hu-HU" altLang="hu-HU" sz="2000"/>
              <a:t>1.6 A fővizsgálat magában foglalja a szerkezeti vizsgálatot is, ezért a fővizsgálat egyben szerkezeti vizsgálat is. Az időszakos biztonsági felülvizsgálat nem egyenértékű sem a fővizsgálattal, sem a szerkezeti vizsgálattal, de azok összevonhatóak, azaz azok egyidőben végrehajthatóak.</a:t>
            </a:r>
          </a:p>
        </p:txBody>
      </p:sp>
    </p:spTree>
    <p:extLst>
      <p:ext uri="{BB962C8B-B14F-4D97-AF65-F5344CB8AC3E}">
        <p14:creationId xmlns:p14="http://schemas.microsoft.com/office/powerpoint/2010/main" val="637538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dirty="0"/>
          </a:p>
        </p:txBody>
      </p:sp>
      <p:pic>
        <p:nvPicPr>
          <p:cNvPr id="4" name="Tartalom hely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43075" y="228600"/>
            <a:ext cx="8705850" cy="6529388"/>
          </a:xfrm>
        </p:spPr>
      </p:pic>
    </p:spTree>
    <p:extLst>
      <p:ext uri="{BB962C8B-B14F-4D97-AF65-F5344CB8AC3E}">
        <p14:creationId xmlns:p14="http://schemas.microsoft.com/office/powerpoint/2010/main" val="2604199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ctr"/>
            <a:r>
              <a:rPr lang="hu-HU" sz="2000" b="1" dirty="0" smtClean="0"/>
              <a:t>Néhány példa az emelőeszközök </a:t>
            </a:r>
            <a:r>
              <a:rPr lang="hu-HU" sz="2000" b="1" dirty="0" smtClean="0"/>
              <a:t>kiválasztásának </a:t>
            </a:r>
            <a:r>
              <a:rPr lang="hu-HU" sz="2000" b="1" dirty="0" smtClean="0"/>
              <a:t>szempontjaira</a:t>
            </a:r>
            <a:endParaRPr lang="hu-HU" sz="2000" b="1" dirty="0"/>
          </a:p>
        </p:txBody>
      </p:sp>
      <p:sp>
        <p:nvSpPr>
          <p:cNvPr id="3" name="Tartalom helye 2"/>
          <p:cNvSpPr>
            <a:spLocks noGrp="1"/>
          </p:cNvSpPr>
          <p:nvPr>
            <p:ph idx="1"/>
          </p:nvPr>
        </p:nvSpPr>
        <p:spPr/>
        <p:txBody>
          <a:bodyPr/>
          <a:lstStyle/>
          <a:p>
            <a:pPr marL="0" indent="0">
              <a:buNone/>
            </a:pPr>
            <a:r>
              <a:rPr lang="hu-HU" sz="2000" dirty="0" smtClean="0"/>
              <a:t>Magasság igénye</a:t>
            </a:r>
          </a:p>
          <a:p>
            <a:pPr marL="0" indent="0">
              <a:buNone/>
            </a:pPr>
            <a:r>
              <a:rPr lang="hu-HU" sz="2000" dirty="0" smtClean="0"/>
              <a:t>Oldaltávolság igénye</a:t>
            </a:r>
          </a:p>
          <a:p>
            <a:pPr marL="0" indent="0">
              <a:buNone/>
            </a:pPr>
            <a:r>
              <a:rPr lang="hu-HU" sz="2000" dirty="0" smtClean="0"/>
              <a:t>Kosárban lévő terhelés (létszám, anyag, dinamikai terhelés)</a:t>
            </a:r>
            <a:endParaRPr lang="hu-HU" sz="2000" dirty="0"/>
          </a:p>
          <a:p>
            <a:pPr marL="0" indent="0">
              <a:buNone/>
            </a:pPr>
            <a:r>
              <a:rPr lang="hu-HU" sz="2000" dirty="0" smtClean="0"/>
              <a:t>Talaj adottságai</a:t>
            </a:r>
          </a:p>
          <a:p>
            <a:pPr marL="0" indent="0">
              <a:buNone/>
            </a:pPr>
            <a:endParaRPr lang="hu-HU" dirty="0"/>
          </a:p>
        </p:txBody>
      </p:sp>
    </p:spTree>
    <p:extLst>
      <p:ext uri="{BB962C8B-B14F-4D97-AF65-F5344CB8AC3E}">
        <p14:creationId xmlns:p14="http://schemas.microsoft.com/office/powerpoint/2010/main" val="453019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220133"/>
            <a:ext cx="10515600" cy="512763"/>
          </a:xfrm>
        </p:spPr>
        <p:txBody>
          <a:bodyPr>
            <a:normAutofit/>
          </a:bodyPr>
          <a:lstStyle/>
          <a:p>
            <a:pPr marL="228600" lvl="0" algn="ctr">
              <a:lnSpc>
                <a:spcPct val="107000"/>
              </a:lnSpc>
              <a:spcBef>
                <a:spcPts val="800"/>
              </a:spcBef>
              <a:spcAft>
                <a:spcPts val="400"/>
              </a:spcAft>
            </a:pPr>
            <a:endParaRPr lang="hu-HU" sz="1800" dirty="0"/>
          </a:p>
        </p:txBody>
      </p:sp>
      <p:sp>
        <p:nvSpPr>
          <p:cNvPr id="3" name="Tartalom helye 2"/>
          <p:cNvSpPr>
            <a:spLocks noGrp="1"/>
          </p:cNvSpPr>
          <p:nvPr>
            <p:ph idx="1"/>
          </p:nvPr>
        </p:nvSpPr>
        <p:spPr>
          <a:xfrm>
            <a:off x="838200" y="914400"/>
            <a:ext cx="10515600" cy="5723467"/>
          </a:xfrm>
        </p:spPr>
        <p:txBody>
          <a:bodyPr>
            <a:noAutofit/>
          </a:bodyPr>
          <a:lstStyle/>
          <a:p>
            <a:pPr marL="0" indent="0" algn="just">
              <a:spcAft>
                <a:spcPts val="100"/>
              </a:spcAft>
              <a:buNone/>
            </a:pPr>
            <a:endParaRPr lang="hu-HU" sz="1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spcAft>
                <a:spcPts val="100"/>
              </a:spcAft>
              <a:buNone/>
            </a:pPr>
            <a:r>
              <a:rPr lang="hu-HU"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14/2004. (IV. 19.) FMM </a:t>
            </a:r>
            <a:r>
              <a:rPr lang="hu-HU" sz="1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rendelet a </a:t>
            </a:r>
            <a:r>
              <a:rPr lang="hu-HU"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munkaeszközök és használatuk </a:t>
            </a:r>
            <a:r>
              <a:rPr lang="hu-HU" sz="1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biztonsági és </a:t>
            </a:r>
            <a:r>
              <a:rPr lang="hu-HU"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egészségügyi követelményeinek minimális </a:t>
            </a:r>
            <a:r>
              <a:rPr lang="hu-HU" sz="1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szintjéről</a:t>
            </a:r>
          </a:p>
          <a:p>
            <a:pPr marL="0" indent="0">
              <a:spcAft>
                <a:spcPts val="100"/>
              </a:spcAft>
              <a:buNone/>
            </a:pPr>
            <a:r>
              <a:rPr lang="hu-HU" sz="1800" dirty="0">
                <a:solidFill>
                  <a:prstClr val="black"/>
                </a:solidFill>
                <a:latin typeface="Arial" panose="020B0604020202020204" pitchFamily="34" charset="0"/>
                <a:ea typeface="Calibri" panose="020F0502020204030204" pitchFamily="34" charset="0"/>
                <a:cs typeface="Arial" panose="020B0604020202020204" pitchFamily="34" charset="0"/>
              </a:rPr>
              <a:t/>
            </a:r>
            <a:br>
              <a:rPr lang="hu-HU" sz="18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hu-HU" sz="18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40</a:t>
            </a:r>
            <a:r>
              <a:rPr lang="hu-HU"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hu-HU"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(1) A munkavállalókat csak erre a célra kialakított emelőgéppel, illetve kiegészítő berendezéssel lehet emelni.</a:t>
            </a:r>
            <a:endParaRPr lang="hu-HU" sz="1800" dirty="0">
              <a:latin typeface="Arial" panose="020B0604020202020204" pitchFamily="34" charset="0"/>
              <a:ea typeface="Times New Roman" panose="02020603050405020304" pitchFamily="18" charset="0"/>
              <a:cs typeface="Arial" panose="020B0604020202020204" pitchFamily="34" charset="0"/>
            </a:endParaRPr>
          </a:p>
          <a:p>
            <a:pPr marL="0" indent="0" algn="just">
              <a:spcAft>
                <a:spcPts val="100"/>
              </a:spcAft>
              <a:buNone/>
            </a:pPr>
            <a:r>
              <a:rPr lang="hu-HU"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(2) Kivételesen technológiai, kármegelőzési okból az (1) bekezdésben foglaltaktól eltérően is lehet emelni a munkavállalót, ha a munkáltató megfelelő intézkedéseket tesz a biztonságos emelés feltételeinek maradéktalan megvalósítására és biztosítja az emelés idejére a szükséges felügyeletet. </a:t>
            </a:r>
            <a:endParaRPr lang="hu-HU" sz="1800" dirty="0">
              <a:latin typeface="Arial" panose="020B0604020202020204" pitchFamily="34" charset="0"/>
              <a:ea typeface="Times New Roman" panose="02020603050405020304" pitchFamily="18" charset="0"/>
              <a:cs typeface="Arial" panose="020B0604020202020204" pitchFamily="34" charset="0"/>
            </a:endParaRPr>
          </a:p>
          <a:p>
            <a:pPr marL="0" indent="0" algn="just">
              <a:spcAft>
                <a:spcPts val="100"/>
              </a:spcAft>
              <a:buNone/>
            </a:pPr>
            <a:endParaRPr lang="hu-HU" sz="1800" dirty="0" smtClean="0"/>
          </a:p>
          <a:p>
            <a:pPr marL="0" indent="0">
              <a:buNone/>
            </a:pPr>
            <a:r>
              <a:rPr lang="hu-HU" sz="1800" b="1" dirty="0">
                <a:latin typeface="Arial" panose="020B0604020202020204" pitchFamily="34" charset="0"/>
                <a:cs typeface="Arial" panose="020B0604020202020204" pitchFamily="34" charset="0"/>
              </a:rPr>
              <a:t>47/1999. (VIII. 4.) GM </a:t>
            </a:r>
            <a:r>
              <a:rPr lang="hu-HU" sz="1800" b="1" dirty="0" smtClean="0">
                <a:latin typeface="Arial" panose="020B0604020202020204" pitchFamily="34" charset="0"/>
                <a:cs typeface="Arial" panose="020B0604020202020204" pitchFamily="34" charset="0"/>
              </a:rPr>
              <a:t>rendelet Emelőgép </a:t>
            </a:r>
            <a:r>
              <a:rPr lang="hu-HU" sz="1800" b="1" dirty="0">
                <a:latin typeface="Arial" panose="020B0604020202020204" pitchFamily="34" charset="0"/>
                <a:cs typeface="Arial" panose="020B0604020202020204" pitchFamily="34" charset="0"/>
              </a:rPr>
              <a:t>Biztonsági Szabályzat kiadásáról</a:t>
            </a:r>
            <a:endParaRPr lang="hu-HU" sz="1800" dirty="0">
              <a:latin typeface="Arial" panose="020B0604020202020204" pitchFamily="34" charset="0"/>
              <a:cs typeface="Arial" panose="020B0604020202020204" pitchFamily="34" charset="0"/>
            </a:endParaRPr>
          </a:p>
          <a:p>
            <a:pPr marL="0" indent="0">
              <a:buNone/>
            </a:pPr>
            <a:r>
              <a:rPr lang="hu-HU" sz="1800" dirty="0" smtClean="0">
                <a:latin typeface="Arial" panose="020B0604020202020204" pitchFamily="34" charset="0"/>
                <a:ea typeface="Times New Roman" panose="02020603050405020304" pitchFamily="18" charset="0"/>
                <a:cs typeface="Arial" panose="020B0604020202020204" pitchFamily="34" charset="0"/>
              </a:rPr>
              <a:t>2.9</a:t>
            </a:r>
            <a:r>
              <a:rPr lang="hu-HU" sz="1800" dirty="0">
                <a:latin typeface="Arial" panose="020B0604020202020204" pitchFamily="34" charset="0"/>
                <a:ea typeface="Times New Roman" panose="02020603050405020304" pitchFamily="18" charset="0"/>
                <a:cs typeface="Arial" panose="020B0604020202020204" pitchFamily="34" charset="0"/>
              </a:rPr>
              <a:t>. Ideiglenesen személyemelésre használt </a:t>
            </a:r>
            <a:r>
              <a:rPr lang="hu-HU" sz="1800" dirty="0" err="1">
                <a:latin typeface="Arial" panose="020B0604020202020204" pitchFamily="34" charset="0"/>
                <a:ea typeface="Times New Roman" panose="02020603050405020304" pitchFamily="18" charset="0"/>
                <a:cs typeface="Arial" panose="020B0604020202020204" pitchFamily="34" charset="0"/>
              </a:rPr>
              <a:t>emelőberendezés</a:t>
            </a:r>
            <a:endParaRPr lang="hu-HU" sz="1800" dirty="0">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hu-HU" sz="1800" dirty="0">
                <a:latin typeface="Arial" panose="020B0604020202020204" pitchFamily="34" charset="0"/>
                <a:ea typeface="Times New Roman" panose="02020603050405020304" pitchFamily="18" charset="0"/>
                <a:cs typeface="Arial" panose="020B0604020202020204" pitchFamily="34" charset="0"/>
              </a:rPr>
              <a:t>Nem személyemelésre készült, de személyek magasba emelésére ideiglenesen alkalmassá tett </a:t>
            </a:r>
            <a:r>
              <a:rPr lang="hu-HU" sz="1800" dirty="0" err="1">
                <a:latin typeface="Arial" panose="020B0604020202020204" pitchFamily="34" charset="0"/>
                <a:ea typeface="Times New Roman" panose="02020603050405020304" pitchFamily="18" charset="0"/>
                <a:cs typeface="Arial" panose="020B0604020202020204" pitchFamily="34" charset="0"/>
              </a:rPr>
              <a:t>emelőberendezés</a:t>
            </a:r>
            <a:r>
              <a:rPr lang="hu-HU" sz="1800" dirty="0" smtClean="0">
                <a:latin typeface="Arial" panose="020B0604020202020204" pitchFamily="34" charset="0"/>
                <a:ea typeface="Times New Roman" panose="02020603050405020304" pitchFamily="18" charset="0"/>
                <a:cs typeface="Arial" panose="020B0604020202020204" pitchFamily="34" charset="0"/>
              </a:rPr>
              <a:t>.</a:t>
            </a:r>
          </a:p>
          <a:p>
            <a:pPr marL="0" indent="0">
              <a:buNone/>
            </a:pPr>
            <a:r>
              <a:rPr lang="hu-HU" sz="1800" dirty="0">
                <a:latin typeface="Arial" panose="020B0604020202020204" pitchFamily="34" charset="0"/>
                <a:cs typeface="Arial" panose="020B0604020202020204" pitchFamily="34" charset="0"/>
              </a:rPr>
              <a:t>2.16. Személytartó</a:t>
            </a:r>
          </a:p>
          <a:p>
            <a:pPr marL="0" indent="0">
              <a:buNone/>
            </a:pPr>
            <a:r>
              <a:rPr lang="hu-HU" sz="1800" dirty="0">
                <a:latin typeface="Arial" panose="020B0604020202020204" pitchFamily="34" charset="0"/>
                <a:cs typeface="Arial" panose="020B0604020202020204" pitchFamily="34" charset="0"/>
              </a:rPr>
              <a:t>A személyemelő személyek befogadására alkalmas teherfelvevő eszköze, amely a biztonságos </a:t>
            </a:r>
            <a:r>
              <a:rPr lang="hu-HU" sz="1800" dirty="0" err="1">
                <a:latin typeface="Arial" panose="020B0604020202020204" pitchFamily="34" charset="0"/>
                <a:cs typeface="Arial" panose="020B0604020202020204" pitchFamily="34" charset="0"/>
              </a:rPr>
              <a:t>magasbaemelést</a:t>
            </a:r>
            <a:r>
              <a:rPr lang="hu-HU" sz="1800" dirty="0">
                <a:latin typeface="Arial" panose="020B0604020202020204" pitchFamily="34" charset="0"/>
                <a:cs typeface="Arial" panose="020B0604020202020204" pitchFamily="34" charset="0"/>
              </a:rPr>
              <a:t> és munkavégzést szolgálja.</a:t>
            </a:r>
          </a:p>
          <a:p>
            <a:pPr marL="0" indent="0">
              <a:buNone/>
            </a:pPr>
            <a:endParaRPr lang="hu-HU" sz="1800" dirty="0">
              <a:latin typeface="Arial" panose="020B0604020202020204" pitchFamily="34" charset="0"/>
              <a:ea typeface="Times New Roman" panose="02020603050405020304" pitchFamily="18" charset="0"/>
              <a:cs typeface="Arial" panose="020B0604020202020204" pitchFamily="34" charset="0"/>
            </a:endParaRPr>
          </a:p>
          <a:p>
            <a:pPr indent="0" algn="just">
              <a:spcAft>
                <a:spcPts val="100"/>
              </a:spcAft>
              <a:buNone/>
            </a:pPr>
            <a:endParaRPr lang="hu-HU" sz="1800" dirty="0">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hu-HU"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2033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6"/>
            <a:ext cx="10515600" cy="718608"/>
          </a:xfrm>
        </p:spPr>
        <p:txBody>
          <a:bodyPr/>
          <a:lstStyle/>
          <a:p>
            <a:pPr algn="ctr"/>
            <a:r>
              <a:rPr lang="hu-HU" dirty="0"/>
              <a:t> </a:t>
            </a:r>
            <a:r>
              <a:rPr lang="hu-HU" sz="1800" b="1" dirty="0" smtClean="0"/>
              <a:t>Legfontosabb vonatkozó </a:t>
            </a:r>
            <a:r>
              <a:rPr lang="hu-HU" sz="1800" b="1" dirty="0" smtClean="0"/>
              <a:t>jogszabályok és szabványok</a:t>
            </a:r>
            <a:endParaRPr lang="hu-HU" sz="1800" b="1" dirty="0"/>
          </a:p>
        </p:txBody>
      </p:sp>
      <p:sp>
        <p:nvSpPr>
          <p:cNvPr id="3" name="Tartalom helye 2"/>
          <p:cNvSpPr>
            <a:spLocks noGrp="1"/>
          </p:cNvSpPr>
          <p:nvPr>
            <p:ph idx="1"/>
          </p:nvPr>
        </p:nvSpPr>
        <p:spPr>
          <a:xfrm>
            <a:off x="838200" y="1202267"/>
            <a:ext cx="10515600" cy="4974696"/>
          </a:xfrm>
        </p:spPr>
        <p:txBody>
          <a:bodyPr>
            <a:normAutofit/>
          </a:bodyPr>
          <a:lstStyle/>
          <a:p>
            <a:pPr marL="0" indent="0">
              <a:buNone/>
            </a:pPr>
            <a:r>
              <a:rPr lang="hu-HU" sz="1800" dirty="0">
                <a:latin typeface="Arial" panose="020B0604020202020204" pitchFamily="34" charset="0"/>
                <a:cs typeface="Arial" panose="020B0604020202020204" pitchFamily="34" charset="0"/>
              </a:rPr>
              <a:t>1993. évi XCIII. </a:t>
            </a:r>
            <a:r>
              <a:rPr lang="hu-HU" sz="1800" dirty="0" smtClean="0">
                <a:latin typeface="Arial" panose="020B0604020202020204" pitchFamily="34" charset="0"/>
                <a:cs typeface="Arial" panose="020B0604020202020204" pitchFamily="34" charset="0"/>
              </a:rPr>
              <a:t>Törvény a munkavédelemről</a:t>
            </a:r>
            <a:r>
              <a:rPr lang="hu-HU" sz="1800" u="sng" baseline="30000" dirty="0" smtClean="0">
                <a:latin typeface="Arial" panose="020B0604020202020204" pitchFamily="34" charset="0"/>
                <a:cs typeface="Arial" panose="020B0604020202020204" pitchFamily="34" charset="0"/>
              </a:rPr>
              <a:t> </a:t>
            </a:r>
            <a:r>
              <a:rPr lang="hu-HU" sz="1800" u="sng" dirty="0" smtClean="0">
                <a:latin typeface="Arial" panose="020B0604020202020204" pitchFamily="34" charset="0"/>
                <a:cs typeface="Arial" panose="020B0604020202020204" pitchFamily="34" charset="0"/>
              </a:rPr>
              <a:t> </a:t>
            </a:r>
            <a:r>
              <a:rPr lang="hu-HU" sz="1800" dirty="0" smtClean="0">
                <a:latin typeface="Arial" panose="020B0604020202020204" pitchFamily="34" charset="0"/>
                <a:cs typeface="Arial" panose="020B0604020202020204" pitchFamily="34" charset="0"/>
              </a:rPr>
              <a:t>a </a:t>
            </a:r>
            <a:r>
              <a:rPr lang="hu-HU" sz="1800" dirty="0">
                <a:latin typeface="Arial" panose="020B0604020202020204" pitchFamily="34" charset="0"/>
                <a:cs typeface="Arial" panose="020B0604020202020204" pitchFamily="34" charset="0"/>
              </a:rPr>
              <a:t>végrehajtásáról szóló 5/1993. (XII. 26.) MüM rendelettel egységes </a:t>
            </a:r>
            <a:r>
              <a:rPr lang="hu-HU" sz="1800" dirty="0" smtClean="0">
                <a:latin typeface="Arial" panose="020B0604020202020204" pitchFamily="34" charset="0"/>
                <a:cs typeface="Arial" panose="020B0604020202020204" pitchFamily="34" charset="0"/>
              </a:rPr>
              <a:t>szerkezetben</a:t>
            </a:r>
          </a:p>
          <a:p>
            <a:pPr marL="0" indent="0">
              <a:buNone/>
            </a:pPr>
            <a:r>
              <a:rPr lang="hu-HU"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14/2004. (IV. 19.) FMM rendelet a munkaeszközök és használatuk biztonsági és egészségügyi követelményeinek minimális </a:t>
            </a:r>
            <a:r>
              <a:rPr lang="hu-HU" sz="1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szintjéről</a:t>
            </a:r>
          </a:p>
          <a:p>
            <a:pPr marL="0" indent="0">
              <a:buNone/>
            </a:pPr>
            <a:r>
              <a:rPr lang="hu-HU" sz="1800" dirty="0">
                <a:latin typeface="Arial" panose="020B0604020202020204" pitchFamily="34" charset="0"/>
                <a:cs typeface="Arial" panose="020B0604020202020204" pitchFamily="34" charset="0"/>
              </a:rPr>
              <a:t>16/2008. (VIII. 30.) NFGM </a:t>
            </a:r>
            <a:r>
              <a:rPr lang="hu-HU" sz="1800" dirty="0" smtClean="0">
                <a:latin typeface="Arial" panose="020B0604020202020204" pitchFamily="34" charset="0"/>
                <a:cs typeface="Arial" panose="020B0604020202020204" pitchFamily="34" charset="0"/>
              </a:rPr>
              <a:t>rendelet a </a:t>
            </a:r>
            <a:r>
              <a:rPr lang="hu-HU" sz="1800" dirty="0">
                <a:latin typeface="Arial" panose="020B0604020202020204" pitchFamily="34" charset="0"/>
                <a:cs typeface="Arial" panose="020B0604020202020204" pitchFamily="34" charset="0"/>
              </a:rPr>
              <a:t>gépek biztonsági követelményeiről</a:t>
            </a:r>
            <a:br>
              <a:rPr lang="hu-HU" sz="1800" dirty="0">
                <a:latin typeface="Arial" panose="020B0604020202020204" pitchFamily="34" charset="0"/>
                <a:cs typeface="Arial" panose="020B0604020202020204" pitchFamily="34" charset="0"/>
              </a:rPr>
            </a:br>
            <a:r>
              <a:rPr lang="hu-HU" sz="1800" dirty="0">
                <a:latin typeface="Arial" panose="020B0604020202020204" pitchFamily="34" charset="0"/>
                <a:cs typeface="Arial" panose="020B0604020202020204" pitchFamily="34" charset="0"/>
              </a:rPr>
              <a:t>és megfelelőségének tanúsításáról</a:t>
            </a:r>
            <a:endParaRPr lang="hu-HU" sz="1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hu-HU" sz="1800" dirty="0">
                <a:latin typeface="Arial" panose="020B0604020202020204" pitchFamily="34" charset="0"/>
                <a:cs typeface="Arial" panose="020B0604020202020204" pitchFamily="34" charset="0"/>
              </a:rPr>
              <a:t>47/1999. (VIII. 4.) GM rendelet Emelőgép Biztonsági Szabályzat </a:t>
            </a:r>
            <a:r>
              <a:rPr lang="hu-HU" sz="1800" dirty="0" smtClean="0">
                <a:latin typeface="Arial" panose="020B0604020202020204" pitchFamily="34" charset="0"/>
                <a:cs typeface="Arial" panose="020B0604020202020204" pitchFamily="34" charset="0"/>
              </a:rPr>
              <a:t>kiadásáról</a:t>
            </a:r>
          </a:p>
          <a:p>
            <a:pPr marL="0" indent="0">
              <a:buNone/>
            </a:pPr>
            <a:r>
              <a:rPr lang="hu-HU" sz="1800" dirty="0">
                <a:latin typeface="Arial" panose="020B0604020202020204" pitchFamily="34" charset="0"/>
                <a:cs typeface="Arial" panose="020B0604020202020204" pitchFamily="34" charset="0"/>
              </a:rPr>
              <a:t>65/1999. (XII. 22.) EüM </a:t>
            </a:r>
            <a:r>
              <a:rPr lang="hu-HU" sz="1800" dirty="0" smtClean="0">
                <a:latin typeface="Arial" panose="020B0604020202020204" pitchFamily="34" charset="0"/>
                <a:cs typeface="Arial" panose="020B0604020202020204" pitchFamily="34" charset="0"/>
              </a:rPr>
              <a:t>rendelet a </a:t>
            </a:r>
            <a:r>
              <a:rPr lang="hu-HU" sz="1800" dirty="0">
                <a:latin typeface="Arial" panose="020B0604020202020204" pitchFamily="34" charset="0"/>
                <a:cs typeface="Arial" panose="020B0604020202020204" pitchFamily="34" charset="0"/>
              </a:rPr>
              <a:t>munkavállalók munkahelyen történő egyéni védőeszköz használatának minimális </a:t>
            </a:r>
            <a:r>
              <a:rPr lang="hu-HU" sz="1800" dirty="0" smtClean="0">
                <a:latin typeface="Arial" panose="020B0604020202020204" pitchFamily="34" charset="0"/>
                <a:cs typeface="Arial" panose="020B0604020202020204" pitchFamily="34" charset="0"/>
              </a:rPr>
              <a:t>biztonsági  és </a:t>
            </a:r>
            <a:r>
              <a:rPr lang="hu-HU" sz="1800" dirty="0">
                <a:latin typeface="Arial" panose="020B0604020202020204" pitchFamily="34" charset="0"/>
                <a:cs typeface="Arial" panose="020B0604020202020204" pitchFamily="34" charset="0"/>
              </a:rPr>
              <a:t>egészségvédelmi </a:t>
            </a:r>
            <a:r>
              <a:rPr lang="hu-HU" sz="1800" dirty="0" smtClean="0">
                <a:latin typeface="Arial" panose="020B0604020202020204" pitchFamily="34" charset="0"/>
                <a:cs typeface="Arial" panose="020B0604020202020204" pitchFamily="34" charset="0"/>
              </a:rPr>
              <a:t>követelményeiről</a:t>
            </a:r>
          </a:p>
          <a:p>
            <a:pPr marL="0" indent="0">
              <a:buNone/>
            </a:pPr>
            <a:r>
              <a:rPr lang="hu-HU" sz="1800" dirty="0" smtClean="0">
                <a:latin typeface="Arial" panose="020B0604020202020204" pitchFamily="34" charset="0"/>
                <a:cs typeface="Arial" panose="020B0604020202020204" pitchFamily="34" charset="0"/>
              </a:rPr>
              <a:t>MSZ EN ISO 12100:2011 Gépek biztonsága. A kialakítás általános elvei. Kockázatértékelés és kockázatcsökkentés</a:t>
            </a:r>
          </a:p>
          <a:p>
            <a:pPr marL="0" indent="0">
              <a:buNone/>
            </a:pPr>
            <a:r>
              <a:rPr lang="hu-HU" sz="1800" dirty="0" smtClean="0">
                <a:latin typeface="Arial" panose="020B0604020202020204" pitchFamily="34" charset="0"/>
                <a:cs typeface="Arial" panose="020B0604020202020204" pitchFamily="34" charset="0"/>
              </a:rPr>
              <a:t>MSZ EN 14502-1:2010 Daruk. Személytartó berendezések. 1. rész. Függesztett emelőkosár.</a:t>
            </a:r>
          </a:p>
          <a:p>
            <a:pPr marL="0" indent="0">
              <a:buNone/>
            </a:pPr>
            <a:r>
              <a:rPr lang="hu-HU" sz="1800" dirty="0" smtClean="0">
                <a:latin typeface="Arial" panose="020B0604020202020204" pitchFamily="34" charset="0"/>
                <a:cs typeface="Arial" panose="020B0604020202020204" pitchFamily="34" charset="0"/>
              </a:rPr>
              <a:t>MSZ EN 14502-2:2010 Daruk. Személytartó berendezések 2. rész. Emelhető kezelőhelyek</a:t>
            </a:r>
            <a:endParaRPr lang="hu-HU" sz="1800" dirty="0">
              <a:latin typeface="Arial" panose="020B0604020202020204" pitchFamily="34" charset="0"/>
              <a:cs typeface="Arial" panose="020B0604020202020204" pitchFamily="34" charset="0"/>
            </a:endParaRPr>
          </a:p>
          <a:p>
            <a:pPr marL="0" indent="0">
              <a:buNone/>
            </a:pPr>
            <a:r>
              <a:rPr lang="hu-HU" sz="1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MSZ-04-93:1990  Személyemelésre ideiglenesen felhasználható </a:t>
            </a:r>
            <a:r>
              <a:rPr lang="hu-HU" sz="18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emelőberendezések</a:t>
            </a:r>
            <a:r>
              <a:rPr lang="hu-HU" sz="1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biztonságtechnikai kiegészítő követelményei.</a:t>
            </a:r>
            <a:endParaRPr lang="hu-HU" sz="1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hu-HU" dirty="0"/>
          </a:p>
        </p:txBody>
      </p:sp>
    </p:spTree>
    <p:extLst>
      <p:ext uri="{BB962C8B-B14F-4D97-AF65-F5344CB8AC3E}">
        <p14:creationId xmlns:p14="http://schemas.microsoft.com/office/powerpoint/2010/main" val="3454484312"/>
      </p:ext>
    </p:extLst>
  </p:cSld>
  <p:clrMapOvr>
    <a:masterClrMapping/>
  </p:clrMapOvr>
</p:sld>
</file>

<file path=ppt/theme/theme1.xml><?xml version="1.0" encoding="utf-8"?>
<a:theme xmlns:a="http://schemas.openxmlformats.org/drawingml/2006/main" name="Office Theme">
  <a:themeElements>
    <a:clrScheme name="Office-téma">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té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Arial" charset="0"/>
          </a:defRPr>
        </a:defPPr>
      </a:lstStyle>
    </a:lnDef>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yílás">
  <a:themeElements>
    <a:clrScheme name="Nyílás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Nyílá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Arial" charset="0"/>
          </a:defRPr>
        </a:defPPr>
      </a:lstStyle>
    </a:lnDef>
  </a:objectDefaults>
  <a:extraClrSchemeLst>
    <a:extraClrScheme>
      <a:clrScheme name="Nyílás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Nyílás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Nyílás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Nyílás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Nyílás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Nyílás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Nyílás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Nyílás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Nyílás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1586</TotalTime>
  <Words>3461</Words>
  <Application>Microsoft Office PowerPoint</Application>
  <PresentationFormat>Szélesvásznú</PresentationFormat>
  <Paragraphs>360</Paragraphs>
  <Slides>57</Slides>
  <Notes>1</Notes>
  <HiddenSlides>0</HiddenSlides>
  <MMClips>0</MMClips>
  <ScaleCrop>false</ScaleCrop>
  <HeadingPairs>
    <vt:vector size="8" baseType="variant">
      <vt:variant>
        <vt:lpstr>Használt betűtípusok</vt:lpstr>
      </vt:variant>
      <vt:variant>
        <vt:i4>7</vt:i4>
      </vt:variant>
      <vt:variant>
        <vt:lpstr>Téma</vt:lpstr>
      </vt:variant>
      <vt:variant>
        <vt:i4>3</vt:i4>
      </vt:variant>
      <vt:variant>
        <vt:lpstr>Beágyazott OLE kiszolgálók</vt:lpstr>
      </vt:variant>
      <vt:variant>
        <vt:i4>1</vt:i4>
      </vt:variant>
      <vt:variant>
        <vt:lpstr>Diacímek</vt:lpstr>
      </vt:variant>
      <vt:variant>
        <vt:i4>57</vt:i4>
      </vt:variant>
    </vt:vector>
  </HeadingPairs>
  <TitlesOfParts>
    <vt:vector size="68" baseType="lpstr">
      <vt:lpstr>Arial</vt:lpstr>
      <vt:lpstr>Calibri</vt:lpstr>
      <vt:lpstr>Calibri Light</vt:lpstr>
      <vt:lpstr>Tahoma</vt:lpstr>
      <vt:lpstr>Times</vt:lpstr>
      <vt:lpstr>Times New Roman</vt:lpstr>
      <vt:lpstr>Wingdings</vt:lpstr>
      <vt:lpstr>Office Theme</vt:lpstr>
      <vt:lpstr>Alapértelmezett terv</vt:lpstr>
      <vt:lpstr>Nyílás</vt:lpstr>
      <vt:lpstr>Dokumentum</vt:lpstr>
      <vt:lpstr>Biztonságos munkavégzés személyemelővel, targoncával Villamosenergia – ipari Munkavédelmi Képviselők Fóruma Bikal</vt:lpstr>
      <vt:lpstr>Személyek gépekkel történő emelése</vt:lpstr>
      <vt:lpstr>Palfinger PK 44002 daru</vt:lpstr>
      <vt:lpstr>PowerPoint bemutató</vt:lpstr>
      <vt:lpstr>PowerPoint bemutató</vt:lpstr>
      <vt:lpstr>PowerPoint bemutató</vt:lpstr>
      <vt:lpstr>Néhány példa az emelőeszközök kiválasztásának szempontjaira</vt:lpstr>
      <vt:lpstr>PowerPoint bemutató</vt:lpstr>
      <vt:lpstr> Legfontosabb vonatkozó jogszabályok és szabványok</vt:lpstr>
      <vt:lpstr>Személyi feltételek</vt:lpstr>
      <vt:lpstr>Az egészséget nem veszélyeztető és biztonságos munkavégzés személyi feltételei </vt:lpstr>
      <vt:lpstr>47/1999. (VIII. 4.) GM rendelet Emelőgép Biztonsági Szabályzat kiadásáról</vt:lpstr>
      <vt:lpstr>12/2013. (III. 29.) NFM rendelet a nemzeti fejlesztési miniszter ágazatába tartozó szakképesítések szakmai és vizsgakövetelményeiről, valamint egyes, szakmai és vizsgakövetelmények kiadásáról szóló miniszteri rendeletek hatályon kívül helyezéséről </vt:lpstr>
      <vt:lpstr>12/2013. (III. 29.) NFM rendelet a nemzeti fejlesztési miniszter ágazatába tartozó szakképesítések szakmai és vizsgakövetelményeiről, valamint egyes, szakmai és vizsgakövetelmények kiadásáról szóló miniszteri rendeletek hatályon kívül helyezéséről </vt:lpstr>
      <vt:lpstr>I. Fejezet 6. Munkavédelmi oktatás</vt:lpstr>
      <vt:lpstr>Emelő- és rakodógép kezelők képesítése</vt:lpstr>
      <vt:lpstr>Nemzeti Fejlesztési Minisztérium válaszának lényege</vt:lpstr>
      <vt:lpstr>Munkaeszközök (termékek) megfelelősége</vt:lpstr>
      <vt:lpstr>A termékbiztonsági és a munkavállalók biztonsága törvény európai háttere </vt:lpstr>
      <vt:lpstr>PowerPoint bemutató</vt:lpstr>
      <vt:lpstr>Útmutató a gépekről szóló 2006/42/EK irányelv alkalmazásához - Második kiadás - 2010. június</vt:lpstr>
      <vt:lpstr>16/2008. (VIII. 30.) NFGM rendelet a gépek biztonsági követelményeiről és megfelelőségének tanúsításáról</vt:lpstr>
      <vt:lpstr>Munkaeszközre vonatkozó speciális előírás</vt:lpstr>
      <vt:lpstr>Útmutató a gépekről szóló 2006/42/EK irányelv alkalmazásához - Második kiadás - 2010. június</vt:lpstr>
      <vt:lpstr>PowerPoint bemutató</vt:lpstr>
      <vt:lpstr>PowerPoint bemutató</vt:lpstr>
      <vt:lpstr>PowerPoint bemutató</vt:lpstr>
      <vt:lpstr>PowerPoint bemutató</vt:lpstr>
      <vt:lpstr>PowerPoint bemutató</vt:lpstr>
      <vt:lpstr>Üzemeltetés</vt:lpstr>
      <vt:lpstr>Üzemeltetésre vonatkozó sajátos szabályok</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14/2004. (IV. 19.) FMM rendelet a munkaeszközök és használatuk biztonsági és egészségügyi követelményeinek minimális szintjéről </vt:lpstr>
      <vt:lpstr>Egyéni védőeszköz szükségessége, meghatározása</vt:lpstr>
      <vt:lpstr>Egyéni védőeszközök meghatározása</vt:lpstr>
      <vt:lpstr>Kosaras munkavégzésnél használt egyéni védőeszköz (helyi sajátosságoktól függően)</vt:lpstr>
      <vt:lpstr>Biztonságos kikötési pont </vt:lpstr>
      <vt:lpstr>A munkaeszköz veszélyességétől függő munkavédelmi eljárások</vt:lpstr>
      <vt:lpstr>Emelőgépek veszélyes munkaeszközök</vt:lpstr>
      <vt:lpstr>Időszakos biztonsági felülvizsgálat</vt:lpstr>
      <vt:lpstr>Gépek és munkaeszközök kockázatértékelése</vt:lpstr>
      <vt:lpstr>PowerPoint bemutató</vt:lpstr>
      <vt:lpstr>Mvt. Kockázatértékeléssel kapcsolatos hatályos előírásai</vt:lpstr>
      <vt:lpstr>PowerPoint bemutató</vt:lpstr>
      <vt:lpstr>PowerPoint bemutató</vt:lpstr>
      <vt:lpstr>Gépi hajtású targonca üzemviteli dokumentuma MSZ 16226:2012</vt:lpstr>
      <vt:lpstr>Általános előírások (részlet)</vt:lpstr>
      <vt:lpstr>Gépi hajtású targonca üzemviteli dokumentuma MSZ 16226:2012</vt:lpstr>
      <vt:lpstr>Emelőgépek időszakos vizsgálata 4. rész: Gépi hajtású targoncák  MSZ 9721-4:2012 </vt:lpstr>
      <vt:lpstr>Emelőgép időszakos vizsgálata 4. rész: Gépi hajtású targoncák  MSZ 9721-4:2012 (MSZ 16225:1985 helyett)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Spiegel Istvánné</dc:creator>
  <cp:lastModifiedBy>istván</cp:lastModifiedBy>
  <cp:revision>112</cp:revision>
  <dcterms:created xsi:type="dcterms:W3CDTF">2015-03-19T18:32:27Z</dcterms:created>
  <dcterms:modified xsi:type="dcterms:W3CDTF">2015-04-19T09:57:06Z</dcterms:modified>
</cp:coreProperties>
</file>