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rawings/drawing1.xml" ContentType="application/vnd.openxmlformats-officedocument.drawingml.chartshapes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11" r:id="rId3"/>
    <p:sldId id="298" r:id="rId4"/>
    <p:sldId id="308" r:id="rId5"/>
    <p:sldId id="309" r:id="rId6"/>
    <p:sldId id="310" r:id="rId7"/>
    <p:sldId id="306" r:id="rId8"/>
    <p:sldId id="307" r:id="rId9"/>
    <p:sldId id="304" r:id="rId10"/>
    <p:sldId id="300" r:id="rId11"/>
    <p:sldId id="301" r:id="rId12"/>
    <p:sldId id="312" r:id="rId13"/>
    <p:sldId id="279" r:id="rId14"/>
    <p:sldId id="282" r:id="rId15"/>
    <p:sldId id="283" r:id="rId16"/>
    <p:sldId id="314" r:id="rId17"/>
    <p:sldId id="328" r:id="rId18"/>
    <p:sldId id="325" r:id="rId19"/>
    <p:sldId id="326" r:id="rId20"/>
    <p:sldId id="327" r:id="rId21"/>
    <p:sldId id="315" r:id="rId22"/>
    <p:sldId id="316" r:id="rId23"/>
    <p:sldId id="319" r:id="rId24"/>
    <p:sldId id="320" r:id="rId25"/>
    <p:sldId id="321" r:id="rId26"/>
    <p:sldId id="323" r:id="rId27"/>
    <p:sldId id="324" r:id="rId28"/>
    <p:sldId id="329" r:id="rId29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33"/>
    <a:srgbClr val="B3DCEF"/>
    <a:srgbClr val="C9E7E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6819" autoAdjust="0"/>
  </p:normalViewPr>
  <p:slideViewPr>
    <p:cSldViewPr>
      <p:cViewPr varScale="1">
        <p:scale>
          <a:sx n="106" d="100"/>
          <a:sy n="106" d="100"/>
        </p:scale>
        <p:origin x="-1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Munkaf&#252;zet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Nyp%20TB%20infl&#225;ci&#243;%20&#246;sszehasonl&#237;t&#225;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Nyp%20TB%20infl&#225;ci&#243;%20&#246;sszehasonl&#237;t&#225;s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ompaq\Felhaszn&#225;l&#243;k\pellei\Nyp%20TB%20infl&#225;ci&#243;%20&#246;sszehasonl&#237;t&#225;s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hu-HU"/>
              <a:t>A nyugdíjcélú befizetések megoszlása a nyugdíjpillérek között</a:t>
            </a:r>
          </a:p>
        </c:rich>
      </c:tx>
      <c:layout>
        <c:manualLayout>
          <c:xMode val="edge"/>
          <c:yMode val="edge"/>
          <c:x val="0.25232678386763319"/>
          <c:y val="2.0338983050847428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7.4457083764219334E-2"/>
          <c:y val="0.12542372881355884"/>
          <c:w val="0.91520165460186165"/>
          <c:h val="0.75762711864406973"/>
        </c:manualLayout>
      </c:layout>
      <c:barChart>
        <c:barDir val="col"/>
        <c:grouping val="stacked"/>
        <c:ser>
          <c:idx val="0"/>
          <c:order val="0"/>
          <c:tx>
            <c:strRef>
              <c:f>Munka1!$A$2</c:f>
              <c:strCache>
                <c:ptCount val="1"/>
                <c:pt idx="0">
                  <c:v>Egyéni nyugdíjjárulék MNYP-ba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solidFill>
                <a:srgbClr val="FFFFFF"/>
              </a:solidFill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Val val="1"/>
          </c:dLbls>
          <c:cat>
            <c:strRef>
              <c:f>Munka1!$B$1:$C$1</c:f>
              <c:strCache>
                <c:ptCount val="2"/>
                <c:pt idx="0">
                  <c:v>Nem pénztártag</c:v>
                </c:pt>
                <c:pt idx="1">
                  <c:v>Pénztártag</c:v>
                </c:pt>
              </c:strCache>
            </c:strRef>
          </c:cat>
          <c:val>
            <c:numRef>
              <c:f>Munka1!$B$2:$C$2</c:f>
              <c:numCache>
                <c:formatCode>0%</c:formatCode>
                <c:ptCount val="2"/>
                <c:pt idx="0">
                  <c:v>0</c:v>
                </c:pt>
                <c:pt idx="1">
                  <c:v>8.000000000000014E-2</c:v>
                </c:pt>
              </c:numCache>
            </c:numRef>
          </c:val>
        </c:ser>
        <c:ser>
          <c:idx val="1"/>
          <c:order val="1"/>
          <c:tx>
            <c:strRef>
              <c:f>Munka1!$A$3</c:f>
              <c:strCache>
                <c:ptCount val="1"/>
                <c:pt idx="0">
                  <c:v>Egyéni nyugdíjjárulék TB-be</c:v>
                </c:pt>
              </c:strCache>
            </c:strRef>
          </c:tx>
          <c:spPr>
            <a:pattFill prst="trellis">
              <a:fgClr>
                <a:srgbClr val="FFFFCC"/>
              </a:fgClr>
              <a:bgClr>
                <a:srgbClr val="9999FF"/>
              </a:bgClr>
            </a:pattFill>
            <a:ln w="12700">
              <a:solidFill>
                <a:srgbClr val="000000"/>
              </a:solidFill>
              <a:prstDash val="solid"/>
            </a:ln>
          </c:spPr>
          <c:dLbls>
            <c:spPr>
              <a:solidFill>
                <a:srgbClr val="FFFFFF"/>
              </a:solidFill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Val val="1"/>
          </c:dLbls>
          <c:cat>
            <c:strRef>
              <c:f>Munka1!$B$1:$C$1</c:f>
              <c:strCache>
                <c:ptCount val="2"/>
                <c:pt idx="0">
                  <c:v>Nem pénztártag</c:v>
                </c:pt>
                <c:pt idx="1">
                  <c:v>Pénztártag</c:v>
                </c:pt>
              </c:strCache>
            </c:strRef>
          </c:cat>
          <c:val>
            <c:numRef>
              <c:f>Munka1!$B$3:$C$3</c:f>
              <c:numCache>
                <c:formatCode>0.00%</c:formatCode>
                <c:ptCount val="2"/>
                <c:pt idx="0">
                  <c:v>9.5000000000000154E-2</c:v>
                </c:pt>
                <c:pt idx="1">
                  <c:v>1.4999999999999998E-2</c:v>
                </c:pt>
              </c:numCache>
            </c:numRef>
          </c:val>
        </c:ser>
        <c:ser>
          <c:idx val="2"/>
          <c:order val="2"/>
          <c:tx>
            <c:strRef>
              <c:f>Munka1!$A$4</c:f>
              <c:strCache>
                <c:ptCount val="1"/>
                <c:pt idx="0">
                  <c:v>Munkáltatói nyugdíjjárulék TB-be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Val val="1"/>
          </c:dLbls>
          <c:cat>
            <c:strRef>
              <c:f>Munka1!$B$1:$C$1</c:f>
              <c:strCache>
                <c:ptCount val="2"/>
                <c:pt idx="0">
                  <c:v>Nem pénztártag</c:v>
                </c:pt>
                <c:pt idx="1">
                  <c:v>Pénztártag</c:v>
                </c:pt>
              </c:strCache>
            </c:strRef>
          </c:cat>
          <c:val>
            <c:numRef>
              <c:f>Munka1!$B$4:$C$4</c:f>
              <c:numCache>
                <c:formatCode>0%</c:formatCode>
                <c:ptCount val="2"/>
                <c:pt idx="0">
                  <c:v>0.24000000000000021</c:v>
                </c:pt>
                <c:pt idx="1">
                  <c:v>0.24000000000000021</c:v>
                </c:pt>
              </c:numCache>
            </c:numRef>
          </c:val>
        </c:ser>
        <c:dLbls>
          <c:showVal val="1"/>
        </c:dLbls>
        <c:overlap val="100"/>
        <c:axId val="65309312"/>
        <c:axId val="65335680"/>
      </c:barChart>
      <c:catAx>
        <c:axId val="6530931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65335680"/>
        <c:crosses val="autoZero"/>
        <c:auto val="1"/>
        <c:lblAlgn val="ctr"/>
        <c:lblOffset val="100"/>
        <c:tickLblSkip val="1"/>
        <c:tickMarkSkip val="1"/>
      </c:catAx>
      <c:valAx>
        <c:axId val="653356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u-HU"/>
                  <a:t>Bruttó bér %-a</a:t>
                </a:r>
              </a:p>
            </c:rich>
          </c:tx>
          <c:layout>
            <c:manualLayout>
              <c:xMode val="edge"/>
              <c:yMode val="edge"/>
              <c:x val="1.1375387797311303E-2"/>
              <c:y val="0.42542372881355994"/>
            </c:manualLayout>
          </c:layout>
          <c:spPr>
            <a:noFill/>
            <a:ln w="25400">
              <a:noFill/>
            </a:ln>
          </c:spPr>
        </c:title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6530931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6.7964738056286195E-2"/>
          <c:y val="0.9445403388570891"/>
          <c:w val="0.88764640332433542"/>
          <c:h val="5.0374768712348174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hu-HU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hu-H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title>
      <c:tx>
        <c:rich>
          <a:bodyPr/>
          <a:lstStyle/>
          <a:p>
            <a:pPr>
              <a:defRPr b="1"/>
            </a:pPr>
            <a:r>
              <a:rPr lang="hu-HU" b="1"/>
              <a:t>10 éves átlaghozamok 2000-2009</a:t>
            </a:r>
          </a:p>
        </c:rich>
      </c:tx>
      <c:layout>
        <c:manualLayout>
          <c:xMode val="edge"/>
          <c:yMode val="edge"/>
          <c:x val="0.38227920041145247"/>
          <c:y val="4.319058869736435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0649364155545073"/>
          <c:y val="0.20922058268430949"/>
          <c:w val="0.85714394422679663"/>
          <c:h val="0.61347730176924542"/>
        </c:manualLayout>
      </c:layout>
      <c:barChart>
        <c:barDir val="col"/>
        <c:grouping val="clustered"/>
        <c:ser>
          <c:idx val="0"/>
          <c:order val="0"/>
          <c:tx>
            <c:strRef>
              <c:f>Munka1!$G$7</c:f>
              <c:strCache>
                <c:ptCount val="1"/>
                <c:pt idx="0">
                  <c:v>TB hozam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Munka1!$H$18</c:f>
              <c:numCache>
                <c:formatCode>General</c:formatCode>
                <c:ptCount val="1"/>
                <c:pt idx="0">
                  <c:v>6.4638852579568876E-2</c:v>
                </c:pt>
              </c:numCache>
            </c:numRef>
          </c:val>
        </c:ser>
        <c:ser>
          <c:idx val="1"/>
          <c:order val="1"/>
          <c:tx>
            <c:strRef>
              <c:f>Munka1!$I$7</c:f>
              <c:strCache>
                <c:ptCount val="1"/>
                <c:pt idx="0">
                  <c:v>infláció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Munka1!$J$18</c:f>
              <c:numCache>
                <c:formatCode>General</c:formatCode>
                <c:ptCount val="1"/>
                <c:pt idx="0">
                  <c:v>6.1390862651076863E-2</c:v>
                </c:pt>
              </c:numCache>
            </c:numRef>
          </c:val>
        </c:ser>
        <c:ser>
          <c:idx val="2"/>
          <c:order val="2"/>
          <c:tx>
            <c:strRef>
              <c:f>Munka1!$Q$7</c:f>
              <c:strCache>
                <c:ptCount val="1"/>
                <c:pt idx="0">
                  <c:v>VIT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Munka1!$R$18</c:f>
              <c:numCache>
                <c:formatCode>0.00%</c:formatCode>
                <c:ptCount val="1"/>
                <c:pt idx="0">
                  <c:v>8.2745239569546505E-2</c:v>
                </c:pt>
              </c:numCache>
            </c:numRef>
          </c:val>
        </c:ser>
        <c:ser>
          <c:idx val="3"/>
          <c:order val="3"/>
          <c:tx>
            <c:strRef>
              <c:f>Munka1!$T$7</c:f>
              <c:strCache>
                <c:ptCount val="1"/>
                <c:pt idx="0">
                  <c:v>STABILTÁS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Munka1!$T$18</c:f>
              <c:numCache>
                <c:formatCode>General</c:formatCode>
                <c:ptCount val="1"/>
                <c:pt idx="0">
                  <c:v>6.9010144731377232E-2</c:v>
                </c:pt>
              </c:numCache>
            </c:numRef>
          </c:val>
        </c:ser>
        <c:gapWidth val="270"/>
        <c:overlap val="-50"/>
        <c:axId val="66268160"/>
        <c:axId val="66269952"/>
      </c:barChart>
      <c:catAx>
        <c:axId val="66268160"/>
        <c:scaling>
          <c:orientation val="minMax"/>
        </c:scaling>
        <c:delete val="1"/>
        <c:axPos val="b"/>
        <c:tickLblPos val="none"/>
        <c:crossAx val="66269952"/>
        <c:crosses val="autoZero"/>
        <c:auto val="1"/>
        <c:lblAlgn val="ctr"/>
        <c:lblOffset val="100"/>
      </c:catAx>
      <c:valAx>
        <c:axId val="6626995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hu-HU"/>
          </a:p>
        </c:txPr>
        <c:crossAx val="66268160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24935096559324979"/>
          <c:y val="0.89716622744288643"/>
          <c:w val="0.57142929615119908"/>
          <c:h val="7.8014454560250995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hu-H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title>
      <c:tx>
        <c:rich>
          <a:bodyPr/>
          <a:lstStyle/>
          <a:p>
            <a:pPr>
              <a:defRPr b="1"/>
            </a:pPr>
            <a:r>
              <a:rPr lang="hu-HU" b="1"/>
              <a:t>10 éves hozamok</a:t>
            </a:r>
          </a:p>
        </c:rich>
      </c:tx>
      <c:layout>
        <c:manualLayout>
          <c:xMode val="edge"/>
          <c:yMode val="edge"/>
          <c:x val="0.45573512210432748"/>
          <c:y val="4.355891604136350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3877564849295329"/>
          <c:y val="0.15534029676216426"/>
          <c:w val="0.80068091488563931"/>
          <c:h val="0.6763775421519207"/>
        </c:manualLayout>
      </c:layout>
      <c:lineChart>
        <c:grouping val="standard"/>
        <c:ser>
          <c:idx val="1"/>
          <c:order val="0"/>
          <c:tx>
            <c:strRef>
              <c:f>Munka1!$G$7</c:f>
              <c:strCache>
                <c:ptCount val="1"/>
                <c:pt idx="0">
                  <c:v>TB hozam</c:v>
                </c:pt>
              </c:strCache>
            </c:strRef>
          </c:tx>
          <c:spPr>
            <a:ln w="25400">
              <a:solidFill>
                <a:srgbClr val="FF00FF"/>
              </a:solidFill>
              <a:prstDash val="solid"/>
            </a:ln>
          </c:spPr>
          <c:marker>
            <c:symbol val="none"/>
          </c:marker>
          <c:cat>
            <c:strRef>
              <c:f>Munka1!$B$8:$B$17</c:f>
              <c:strCache>
                <c:ptCount val="10"/>
                <c:pt idx="0">
                  <c:v>2000. év</c:v>
                </c:pt>
                <c:pt idx="1">
                  <c:v>2001. év</c:v>
                </c:pt>
                <c:pt idx="2">
                  <c:v>2002. év</c:v>
                </c:pt>
                <c:pt idx="3">
                  <c:v>2003. év</c:v>
                </c:pt>
                <c:pt idx="4">
                  <c:v>2004. év</c:v>
                </c:pt>
                <c:pt idx="5">
                  <c:v>2005. év</c:v>
                </c:pt>
                <c:pt idx="6">
                  <c:v>2006. év</c:v>
                </c:pt>
                <c:pt idx="7">
                  <c:v>2007. év</c:v>
                </c:pt>
                <c:pt idx="8">
                  <c:v>2008. év</c:v>
                </c:pt>
                <c:pt idx="9">
                  <c:v>2009. év</c:v>
                </c:pt>
              </c:strCache>
            </c:strRef>
          </c:cat>
          <c:val>
            <c:numRef>
              <c:f>Munka1!$G$8:$G$17</c:f>
              <c:numCache>
                <c:formatCode>0.0%</c:formatCode>
                <c:ptCount val="10"/>
                <c:pt idx="0">
                  <c:v>0.11</c:v>
                </c:pt>
                <c:pt idx="1">
                  <c:v>9.4000000000000028E-2</c:v>
                </c:pt>
                <c:pt idx="2">
                  <c:v>6.6000000000000003E-2</c:v>
                </c:pt>
                <c:pt idx="3">
                  <c:v>0.1090000000000001</c:v>
                </c:pt>
                <c:pt idx="4">
                  <c:v>-2.0000000000000031E-3</c:v>
                </c:pt>
                <c:pt idx="5">
                  <c:v>4.2000000000000023E-2</c:v>
                </c:pt>
                <c:pt idx="6">
                  <c:v>2.9000000000000001E-2</c:v>
                </c:pt>
                <c:pt idx="7">
                  <c:v>0.13800000000000001</c:v>
                </c:pt>
                <c:pt idx="8">
                  <c:v>2.7000000000000034E-2</c:v>
                </c:pt>
                <c:pt idx="9">
                  <c:v>4.2000000000000023E-2</c:v>
                </c:pt>
              </c:numCache>
            </c:numRef>
          </c:val>
        </c:ser>
        <c:ser>
          <c:idx val="3"/>
          <c:order val="1"/>
          <c:tx>
            <c:strRef>
              <c:f>Munka1!$I$7</c:f>
              <c:strCache>
                <c:ptCount val="1"/>
                <c:pt idx="0">
                  <c:v>infláció</c:v>
                </c:pt>
              </c:strCache>
            </c:strRef>
          </c:tx>
          <c:spPr>
            <a:ln w="19050">
              <a:solidFill>
                <a:schemeClr val="tx1"/>
              </a:solidFill>
              <a:prstDash val="solid"/>
            </a:ln>
          </c:spPr>
          <c:marker>
            <c:symbol val="none"/>
          </c:marker>
          <c:val>
            <c:numRef>
              <c:f>Munka1!$I$8:$I$17</c:f>
              <c:numCache>
                <c:formatCode>General</c:formatCode>
                <c:ptCount val="10"/>
                <c:pt idx="0">
                  <c:v>9.8000000000000156E-2</c:v>
                </c:pt>
                <c:pt idx="1">
                  <c:v>9.2000000000000026E-2</c:v>
                </c:pt>
                <c:pt idx="2">
                  <c:v>5.3000000000000012E-2</c:v>
                </c:pt>
                <c:pt idx="3">
                  <c:v>4.7000000000000014E-2</c:v>
                </c:pt>
                <c:pt idx="4">
                  <c:v>6.8000000000000019E-2</c:v>
                </c:pt>
                <c:pt idx="5">
                  <c:v>3.5999999999999997E-2</c:v>
                </c:pt>
                <c:pt idx="6">
                  <c:v>3.9000000000000014E-2</c:v>
                </c:pt>
                <c:pt idx="7">
                  <c:v>8.0000000000000043E-2</c:v>
                </c:pt>
                <c:pt idx="8">
                  <c:v>6.1000000000000013E-2</c:v>
                </c:pt>
                <c:pt idx="9">
                  <c:v>4.2000000000000023E-2</c:v>
                </c:pt>
              </c:numCache>
            </c:numRef>
          </c:val>
        </c:ser>
        <c:ser>
          <c:idx val="0"/>
          <c:order val="2"/>
          <c:tx>
            <c:strRef>
              <c:f>Munka1!$Q$7</c:f>
              <c:strCache>
                <c:ptCount val="1"/>
                <c:pt idx="0">
                  <c:v>VIT</c:v>
                </c:pt>
              </c:strCache>
            </c:strRef>
          </c:tx>
          <c:spPr>
            <a:ln w="38100">
              <a:solidFill>
                <a:srgbClr val="FFFF00"/>
              </a:solidFill>
              <a:prstDash val="solid"/>
            </a:ln>
          </c:spPr>
          <c:marker>
            <c:symbol val="none"/>
          </c:marker>
          <c:val>
            <c:numRef>
              <c:f>Munka1!$Q$8:$Q$17</c:f>
              <c:numCache>
                <c:formatCode>0.00%</c:formatCode>
                <c:ptCount val="10"/>
                <c:pt idx="0">
                  <c:v>0.11</c:v>
                </c:pt>
                <c:pt idx="1">
                  <c:v>0.1052000000000001</c:v>
                </c:pt>
                <c:pt idx="2">
                  <c:v>7.8800000000000023E-2</c:v>
                </c:pt>
                <c:pt idx="3">
                  <c:v>1.5599999999999998E-2</c:v>
                </c:pt>
                <c:pt idx="4">
                  <c:v>0.17670000000000019</c:v>
                </c:pt>
                <c:pt idx="5">
                  <c:v>0.1241000000000001</c:v>
                </c:pt>
                <c:pt idx="6">
                  <c:v>8.8100000000000067E-2</c:v>
                </c:pt>
                <c:pt idx="7">
                  <c:v>6.3299999999999995E-2</c:v>
                </c:pt>
                <c:pt idx="8">
                  <c:v>-0.13811780008693841</c:v>
                </c:pt>
                <c:pt idx="9">
                  <c:v>0.24908533000000038</c:v>
                </c:pt>
              </c:numCache>
            </c:numRef>
          </c:val>
        </c:ser>
        <c:marker val="1"/>
        <c:axId val="66308736"/>
        <c:axId val="66318720"/>
      </c:lineChart>
      <c:catAx>
        <c:axId val="66308736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/>
            </a:pPr>
            <a:endParaRPr lang="hu-HU"/>
          </a:p>
        </c:txPr>
        <c:crossAx val="66318720"/>
        <c:crosses val="autoZero"/>
        <c:auto val="1"/>
        <c:lblAlgn val="ctr"/>
        <c:lblOffset val="100"/>
        <c:tickLblSkip val="1"/>
        <c:tickMarkSkip val="1"/>
      </c:catAx>
      <c:valAx>
        <c:axId val="6631872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hu-HU"/>
          </a:p>
        </c:txPr>
        <c:crossAx val="6630873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24856485736906891"/>
          <c:y val="0.89702580988207081"/>
          <c:w val="0.53265359200971785"/>
          <c:h val="7.7670148381081786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hu-H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title>
      <c:tx>
        <c:rich>
          <a:bodyPr/>
          <a:lstStyle/>
          <a:p>
            <a:pPr>
              <a:defRPr/>
            </a:pPr>
            <a:r>
              <a:rPr lang="en-US"/>
              <a:t>A vagyonra vetített költségek alakulása</a:t>
            </a:r>
          </a:p>
        </c:rich>
      </c:tx>
    </c:title>
    <c:plotArea>
      <c:layout>
        <c:manualLayout>
          <c:layoutTarget val="inner"/>
          <c:xMode val="edge"/>
          <c:yMode val="edge"/>
          <c:x val="0.14285728521333441"/>
          <c:y val="0.14583392673310031"/>
          <c:w val="0.73265379130838681"/>
          <c:h val="0.55416892158578124"/>
        </c:manualLayout>
      </c:layout>
      <c:barChart>
        <c:barDir val="col"/>
        <c:grouping val="clustered"/>
        <c:ser>
          <c:idx val="0"/>
          <c:order val="0"/>
          <c:tx>
            <c:strRef>
              <c:f>díjterhelés!$A$3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FFFF99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díjterhelés!$B$2:$D$2</c:f>
              <c:strCache>
                <c:ptCount val="3"/>
                <c:pt idx="0">
                  <c:v>Stabilitás</c:v>
                </c:pt>
                <c:pt idx="1">
                  <c:v>VIT</c:v>
                </c:pt>
                <c:pt idx="2">
                  <c:v>TB</c:v>
                </c:pt>
              </c:strCache>
            </c:strRef>
          </c:cat>
          <c:val>
            <c:numRef>
              <c:f>díjterhelés!$B$3:$D$3</c:f>
              <c:numCache>
                <c:formatCode>0.00%</c:formatCode>
                <c:ptCount val="3"/>
                <c:pt idx="0">
                  <c:v>1.8800000000000018E-2</c:v>
                </c:pt>
                <c:pt idx="1">
                  <c:v>9.3000000000000114E-3</c:v>
                </c:pt>
                <c:pt idx="2">
                  <c:v>2.0000000000000011E-2</c:v>
                </c:pt>
              </c:numCache>
            </c:numRef>
          </c:val>
        </c:ser>
        <c:ser>
          <c:idx val="1"/>
          <c:order val="1"/>
          <c:tx>
            <c:strRef>
              <c:f>díjterhelés!$A$4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díjterhelés!$B$2:$D$2</c:f>
              <c:strCache>
                <c:ptCount val="3"/>
                <c:pt idx="0">
                  <c:v>Stabilitás</c:v>
                </c:pt>
                <c:pt idx="1">
                  <c:v>VIT</c:v>
                </c:pt>
                <c:pt idx="2">
                  <c:v>TB</c:v>
                </c:pt>
              </c:strCache>
            </c:strRef>
          </c:cat>
          <c:val>
            <c:numRef>
              <c:f>díjterhelés!$B$4:$D$4</c:f>
              <c:numCache>
                <c:formatCode>0.00%</c:formatCode>
                <c:ptCount val="3"/>
                <c:pt idx="0">
                  <c:v>1.1200000000000012E-2</c:v>
                </c:pt>
                <c:pt idx="1">
                  <c:v>5.3000000000000044E-3</c:v>
                </c:pt>
                <c:pt idx="2">
                  <c:v>2.0000000000000011E-2</c:v>
                </c:pt>
              </c:numCache>
            </c:numRef>
          </c:val>
        </c:ser>
        <c:axId val="66378368"/>
        <c:axId val="66384256"/>
      </c:barChart>
      <c:catAx>
        <c:axId val="66378368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66384256"/>
        <c:crosses val="autoZero"/>
        <c:auto val="1"/>
        <c:lblAlgn val="ctr"/>
        <c:lblOffset val="100"/>
        <c:tickLblSkip val="1"/>
        <c:tickMarkSkip val="1"/>
      </c:catAx>
      <c:valAx>
        <c:axId val="66384256"/>
        <c:scaling>
          <c:orientation val="minMax"/>
          <c:max val="2.5000000000000012E-2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66378368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8775531629974874"/>
          <c:y val="0.8597257217847778"/>
          <c:w val="0.19387774421809637"/>
          <c:h val="0.10000040690269736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hu-HU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hu-H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title>
      <c:tx>
        <c:rich>
          <a:bodyPr/>
          <a:lstStyle/>
          <a:p>
            <a:pPr>
              <a:defRPr sz="1200"/>
            </a:pPr>
            <a:r>
              <a:rPr lang="hu-HU" sz="1200"/>
              <a:t>A pénztártagok és nem pénztártagok várható nyugdíjának összehasonlítása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Munka1!$D$32</c:f>
              <c:strCache>
                <c:ptCount val="1"/>
                <c:pt idx="0">
                  <c:v>Mpt.+TB nyugdíj (pénztártag)</c:v>
                </c:pt>
              </c:strCache>
            </c:strRef>
          </c:tx>
          <c:spPr>
            <a:solidFill>
              <a:srgbClr val="0070C0"/>
            </a:solidFill>
          </c:spPr>
          <c:cat>
            <c:strRef>
              <c:f>Munka1!$A$33:$A$36</c:f>
              <c:strCache>
                <c:ptCount val="4"/>
                <c:pt idx="0">
                  <c:v>Nyugdíjszakértő 1</c:v>
                </c:pt>
                <c:pt idx="1">
                  <c:v>Nyugdíjszakértő 2</c:v>
                </c:pt>
                <c:pt idx="2">
                  <c:v>PSZÁF (a nyugdíj évében)</c:v>
                </c:pt>
                <c:pt idx="3">
                  <c:v>HRPortal</c:v>
                </c:pt>
              </c:strCache>
            </c:strRef>
          </c:cat>
          <c:val>
            <c:numRef>
              <c:f>Munka1!$D$33:$D$36</c:f>
              <c:numCache>
                <c:formatCode>_-* #,##0\ _F_t_-;\-* #,##0\ _F_t_-;_-* "-"??\ _F_t_-;_-@_-</c:formatCode>
                <c:ptCount val="4"/>
                <c:pt idx="0">
                  <c:v>328822</c:v>
                </c:pt>
                <c:pt idx="1">
                  <c:v>114669</c:v>
                </c:pt>
                <c:pt idx="2">
                  <c:v>487000</c:v>
                </c:pt>
                <c:pt idx="3">
                  <c:v>187441</c:v>
                </c:pt>
              </c:numCache>
            </c:numRef>
          </c:val>
        </c:ser>
        <c:ser>
          <c:idx val="1"/>
          <c:order val="1"/>
          <c:tx>
            <c:strRef>
              <c:f>Munka1!$E$32</c:f>
              <c:strCache>
                <c:ptCount val="1"/>
                <c:pt idx="0">
                  <c:v>Csak TB nyugdíj (nem pénztártag)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Munka1!$A$33:$A$36</c:f>
              <c:strCache>
                <c:ptCount val="4"/>
                <c:pt idx="0">
                  <c:v>Nyugdíjszakértő 1</c:v>
                </c:pt>
                <c:pt idx="1">
                  <c:v>Nyugdíjszakértő 2</c:v>
                </c:pt>
                <c:pt idx="2">
                  <c:v>PSZÁF (a nyugdíj évében)</c:v>
                </c:pt>
                <c:pt idx="3">
                  <c:v>HRPortal</c:v>
                </c:pt>
              </c:strCache>
            </c:strRef>
          </c:cat>
          <c:val>
            <c:numRef>
              <c:f>Munka1!$E$33:$E$36</c:f>
              <c:numCache>
                <c:formatCode>_-* #,##0\ _F_t_-;\-* #,##0\ _F_t_-;_-* "-"??\ _F_t_-;_-@_-</c:formatCode>
                <c:ptCount val="4"/>
                <c:pt idx="0">
                  <c:v>0</c:v>
                </c:pt>
                <c:pt idx="1">
                  <c:v>110651</c:v>
                </c:pt>
                <c:pt idx="2">
                  <c:v>462900</c:v>
                </c:pt>
                <c:pt idx="3">
                  <c:v>148330</c:v>
                </c:pt>
              </c:numCache>
            </c:numRef>
          </c:val>
        </c:ser>
        <c:axId val="66386944"/>
        <c:axId val="66204416"/>
      </c:barChart>
      <c:catAx>
        <c:axId val="66386944"/>
        <c:scaling>
          <c:orientation val="minMax"/>
        </c:scaling>
        <c:axPos val="b"/>
        <c:majorTickMark val="none"/>
        <c:tickLblPos val="nextTo"/>
        <c:crossAx val="66204416"/>
        <c:crosses val="autoZero"/>
        <c:auto val="1"/>
        <c:lblAlgn val="ctr"/>
        <c:lblOffset val="100"/>
      </c:catAx>
      <c:valAx>
        <c:axId val="66204416"/>
        <c:scaling>
          <c:orientation val="minMax"/>
          <c:max val="50000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hu-HU" dirty="0"/>
                  <a:t>Várható nyugdíj Ft 2010-es értéken (*A PSZÁF kalkuláció kivétel)</a:t>
                </a:r>
              </a:p>
            </c:rich>
          </c:tx>
          <c:layout>
            <c:manualLayout>
              <c:xMode val="edge"/>
              <c:yMode val="edge"/>
              <c:x val="0.10460651228644249"/>
              <c:y val="3.640300875633256E-2"/>
            </c:manualLayout>
          </c:layout>
        </c:title>
        <c:numFmt formatCode="_-* #,##0\ _F_t_-;\-* #,##0\ _F_t_-;_-* &quot;-&quot;??\ _F_t_-;_-@_-" sourceLinked="1"/>
        <c:majorTickMark val="none"/>
        <c:tickLblPos val="nextTo"/>
        <c:crossAx val="6638694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>
              <a:defRPr/>
            </a:pPr>
            <a:r>
              <a:rPr lang="hu-HU"/>
              <a:t>A pénztártagok várható nyugdíjának összetétele</a:t>
            </a:r>
          </a:p>
        </c:rich>
      </c:tx>
    </c:title>
    <c:plotArea>
      <c:layout/>
      <c:barChart>
        <c:barDir val="col"/>
        <c:grouping val="percentStacked"/>
        <c:ser>
          <c:idx val="1"/>
          <c:order val="0"/>
          <c:tx>
            <c:strRef>
              <c:f>Munka1!$C$32</c:f>
              <c:strCache>
                <c:ptCount val="1"/>
                <c:pt idx="0">
                  <c:v>Mpt. nyugdíjrész</c:v>
                </c:pt>
              </c:strCache>
            </c:strRef>
          </c:tx>
          <c:spPr>
            <a:solidFill>
              <a:srgbClr val="0070C0"/>
            </a:solidFill>
          </c:spPr>
          <c:dLbls>
            <c:showVal val="1"/>
          </c:dLbls>
          <c:cat>
            <c:strRef>
              <c:f>Munka1!$A$33:$A$36</c:f>
              <c:strCache>
                <c:ptCount val="4"/>
                <c:pt idx="0">
                  <c:v>Nyugdíjszakértő 1</c:v>
                </c:pt>
                <c:pt idx="1">
                  <c:v>Nyugdíjszakértő 2</c:v>
                </c:pt>
                <c:pt idx="2">
                  <c:v>PSZÁF (a nyugdíj évében)</c:v>
                </c:pt>
                <c:pt idx="3">
                  <c:v>HRPortal</c:v>
                </c:pt>
              </c:strCache>
            </c:strRef>
          </c:cat>
          <c:val>
            <c:numRef>
              <c:f>Munka1!$C$33:$C$36</c:f>
              <c:numCache>
                <c:formatCode>0.0%</c:formatCode>
                <c:ptCount val="4"/>
                <c:pt idx="0">
                  <c:v>0.49960464932395077</c:v>
                </c:pt>
                <c:pt idx="1">
                  <c:v>0.17747603973174977</c:v>
                </c:pt>
                <c:pt idx="2">
                  <c:v>0.28500000000000025</c:v>
                </c:pt>
                <c:pt idx="3">
                  <c:v>0.40649057570115427</c:v>
                </c:pt>
              </c:numCache>
            </c:numRef>
          </c:val>
        </c:ser>
        <c:ser>
          <c:idx val="0"/>
          <c:order val="1"/>
          <c:tx>
            <c:strRef>
              <c:f>Munka1!$B$32</c:f>
              <c:strCache>
                <c:ptCount val="1"/>
                <c:pt idx="0">
                  <c:v>TB nyugdíjrész</c:v>
                </c:pt>
              </c:strCache>
            </c:strRef>
          </c:tx>
          <c:spPr>
            <a:solidFill>
              <a:srgbClr val="C00000"/>
            </a:solidFill>
          </c:spPr>
          <c:dLbls>
            <c:showVal val="1"/>
          </c:dLbls>
          <c:cat>
            <c:strRef>
              <c:f>Munka1!$A$33:$A$36</c:f>
              <c:strCache>
                <c:ptCount val="4"/>
                <c:pt idx="0">
                  <c:v>Nyugdíjszakértő 1</c:v>
                </c:pt>
                <c:pt idx="1">
                  <c:v>Nyugdíjszakértő 2</c:v>
                </c:pt>
                <c:pt idx="2">
                  <c:v>PSZÁF (a nyugdíj évében)</c:v>
                </c:pt>
                <c:pt idx="3">
                  <c:v>HRPortal</c:v>
                </c:pt>
              </c:strCache>
            </c:strRef>
          </c:cat>
          <c:val>
            <c:numRef>
              <c:f>Munka1!$B$33:$B$36</c:f>
              <c:numCache>
                <c:formatCode>0.0%</c:formatCode>
                <c:ptCount val="4"/>
                <c:pt idx="0">
                  <c:v>0.50039535067604968</c:v>
                </c:pt>
                <c:pt idx="1">
                  <c:v>0.82252396026825036</c:v>
                </c:pt>
                <c:pt idx="2">
                  <c:v>0.71500000000000064</c:v>
                </c:pt>
                <c:pt idx="3">
                  <c:v>0.59350942429884601</c:v>
                </c:pt>
              </c:numCache>
            </c:numRef>
          </c:val>
        </c:ser>
        <c:gapWidth val="75"/>
        <c:overlap val="100"/>
        <c:axId val="66458368"/>
        <c:axId val="66459904"/>
      </c:barChart>
      <c:catAx>
        <c:axId val="66458368"/>
        <c:scaling>
          <c:orientation val="minMax"/>
        </c:scaling>
        <c:axPos val="b"/>
        <c:majorTickMark val="none"/>
        <c:tickLblPos val="nextTo"/>
        <c:crossAx val="66459904"/>
        <c:crosses val="autoZero"/>
        <c:auto val="1"/>
        <c:lblAlgn val="ctr"/>
        <c:lblOffset val="100"/>
      </c:catAx>
      <c:valAx>
        <c:axId val="6645990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 várható nyugdíj összetétele %-ban</a:t>
                </a:r>
              </a:p>
            </c:rich>
          </c:tx>
        </c:title>
        <c:numFmt formatCode="0%" sourceLinked="1"/>
        <c:majorTickMark val="none"/>
        <c:tickLblPos val="nextTo"/>
        <c:spPr>
          <a:ln w="9525">
            <a:noFill/>
          </a:ln>
        </c:spPr>
        <c:crossAx val="66458368"/>
        <c:crosses val="autoZero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4.9585700589161598E-2"/>
          <c:y val="0.88913370101813227"/>
          <c:w val="0.28006791628095262"/>
          <c:h val="6.7409813015793033E-2"/>
        </c:manualLayout>
      </c:layout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E357E0-AF42-447E-81AE-4D81E1FE021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FF411974-37F9-487F-94DC-8900C471AB41}">
      <dgm:prSet/>
      <dgm:spPr/>
      <dgm:t>
        <a:bodyPr/>
        <a:lstStyle/>
        <a:p>
          <a:pPr rtl="0"/>
          <a:r>
            <a:rPr lang="hu-HU" b="1" dirty="0" smtClean="0">
              <a:solidFill>
                <a:schemeClr val="tx1"/>
              </a:solidFill>
            </a:rPr>
            <a:t>Non-profit működés</a:t>
          </a:r>
          <a:endParaRPr lang="hu-HU" b="1" dirty="0">
            <a:solidFill>
              <a:schemeClr val="tx1"/>
            </a:solidFill>
          </a:endParaRPr>
        </a:p>
      </dgm:t>
    </dgm:pt>
    <dgm:pt modelId="{E3993394-E51A-4CEA-A056-18305B473A40}" type="parTrans" cxnId="{E65B422B-37CC-44CA-AE88-8A8F08783203}">
      <dgm:prSet/>
      <dgm:spPr/>
      <dgm:t>
        <a:bodyPr/>
        <a:lstStyle/>
        <a:p>
          <a:endParaRPr lang="hu-HU"/>
        </a:p>
      </dgm:t>
    </dgm:pt>
    <dgm:pt modelId="{086126EB-4E1C-4296-8F24-9AFB64F58822}" type="sibTrans" cxnId="{E65B422B-37CC-44CA-AE88-8A8F08783203}">
      <dgm:prSet/>
      <dgm:spPr/>
      <dgm:t>
        <a:bodyPr/>
        <a:lstStyle/>
        <a:p>
          <a:endParaRPr lang="hu-HU"/>
        </a:p>
      </dgm:t>
    </dgm:pt>
    <dgm:pt modelId="{97A89698-B1E8-4A52-95E7-CA22B949248C}">
      <dgm:prSet/>
      <dgm:spPr/>
      <dgm:t>
        <a:bodyPr/>
        <a:lstStyle/>
        <a:p>
          <a:pPr rtl="0"/>
          <a:r>
            <a:rPr lang="hu-HU" b="1" dirty="0" smtClean="0">
              <a:solidFill>
                <a:schemeClr val="tx1"/>
              </a:solidFill>
            </a:rPr>
            <a:t>Tőkefedezeti elv</a:t>
          </a:r>
          <a:endParaRPr lang="hu-HU" b="1" dirty="0">
            <a:solidFill>
              <a:schemeClr val="tx1"/>
            </a:solidFill>
          </a:endParaRPr>
        </a:p>
      </dgm:t>
    </dgm:pt>
    <dgm:pt modelId="{3F6EFA29-3EB4-4466-89BA-56B395824E70}" type="parTrans" cxnId="{6833728A-DFE0-4DFA-9BBE-6BFE01A6EC6D}">
      <dgm:prSet/>
      <dgm:spPr/>
      <dgm:t>
        <a:bodyPr/>
        <a:lstStyle/>
        <a:p>
          <a:endParaRPr lang="hu-HU"/>
        </a:p>
      </dgm:t>
    </dgm:pt>
    <dgm:pt modelId="{F998BBE2-6974-41F7-B11D-D4C1ACE99D30}" type="sibTrans" cxnId="{6833728A-DFE0-4DFA-9BBE-6BFE01A6EC6D}">
      <dgm:prSet/>
      <dgm:spPr/>
      <dgm:t>
        <a:bodyPr/>
        <a:lstStyle/>
        <a:p>
          <a:endParaRPr lang="hu-HU"/>
        </a:p>
      </dgm:t>
    </dgm:pt>
    <dgm:pt modelId="{66857CE0-EBD9-43F1-8986-83326D85DEE9}">
      <dgm:prSet custT="1"/>
      <dgm:spPr/>
      <dgm:t>
        <a:bodyPr/>
        <a:lstStyle/>
        <a:p>
          <a:pPr rtl="0"/>
          <a:r>
            <a:rPr lang="hu-HU" sz="1200" dirty="0" smtClean="0"/>
            <a:t> A szolgáltatás (pénzfelvétel) a befizetéssel (tagdíjjal) meghatározott (annyi pénzt kapok, amennyit befizettem + hozam)</a:t>
          </a:r>
          <a:endParaRPr lang="hu-HU" sz="1200" dirty="0"/>
        </a:p>
      </dgm:t>
    </dgm:pt>
    <dgm:pt modelId="{BE4194A0-BF58-4051-8760-9ABD003A2C54}" type="parTrans" cxnId="{7A803CF4-1BD9-4FF5-89B8-955D1FEFFA62}">
      <dgm:prSet/>
      <dgm:spPr/>
      <dgm:t>
        <a:bodyPr/>
        <a:lstStyle/>
        <a:p>
          <a:endParaRPr lang="hu-HU"/>
        </a:p>
      </dgm:t>
    </dgm:pt>
    <dgm:pt modelId="{AF259A3D-9BCD-4AA8-9555-4D7EAA3C2748}" type="sibTrans" cxnId="{7A803CF4-1BD9-4FF5-89B8-955D1FEFFA62}">
      <dgm:prSet/>
      <dgm:spPr/>
      <dgm:t>
        <a:bodyPr/>
        <a:lstStyle/>
        <a:p>
          <a:endParaRPr lang="hu-HU"/>
        </a:p>
      </dgm:t>
    </dgm:pt>
    <dgm:pt modelId="{5173A623-271C-4CFB-9B0F-D11074DEB81B}">
      <dgm:prSet/>
      <dgm:spPr/>
      <dgm:t>
        <a:bodyPr/>
        <a:lstStyle/>
        <a:p>
          <a:pPr rtl="0"/>
          <a:r>
            <a:rPr lang="hu-HU" b="1" dirty="0" smtClean="0">
              <a:solidFill>
                <a:schemeClr val="tx1"/>
              </a:solidFill>
            </a:rPr>
            <a:t>A tagok a tulajdonosai a pénztárnak</a:t>
          </a:r>
          <a:endParaRPr lang="hu-HU" b="1" dirty="0">
            <a:solidFill>
              <a:schemeClr val="tx1"/>
            </a:solidFill>
          </a:endParaRPr>
        </a:p>
      </dgm:t>
    </dgm:pt>
    <dgm:pt modelId="{12F1E922-A9AA-48D7-B84F-C46D42439040}" type="parTrans" cxnId="{38705225-51D1-43AE-AD7F-3468C23D1CCC}">
      <dgm:prSet/>
      <dgm:spPr/>
      <dgm:t>
        <a:bodyPr/>
        <a:lstStyle/>
        <a:p>
          <a:endParaRPr lang="hu-HU"/>
        </a:p>
      </dgm:t>
    </dgm:pt>
    <dgm:pt modelId="{AC2A4F71-C75F-415B-9875-F76CB9F8C432}" type="sibTrans" cxnId="{38705225-51D1-43AE-AD7F-3468C23D1CCC}">
      <dgm:prSet/>
      <dgm:spPr/>
      <dgm:t>
        <a:bodyPr/>
        <a:lstStyle/>
        <a:p>
          <a:endParaRPr lang="hu-HU"/>
        </a:p>
      </dgm:t>
    </dgm:pt>
    <dgm:pt modelId="{4C87E27C-708A-4819-8093-D494244D3572}">
      <dgm:prSet/>
      <dgm:spPr/>
      <dgm:t>
        <a:bodyPr/>
        <a:lstStyle/>
        <a:p>
          <a:pPr rtl="0"/>
          <a:r>
            <a:rPr lang="hu-HU" b="1" dirty="0" smtClean="0">
              <a:solidFill>
                <a:schemeClr val="tx1"/>
              </a:solidFill>
            </a:rPr>
            <a:t>Egyéni számla</a:t>
          </a:r>
          <a:endParaRPr lang="hu-HU" b="1" dirty="0">
            <a:solidFill>
              <a:schemeClr val="tx1"/>
            </a:solidFill>
          </a:endParaRPr>
        </a:p>
      </dgm:t>
    </dgm:pt>
    <dgm:pt modelId="{9A3535E5-6107-4486-A322-570E830B2A8E}" type="parTrans" cxnId="{53F01C70-B135-4A71-88F7-878E9A7B822F}">
      <dgm:prSet/>
      <dgm:spPr/>
      <dgm:t>
        <a:bodyPr/>
        <a:lstStyle/>
        <a:p>
          <a:endParaRPr lang="hu-HU"/>
        </a:p>
      </dgm:t>
    </dgm:pt>
    <dgm:pt modelId="{64634165-BB46-4619-A0E6-D0DA67D0B346}" type="sibTrans" cxnId="{53F01C70-B135-4A71-88F7-878E9A7B822F}">
      <dgm:prSet/>
      <dgm:spPr/>
      <dgm:t>
        <a:bodyPr/>
        <a:lstStyle/>
        <a:p>
          <a:endParaRPr lang="hu-HU"/>
        </a:p>
      </dgm:t>
    </dgm:pt>
    <dgm:pt modelId="{72FC931C-4A14-45EC-8728-BADF3DC2BD74}">
      <dgm:prSet/>
      <dgm:spPr/>
      <dgm:t>
        <a:bodyPr/>
        <a:lstStyle/>
        <a:p>
          <a:pPr rtl="0"/>
          <a:r>
            <a:rPr lang="hu-HU" dirty="0" smtClean="0"/>
            <a:t>nyomon követhető befizetések és befektetések</a:t>
          </a:r>
          <a:endParaRPr lang="hu-HU" dirty="0"/>
        </a:p>
      </dgm:t>
    </dgm:pt>
    <dgm:pt modelId="{1758A8F6-43E7-4A1A-BFAA-733F8E20D7A4}" type="parTrans" cxnId="{00EF1CF2-3107-499D-8D57-97FA5F43AFB7}">
      <dgm:prSet/>
      <dgm:spPr/>
      <dgm:t>
        <a:bodyPr/>
        <a:lstStyle/>
        <a:p>
          <a:endParaRPr lang="hu-HU"/>
        </a:p>
      </dgm:t>
    </dgm:pt>
    <dgm:pt modelId="{E2F5486C-D9B1-4608-833F-5618BEA0C84C}" type="sibTrans" cxnId="{00EF1CF2-3107-499D-8D57-97FA5F43AFB7}">
      <dgm:prSet/>
      <dgm:spPr/>
      <dgm:t>
        <a:bodyPr/>
        <a:lstStyle/>
        <a:p>
          <a:endParaRPr lang="hu-HU"/>
        </a:p>
      </dgm:t>
    </dgm:pt>
    <dgm:pt modelId="{8677A983-EDD9-4E55-935C-0BF15A571B0F}">
      <dgm:prSet/>
      <dgm:spPr/>
      <dgm:t>
        <a:bodyPr/>
        <a:lstStyle/>
        <a:p>
          <a:pPr rtl="0"/>
          <a:r>
            <a:rPr lang="hu-HU" dirty="0" smtClean="0"/>
            <a:t>A létrejövő nyereség/hozam/eredmény nem vehető ki a pénztárból, az csak a tagok jobb ellátására, illetve a működés fejlesztésére fordítható</a:t>
          </a:r>
          <a:endParaRPr lang="hu-HU" dirty="0"/>
        </a:p>
      </dgm:t>
    </dgm:pt>
    <dgm:pt modelId="{9CA5670B-D60A-424B-95ED-8A2B35CFDF03}" type="parTrans" cxnId="{F8A5C677-D1DF-40C7-936B-D3A2F1D60D84}">
      <dgm:prSet/>
      <dgm:spPr/>
      <dgm:t>
        <a:bodyPr/>
        <a:lstStyle/>
        <a:p>
          <a:endParaRPr lang="hu-HU"/>
        </a:p>
      </dgm:t>
    </dgm:pt>
    <dgm:pt modelId="{CC26A027-2739-4990-A0C6-53FDDA279E7B}" type="sibTrans" cxnId="{F8A5C677-D1DF-40C7-936B-D3A2F1D60D84}">
      <dgm:prSet/>
      <dgm:spPr/>
      <dgm:t>
        <a:bodyPr/>
        <a:lstStyle/>
        <a:p>
          <a:endParaRPr lang="hu-HU"/>
        </a:p>
      </dgm:t>
    </dgm:pt>
    <dgm:pt modelId="{8B964398-63E3-44D8-90F1-8D3E1D7A9E8E}">
      <dgm:prSet custT="1"/>
      <dgm:spPr/>
      <dgm:t>
        <a:bodyPr/>
        <a:lstStyle/>
        <a:p>
          <a:pPr rtl="0"/>
          <a:r>
            <a:rPr lang="hu-HU" sz="1200" dirty="0" smtClean="0"/>
            <a:t>A TB </a:t>
          </a:r>
          <a:r>
            <a:rPr lang="hu-HU" sz="1200" dirty="0" err="1" smtClean="0"/>
            <a:t>váromány-fedezeti</a:t>
          </a:r>
          <a:r>
            <a:rPr lang="hu-HU" sz="1200" dirty="0" smtClean="0"/>
            <a:t>, azaz a kifizetésekkel meghatározott szolgáltatás (jövőbeni ígérvény, a nyugdíjat nem a befizetés határozza meg). A TB nyugdíj forrása az éppen befolyó járulék, hiány esetén a költségvetés (felosztó-kirovó rendszer)</a:t>
          </a:r>
          <a:endParaRPr lang="hu-HU" sz="1200" dirty="0"/>
        </a:p>
      </dgm:t>
    </dgm:pt>
    <dgm:pt modelId="{2306C032-D778-4F63-9EFB-2A4AE891660B}" type="parTrans" cxnId="{18923653-D20E-4473-87B4-CEB6C3AFD9C5}">
      <dgm:prSet/>
      <dgm:spPr/>
      <dgm:t>
        <a:bodyPr/>
        <a:lstStyle/>
        <a:p>
          <a:endParaRPr lang="hu-HU"/>
        </a:p>
      </dgm:t>
    </dgm:pt>
    <dgm:pt modelId="{8EA70319-40B2-4D75-A03D-6BAADBF516AD}" type="sibTrans" cxnId="{18923653-D20E-4473-87B4-CEB6C3AFD9C5}">
      <dgm:prSet/>
      <dgm:spPr/>
      <dgm:t>
        <a:bodyPr/>
        <a:lstStyle/>
        <a:p>
          <a:endParaRPr lang="hu-HU"/>
        </a:p>
      </dgm:t>
    </dgm:pt>
    <dgm:pt modelId="{E6C26B00-4CCC-4888-B8C0-F3DBC87D5F11}">
      <dgm:prSet/>
      <dgm:spPr/>
      <dgm:t>
        <a:bodyPr/>
        <a:lstStyle/>
        <a:p>
          <a:pPr rtl="0"/>
          <a:r>
            <a:rPr lang="hu-HU" dirty="0" smtClean="0"/>
            <a:t>A tagok nem ügyfelek. </a:t>
          </a:r>
          <a:endParaRPr lang="hu-HU" dirty="0">
            <a:solidFill>
              <a:schemeClr val="tx1"/>
            </a:solidFill>
          </a:endParaRPr>
        </a:p>
      </dgm:t>
    </dgm:pt>
    <dgm:pt modelId="{33B9C164-6F73-4E9A-97F0-517112F387B2}" type="parTrans" cxnId="{1486FE99-1C1E-41FF-AE16-54F69EFB1090}">
      <dgm:prSet/>
      <dgm:spPr/>
      <dgm:t>
        <a:bodyPr/>
        <a:lstStyle/>
        <a:p>
          <a:endParaRPr lang="hu-HU"/>
        </a:p>
      </dgm:t>
    </dgm:pt>
    <dgm:pt modelId="{6098DC06-D7DA-48BF-919D-04251C0212F3}" type="sibTrans" cxnId="{1486FE99-1C1E-41FF-AE16-54F69EFB1090}">
      <dgm:prSet/>
      <dgm:spPr/>
      <dgm:t>
        <a:bodyPr/>
        <a:lstStyle/>
        <a:p>
          <a:endParaRPr lang="hu-HU"/>
        </a:p>
      </dgm:t>
    </dgm:pt>
    <dgm:pt modelId="{9B9C87E9-5E05-433E-9943-22D951D47D6E}">
      <dgm:prSet/>
      <dgm:spPr/>
      <dgm:t>
        <a:bodyPr/>
        <a:lstStyle/>
        <a:p>
          <a:pPr rtl="0"/>
          <a:r>
            <a:rPr lang="hu-HU" dirty="0" smtClean="0"/>
            <a:t>A legfőbb döntéshozó a tagokból álló Közgyűlés</a:t>
          </a:r>
          <a:endParaRPr lang="hu-HU" dirty="0">
            <a:solidFill>
              <a:schemeClr val="tx1"/>
            </a:solidFill>
          </a:endParaRPr>
        </a:p>
      </dgm:t>
    </dgm:pt>
    <dgm:pt modelId="{17417D96-C3ED-4CD0-81AC-CB09E0A0FBDD}" type="parTrans" cxnId="{C2252B6F-522E-4DE4-BB1D-4FD4F8BC1A36}">
      <dgm:prSet/>
      <dgm:spPr/>
      <dgm:t>
        <a:bodyPr/>
        <a:lstStyle/>
        <a:p>
          <a:endParaRPr lang="hu-HU"/>
        </a:p>
      </dgm:t>
    </dgm:pt>
    <dgm:pt modelId="{14CE552F-3BC5-46B0-B94F-31ED3C0244E2}" type="sibTrans" cxnId="{C2252B6F-522E-4DE4-BB1D-4FD4F8BC1A36}">
      <dgm:prSet/>
      <dgm:spPr/>
      <dgm:t>
        <a:bodyPr/>
        <a:lstStyle/>
        <a:p>
          <a:endParaRPr lang="hu-HU"/>
        </a:p>
      </dgm:t>
    </dgm:pt>
    <dgm:pt modelId="{94DA38D8-43FB-4AE0-981B-0D6BABE17BCA}">
      <dgm:prSet/>
      <dgm:spPr/>
      <dgm:t>
        <a:bodyPr/>
        <a:lstStyle/>
        <a:p>
          <a:pPr rtl="0"/>
          <a:r>
            <a:rPr lang="hu-HU" dirty="0" smtClean="0"/>
            <a:t>örökölhetőség</a:t>
          </a:r>
          <a:endParaRPr lang="hu-HU" dirty="0"/>
        </a:p>
      </dgm:t>
    </dgm:pt>
    <dgm:pt modelId="{C1D2DA2E-DCA7-45C2-8607-A15937D04AEB}" type="parTrans" cxnId="{8F0FC52B-F345-4F01-BA0C-3A8B44DE91E9}">
      <dgm:prSet/>
      <dgm:spPr/>
      <dgm:t>
        <a:bodyPr/>
        <a:lstStyle/>
        <a:p>
          <a:endParaRPr lang="hu-HU"/>
        </a:p>
      </dgm:t>
    </dgm:pt>
    <dgm:pt modelId="{6FA9F0F3-6674-464E-A91A-2346C7873DEB}" type="sibTrans" cxnId="{8F0FC52B-F345-4F01-BA0C-3A8B44DE91E9}">
      <dgm:prSet/>
      <dgm:spPr/>
      <dgm:t>
        <a:bodyPr/>
        <a:lstStyle/>
        <a:p>
          <a:endParaRPr lang="hu-HU"/>
        </a:p>
      </dgm:t>
    </dgm:pt>
    <dgm:pt modelId="{85ADFFA4-868E-4AAE-A3E2-AAFA7CCAF79D}">
      <dgm:prSet/>
      <dgm:spPr/>
      <dgm:t>
        <a:bodyPr/>
        <a:lstStyle/>
        <a:p>
          <a:pPr rtl="0"/>
          <a:r>
            <a:rPr lang="hu-HU" dirty="0" smtClean="0"/>
            <a:t>naponta jóváírt befektetési hozamok</a:t>
          </a:r>
          <a:endParaRPr lang="hu-HU" dirty="0"/>
        </a:p>
      </dgm:t>
    </dgm:pt>
    <dgm:pt modelId="{F3EFFBE1-45F6-492A-BFA9-C4D3986AA3C3}" type="parTrans" cxnId="{B610F1BB-337D-4E09-9E03-6C8CD83F3CC7}">
      <dgm:prSet/>
      <dgm:spPr/>
    </dgm:pt>
    <dgm:pt modelId="{3D0F318E-D8F9-4249-8695-A43E261EFB0D}" type="sibTrans" cxnId="{B610F1BB-337D-4E09-9E03-6C8CD83F3CC7}">
      <dgm:prSet/>
      <dgm:spPr/>
    </dgm:pt>
    <dgm:pt modelId="{D268E510-9F9F-42CE-8798-94B9FE52A7AF}" type="pres">
      <dgm:prSet presAssocID="{65E357E0-AF42-447E-81AE-4D81E1FE02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19BF8A3C-DAF7-441E-ADFC-9B99FED413C6}" type="pres">
      <dgm:prSet presAssocID="{FF411974-37F9-487F-94DC-8900C471AB41}" presName="linNode" presStyleCnt="0"/>
      <dgm:spPr/>
    </dgm:pt>
    <dgm:pt modelId="{467DBA99-5236-4CE6-AA6B-DF85D47A000A}" type="pres">
      <dgm:prSet presAssocID="{FF411974-37F9-487F-94DC-8900C471AB41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486902E-8291-4F78-98B3-AF958233F524}" type="pres">
      <dgm:prSet presAssocID="{FF411974-37F9-487F-94DC-8900C471AB41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004DDBE-75AD-4972-ACA9-AD22F46027A3}" type="pres">
      <dgm:prSet presAssocID="{086126EB-4E1C-4296-8F24-9AFB64F58822}" presName="sp" presStyleCnt="0"/>
      <dgm:spPr/>
    </dgm:pt>
    <dgm:pt modelId="{B214CCFF-773E-47C8-909C-B40468BED121}" type="pres">
      <dgm:prSet presAssocID="{97A89698-B1E8-4A52-95E7-CA22B949248C}" presName="linNode" presStyleCnt="0"/>
      <dgm:spPr/>
    </dgm:pt>
    <dgm:pt modelId="{5006BF55-C6A9-49E4-A02A-FB63B6916FCC}" type="pres">
      <dgm:prSet presAssocID="{97A89698-B1E8-4A52-95E7-CA22B949248C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156F63E-F453-4A5D-A6C6-F2F8F461D786}" type="pres">
      <dgm:prSet presAssocID="{97A89698-B1E8-4A52-95E7-CA22B949248C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82019A7-3146-4CB6-9D97-ADB0929B429B}" type="pres">
      <dgm:prSet presAssocID="{F998BBE2-6974-41F7-B11D-D4C1ACE99D30}" presName="sp" presStyleCnt="0"/>
      <dgm:spPr/>
    </dgm:pt>
    <dgm:pt modelId="{6F6FBBD6-7A2B-4BA6-8CDA-29AE43D0DE37}" type="pres">
      <dgm:prSet presAssocID="{5173A623-271C-4CFB-9B0F-D11074DEB81B}" presName="linNode" presStyleCnt="0"/>
      <dgm:spPr/>
    </dgm:pt>
    <dgm:pt modelId="{7420DF4B-FB2D-46A4-85D6-8EDE160860B0}" type="pres">
      <dgm:prSet presAssocID="{5173A623-271C-4CFB-9B0F-D11074DEB81B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59D915C-B8C5-480A-BCE8-B69570424DB5}" type="pres">
      <dgm:prSet presAssocID="{5173A623-271C-4CFB-9B0F-D11074DEB81B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5941A1D-8BC3-47BD-AED1-F261B08A07D8}" type="pres">
      <dgm:prSet presAssocID="{AC2A4F71-C75F-415B-9875-F76CB9F8C432}" presName="sp" presStyleCnt="0"/>
      <dgm:spPr/>
    </dgm:pt>
    <dgm:pt modelId="{67A43B2A-795D-459B-9E1A-CFFA5D8DADF9}" type="pres">
      <dgm:prSet presAssocID="{4C87E27C-708A-4819-8093-D494244D3572}" presName="linNode" presStyleCnt="0"/>
      <dgm:spPr/>
    </dgm:pt>
    <dgm:pt modelId="{EC44D46B-F010-4DD2-B5DA-E7A4C2F44D3F}" type="pres">
      <dgm:prSet presAssocID="{4C87E27C-708A-4819-8093-D494244D3572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1327262-BE6F-4A51-8377-B91E59C6E881}" type="pres">
      <dgm:prSet presAssocID="{4C87E27C-708A-4819-8093-D494244D3572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32B26E94-32B1-491B-AB90-2AE85DE97198}" type="presOf" srcId="{4C87E27C-708A-4819-8093-D494244D3572}" destId="{EC44D46B-F010-4DD2-B5DA-E7A4C2F44D3F}" srcOrd="0" destOrd="0" presId="urn:microsoft.com/office/officeart/2005/8/layout/vList5"/>
    <dgm:cxn modelId="{C2252B6F-522E-4DE4-BB1D-4FD4F8BC1A36}" srcId="{5173A623-271C-4CFB-9B0F-D11074DEB81B}" destId="{9B9C87E9-5E05-433E-9943-22D951D47D6E}" srcOrd="1" destOrd="0" parTransId="{17417D96-C3ED-4CD0-81AC-CB09E0A0FBDD}" sibTransId="{14CE552F-3BC5-46B0-B94F-31ED3C0244E2}"/>
    <dgm:cxn modelId="{6833728A-DFE0-4DFA-9BBE-6BFE01A6EC6D}" srcId="{65E357E0-AF42-447E-81AE-4D81E1FE021A}" destId="{97A89698-B1E8-4A52-95E7-CA22B949248C}" srcOrd="1" destOrd="0" parTransId="{3F6EFA29-3EB4-4466-89BA-56B395824E70}" sibTransId="{F998BBE2-6974-41F7-B11D-D4C1ACE99D30}"/>
    <dgm:cxn modelId="{13FE47F7-616D-4363-ACAE-B1C6D9DE91D8}" type="presOf" srcId="{9B9C87E9-5E05-433E-9943-22D951D47D6E}" destId="{459D915C-B8C5-480A-BCE8-B69570424DB5}" srcOrd="0" destOrd="1" presId="urn:microsoft.com/office/officeart/2005/8/layout/vList5"/>
    <dgm:cxn modelId="{1486FE99-1C1E-41FF-AE16-54F69EFB1090}" srcId="{5173A623-271C-4CFB-9B0F-D11074DEB81B}" destId="{E6C26B00-4CCC-4888-B8C0-F3DBC87D5F11}" srcOrd="0" destOrd="0" parTransId="{33B9C164-6F73-4E9A-97F0-517112F387B2}" sibTransId="{6098DC06-D7DA-48BF-919D-04251C0212F3}"/>
    <dgm:cxn modelId="{53F01C70-B135-4A71-88F7-878E9A7B822F}" srcId="{65E357E0-AF42-447E-81AE-4D81E1FE021A}" destId="{4C87E27C-708A-4819-8093-D494244D3572}" srcOrd="3" destOrd="0" parTransId="{9A3535E5-6107-4486-A322-570E830B2A8E}" sibTransId="{64634165-BB46-4619-A0E6-D0DA67D0B346}"/>
    <dgm:cxn modelId="{FD1506A2-0036-4085-BCCA-BE06F5FFD8D8}" type="presOf" srcId="{66857CE0-EBD9-43F1-8986-83326D85DEE9}" destId="{B156F63E-F453-4A5D-A6C6-F2F8F461D786}" srcOrd="0" destOrd="0" presId="urn:microsoft.com/office/officeart/2005/8/layout/vList5"/>
    <dgm:cxn modelId="{B610F1BB-337D-4E09-9E03-6C8CD83F3CC7}" srcId="{4C87E27C-708A-4819-8093-D494244D3572}" destId="{85ADFFA4-868E-4AAE-A3E2-AAFA7CCAF79D}" srcOrd="1" destOrd="0" parTransId="{F3EFFBE1-45F6-492A-BFA9-C4D3986AA3C3}" sibTransId="{3D0F318E-D8F9-4249-8695-A43E261EFB0D}"/>
    <dgm:cxn modelId="{7A803CF4-1BD9-4FF5-89B8-955D1FEFFA62}" srcId="{97A89698-B1E8-4A52-95E7-CA22B949248C}" destId="{66857CE0-EBD9-43F1-8986-83326D85DEE9}" srcOrd="0" destOrd="0" parTransId="{BE4194A0-BF58-4051-8760-9ABD003A2C54}" sibTransId="{AF259A3D-9BCD-4AA8-9555-4D7EAA3C2748}"/>
    <dgm:cxn modelId="{70DB7366-CA21-4441-BBE0-17690D95C4D9}" type="presOf" srcId="{65E357E0-AF42-447E-81AE-4D81E1FE021A}" destId="{D268E510-9F9F-42CE-8798-94B9FE52A7AF}" srcOrd="0" destOrd="0" presId="urn:microsoft.com/office/officeart/2005/8/layout/vList5"/>
    <dgm:cxn modelId="{9F241BCC-D5B6-4C91-AA2B-D476A6B56B0D}" type="presOf" srcId="{FF411974-37F9-487F-94DC-8900C471AB41}" destId="{467DBA99-5236-4CE6-AA6B-DF85D47A000A}" srcOrd="0" destOrd="0" presId="urn:microsoft.com/office/officeart/2005/8/layout/vList5"/>
    <dgm:cxn modelId="{F8A5C677-D1DF-40C7-936B-D3A2F1D60D84}" srcId="{FF411974-37F9-487F-94DC-8900C471AB41}" destId="{8677A983-EDD9-4E55-935C-0BF15A571B0F}" srcOrd="0" destOrd="0" parTransId="{9CA5670B-D60A-424B-95ED-8A2B35CFDF03}" sibTransId="{CC26A027-2739-4990-A0C6-53FDDA279E7B}"/>
    <dgm:cxn modelId="{8F0FC52B-F345-4F01-BA0C-3A8B44DE91E9}" srcId="{4C87E27C-708A-4819-8093-D494244D3572}" destId="{94DA38D8-43FB-4AE0-981B-0D6BABE17BCA}" srcOrd="2" destOrd="0" parTransId="{C1D2DA2E-DCA7-45C2-8607-A15937D04AEB}" sibTransId="{6FA9F0F3-6674-464E-A91A-2346C7873DEB}"/>
    <dgm:cxn modelId="{24DBA88F-2D8B-4F9B-9799-0AB1EEEC5947}" type="presOf" srcId="{85ADFFA4-868E-4AAE-A3E2-AAFA7CCAF79D}" destId="{61327262-BE6F-4A51-8377-B91E59C6E881}" srcOrd="0" destOrd="1" presId="urn:microsoft.com/office/officeart/2005/8/layout/vList5"/>
    <dgm:cxn modelId="{18923653-D20E-4473-87B4-CEB6C3AFD9C5}" srcId="{97A89698-B1E8-4A52-95E7-CA22B949248C}" destId="{8B964398-63E3-44D8-90F1-8D3E1D7A9E8E}" srcOrd="1" destOrd="0" parTransId="{2306C032-D778-4F63-9EFB-2A4AE891660B}" sibTransId="{8EA70319-40B2-4D75-A03D-6BAADBF516AD}"/>
    <dgm:cxn modelId="{C40A69D4-90B6-4C6B-A663-6CC45D730E96}" type="presOf" srcId="{5173A623-271C-4CFB-9B0F-D11074DEB81B}" destId="{7420DF4B-FB2D-46A4-85D6-8EDE160860B0}" srcOrd="0" destOrd="0" presId="urn:microsoft.com/office/officeart/2005/8/layout/vList5"/>
    <dgm:cxn modelId="{00EF1CF2-3107-499D-8D57-97FA5F43AFB7}" srcId="{4C87E27C-708A-4819-8093-D494244D3572}" destId="{72FC931C-4A14-45EC-8728-BADF3DC2BD74}" srcOrd="0" destOrd="0" parTransId="{1758A8F6-43E7-4A1A-BFAA-733F8E20D7A4}" sibTransId="{E2F5486C-D9B1-4608-833F-5618BEA0C84C}"/>
    <dgm:cxn modelId="{30237903-53A6-4885-845C-32F7C4AA30B4}" type="presOf" srcId="{72FC931C-4A14-45EC-8728-BADF3DC2BD74}" destId="{61327262-BE6F-4A51-8377-B91E59C6E881}" srcOrd="0" destOrd="0" presId="urn:microsoft.com/office/officeart/2005/8/layout/vList5"/>
    <dgm:cxn modelId="{E9739314-2142-4775-9A0F-9F3853EBBBAA}" type="presOf" srcId="{94DA38D8-43FB-4AE0-981B-0D6BABE17BCA}" destId="{61327262-BE6F-4A51-8377-B91E59C6E881}" srcOrd="0" destOrd="2" presId="urn:microsoft.com/office/officeart/2005/8/layout/vList5"/>
    <dgm:cxn modelId="{31F60B7A-7A93-453A-AE47-69ECB3674AA8}" type="presOf" srcId="{E6C26B00-4CCC-4888-B8C0-F3DBC87D5F11}" destId="{459D915C-B8C5-480A-BCE8-B69570424DB5}" srcOrd="0" destOrd="0" presId="urn:microsoft.com/office/officeart/2005/8/layout/vList5"/>
    <dgm:cxn modelId="{D05D4BE3-4BD8-42CC-AE56-9D7798AACFAB}" type="presOf" srcId="{97A89698-B1E8-4A52-95E7-CA22B949248C}" destId="{5006BF55-C6A9-49E4-A02A-FB63B6916FCC}" srcOrd="0" destOrd="0" presId="urn:microsoft.com/office/officeart/2005/8/layout/vList5"/>
    <dgm:cxn modelId="{E65B422B-37CC-44CA-AE88-8A8F08783203}" srcId="{65E357E0-AF42-447E-81AE-4D81E1FE021A}" destId="{FF411974-37F9-487F-94DC-8900C471AB41}" srcOrd="0" destOrd="0" parTransId="{E3993394-E51A-4CEA-A056-18305B473A40}" sibTransId="{086126EB-4E1C-4296-8F24-9AFB64F58822}"/>
    <dgm:cxn modelId="{9E171D53-F74B-4EE5-83BB-D0388951B722}" type="presOf" srcId="{8B964398-63E3-44D8-90F1-8D3E1D7A9E8E}" destId="{B156F63E-F453-4A5D-A6C6-F2F8F461D786}" srcOrd="0" destOrd="1" presId="urn:microsoft.com/office/officeart/2005/8/layout/vList5"/>
    <dgm:cxn modelId="{E7DAED33-C523-4261-B0CA-C278657302D0}" type="presOf" srcId="{8677A983-EDD9-4E55-935C-0BF15A571B0F}" destId="{8486902E-8291-4F78-98B3-AF958233F524}" srcOrd="0" destOrd="0" presId="urn:microsoft.com/office/officeart/2005/8/layout/vList5"/>
    <dgm:cxn modelId="{38705225-51D1-43AE-AD7F-3468C23D1CCC}" srcId="{65E357E0-AF42-447E-81AE-4D81E1FE021A}" destId="{5173A623-271C-4CFB-9B0F-D11074DEB81B}" srcOrd="2" destOrd="0" parTransId="{12F1E922-A9AA-48D7-B84F-C46D42439040}" sibTransId="{AC2A4F71-C75F-415B-9875-F76CB9F8C432}"/>
    <dgm:cxn modelId="{31B9B25E-A913-44DB-944A-59B8F5636EBA}" type="presParOf" srcId="{D268E510-9F9F-42CE-8798-94B9FE52A7AF}" destId="{19BF8A3C-DAF7-441E-ADFC-9B99FED413C6}" srcOrd="0" destOrd="0" presId="urn:microsoft.com/office/officeart/2005/8/layout/vList5"/>
    <dgm:cxn modelId="{5DC88DD3-247A-4C2D-9F64-5EE908FFFCC1}" type="presParOf" srcId="{19BF8A3C-DAF7-441E-ADFC-9B99FED413C6}" destId="{467DBA99-5236-4CE6-AA6B-DF85D47A000A}" srcOrd="0" destOrd="0" presId="urn:microsoft.com/office/officeart/2005/8/layout/vList5"/>
    <dgm:cxn modelId="{31259F47-6BF3-4944-B5CD-41612376201C}" type="presParOf" srcId="{19BF8A3C-DAF7-441E-ADFC-9B99FED413C6}" destId="{8486902E-8291-4F78-98B3-AF958233F524}" srcOrd="1" destOrd="0" presId="urn:microsoft.com/office/officeart/2005/8/layout/vList5"/>
    <dgm:cxn modelId="{1ED14284-218F-4AD6-BB0C-85C2D897C8C5}" type="presParOf" srcId="{D268E510-9F9F-42CE-8798-94B9FE52A7AF}" destId="{1004DDBE-75AD-4972-ACA9-AD22F46027A3}" srcOrd="1" destOrd="0" presId="urn:microsoft.com/office/officeart/2005/8/layout/vList5"/>
    <dgm:cxn modelId="{9295B825-2512-4E91-BFF2-6BB357F80AD8}" type="presParOf" srcId="{D268E510-9F9F-42CE-8798-94B9FE52A7AF}" destId="{B214CCFF-773E-47C8-909C-B40468BED121}" srcOrd="2" destOrd="0" presId="urn:microsoft.com/office/officeart/2005/8/layout/vList5"/>
    <dgm:cxn modelId="{216A60A6-FBA1-4A6E-B310-085568640061}" type="presParOf" srcId="{B214CCFF-773E-47C8-909C-B40468BED121}" destId="{5006BF55-C6A9-49E4-A02A-FB63B6916FCC}" srcOrd="0" destOrd="0" presId="urn:microsoft.com/office/officeart/2005/8/layout/vList5"/>
    <dgm:cxn modelId="{B58BD9E7-2D45-4C49-B400-8A77E499974B}" type="presParOf" srcId="{B214CCFF-773E-47C8-909C-B40468BED121}" destId="{B156F63E-F453-4A5D-A6C6-F2F8F461D786}" srcOrd="1" destOrd="0" presId="urn:microsoft.com/office/officeart/2005/8/layout/vList5"/>
    <dgm:cxn modelId="{0AD1E4CA-6AE3-42A9-BC40-1CFB19C79F42}" type="presParOf" srcId="{D268E510-9F9F-42CE-8798-94B9FE52A7AF}" destId="{582019A7-3146-4CB6-9D97-ADB0929B429B}" srcOrd="3" destOrd="0" presId="urn:microsoft.com/office/officeart/2005/8/layout/vList5"/>
    <dgm:cxn modelId="{C22AA5F2-17B0-446F-98D6-FBE936E8B335}" type="presParOf" srcId="{D268E510-9F9F-42CE-8798-94B9FE52A7AF}" destId="{6F6FBBD6-7A2B-4BA6-8CDA-29AE43D0DE37}" srcOrd="4" destOrd="0" presId="urn:microsoft.com/office/officeart/2005/8/layout/vList5"/>
    <dgm:cxn modelId="{9E28344F-FAE5-4A99-AE65-E0D9B4137923}" type="presParOf" srcId="{6F6FBBD6-7A2B-4BA6-8CDA-29AE43D0DE37}" destId="{7420DF4B-FB2D-46A4-85D6-8EDE160860B0}" srcOrd="0" destOrd="0" presId="urn:microsoft.com/office/officeart/2005/8/layout/vList5"/>
    <dgm:cxn modelId="{4619F469-F574-4F4D-AE73-1A5EB2974FC6}" type="presParOf" srcId="{6F6FBBD6-7A2B-4BA6-8CDA-29AE43D0DE37}" destId="{459D915C-B8C5-480A-BCE8-B69570424DB5}" srcOrd="1" destOrd="0" presId="urn:microsoft.com/office/officeart/2005/8/layout/vList5"/>
    <dgm:cxn modelId="{FBBA1378-D064-4B10-9B8C-DC33C385D9C3}" type="presParOf" srcId="{D268E510-9F9F-42CE-8798-94B9FE52A7AF}" destId="{45941A1D-8BC3-47BD-AED1-F261B08A07D8}" srcOrd="5" destOrd="0" presId="urn:microsoft.com/office/officeart/2005/8/layout/vList5"/>
    <dgm:cxn modelId="{E7F170AF-BDC2-41F9-8963-591407A97CFC}" type="presParOf" srcId="{D268E510-9F9F-42CE-8798-94B9FE52A7AF}" destId="{67A43B2A-795D-459B-9E1A-CFFA5D8DADF9}" srcOrd="6" destOrd="0" presId="urn:microsoft.com/office/officeart/2005/8/layout/vList5"/>
    <dgm:cxn modelId="{85499536-C7B3-4449-B4F0-237BF10E44E1}" type="presParOf" srcId="{67A43B2A-795D-459B-9E1A-CFFA5D8DADF9}" destId="{EC44D46B-F010-4DD2-B5DA-E7A4C2F44D3F}" srcOrd="0" destOrd="0" presId="urn:microsoft.com/office/officeart/2005/8/layout/vList5"/>
    <dgm:cxn modelId="{AD273ADD-DCFF-4279-B88A-7AEC8C6698F9}" type="presParOf" srcId="{67A43B2A-795D-459B-9E1A-CFFA5D8DADF9}" destId="{61327262-BE6F-4A51-8377-B91E59C6E8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B2AA0B-EAE2-47F7-893F-838FF7C5D1A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46AE769A-E9F5-44F7-845A-529A718A1022}">
      <dgm:prSet/>
      <dgm:spPr/>
      <dgm:t>
        <a:bodyPr/>
        <a:lstStyle/>
        <a:p>
          <a:pPr rtl="0"/>
          <a:r>
            <a:rPr lang="hu-HU" b="0" dirty="0" smtClean="0">
              <a:solidFill>
                <a:schemeClr val="tx1"/>
              </a:solidFill>
            </a:rPr>
            <a:t>A TB kockázata</a:t>
          </a:r>
          <a:endParaRPr lang="hu-HU" b="0" dirty="0">
            <a:solidFill>
              <a:schemeClr val="tx1"/>
            </a:solidFill>
          </a:endParaRPr>
        </a:p>
      </dgm:t>
    </dgm:pt>
    <dgm:pt modelId="{4B14236E-5036-4ED6-BFFF-F4EB2AAD615A}" type="parTrans" cxnId="{0AEFBDF0-6CCA-46FC-B0A5-9C2770F33011}">
      <dgm:prSet/>
      <dgm:spPr/>
      <dgm:t>
        <a:bodyPr/>
        <a:lstStyle/>
        <a:p>
          <a:endParaRPr lang="hu-HU"/>
        </a:p>
      </dgm:t>
    </dgm:pt>
    <dgm:pt modelId="{D6162BF9-F844-4A6B-9773-593E1FA18ADC}" type="sibTrans" cxnId="{0AEFBDF0-6CCA-46FC-B0A5-9C2770F33011}">
      <dgm:prSet/>
      <dgm:spPr/>
      <dgm:t>
        <a:bodyPr/>
        <a:lstStyle/>
        <a:p>
          <a:endParaRPr lang="hu-HU"/>
        </a:p>
      </dgm:t>
    </dgm:pt>
    <dgm:pt modelId="{02041375-49E5-4633-8ED9-8F712772112A}">
      <dgm:prSet/>
      <dgm:spPr/>
      <dgm:t>
        <a:bodyPr/>
        <a:lstStyle/>
        <a:p>
          <a:pPr rtl="0"/>
          <a:r>
            <a:rPr lang="hu-HU" dirty="0" smtClean="0">
              <a:solidFill>
                <a:schemeClr val="tx1"/>
              </a:solidFill>
            </a:rPr>
            <a:t>A magánpénztár kockázata</a:t>
          </a:r>
          <a:endParaRPr lang="hu-HU" dirty="0">
            <a:solidFill>
              <a:schemeClr val="tx1"/>
            </a:solidFill>
          </a:endParaRPr>
        </a:p>
      </dgm:t>
    </dgm:pt>
    <dgm:pt modelId="{B8D2BBF1-EB22-4F17-8F73-477CB1541A2F}" type="parTrans" cxnId="{F1754C05-2BF4-463A-BE74-DCA661C45432}">
      <dgm:prSet/>
      <dgm:spPr/>
      <dgm:t>
        <a:bodyPr/>
        <a:lstStyle/>
        <a:p>
          <a:endParaRPr lang="hu-HU"/>
        </a:p>
      </dgm:t>
    </dgm:pt>
    <dgm:pt modelId="{329A11D3-90BB-410A-9E26-4556046D929E}" type="sibTrans" cxnId="{F1754C05-2BF4-463A-BE74-DCA661C45432}">
      <dgm:prSet/>
      <dgm:spPr/>
      <dgm:t>
        <a:bodyPr/>
        <a:lstStyle/>
        <a:p>
          <a:endParaRPr lang="hu-HU"/>
        </a:p>
      </dgm:t>
    </dgm:pt>
    <dgm:pt modelId="{C6E15A31-049D-4C31-BBC9-773D2CCC6282}">
      <dgm:prSet/>
      <dgm:spPr/>
      <dgm:t>
        <a:bodyPr/>
        <a:lstStyle/>
        <a:p>
          <a:pPr rtl="0"/>
          <a:r>
            <a:rPr lang="hu-HU" dirty="0" smtClean="0">
              <a:solidFill>
                <a:schemeClr val="tx1"/>
              </a:solidFill>
            </a:rPr>
            <a:t>A két kockázat </a:t>
          </a:r>
          <a:endParaRPr lang="hu-HU" dirty="0">
            <a:solidFill>
              <a:schemeClr val="tx1"/>
            </a:solidFill>
          </a:endParaRPr>
        </a:p>
      </dgm:t>
    </dgm:pt>
    <dgm:pt modelId="{731490EC-4919-41F2-BD84-1E2831304194}" type="parTrans" cxnId="{6CF82D83-23D7-4D29-8A46-F2D11437FF39}">
      <dgm:prSet/>
      <dgm:spPr/>
      <dgm:t>
        <a:bodyPr/>
        <a:lstStyle/>
        <a:p>
          <a:endParaRPr lang="hu-HU"/>
        </a:p>
      </dgm:t>
    </dgm:pt>
    <dgm:pt modelId="{6F320566-9884-4643-AAB3-70F294BF24AF}" type="sibTrans" cxnId="{6CF82D83-23D7-4D29-8A46-F2D11437FF39}">
      <dgm:prSet/>
      <dgm:spPr/>
      <dgm:t>
        <a:bodyPr/>
        <a:lstStyle/>
        <a:p>
          <a:endParaRPr lang="hu-HU"/>
        </a:p>
      </dgm:t>
    </dgm:pt>
    <dgm:pt modelId="{F6D1B0F3-BBBD-455A-AC82-926AC03811E0}">
      <dgm:prSet/>
      <dgm:spPr/>
      <dgm:t>
        <a:bodyPr/>
        <a:lstStyle/>
        <a:p>
          <a:pPr rtl="0"/>
          <a:r>
            <a:rPr lang="hu-HU" dirty="0" smtClean="0"/>
            <a:t>a nyugdíjak értéke a mindenkori költségvetési helyzettől és a politikai döntésektől függ</a:t>
          </a:r>
          <a:endParaRPr lang="hu-HU" dirty="0"/>
        </a:p>
      </dgm:t>
    </dgm:pt>
    <dgm:pt modelId="{AFDC955A-E3DB-4944-A4E1-5975CD8376CC}" type="parTrans" cxnId="{323695E3-9DD1-4404-85EB-DA33DD353FBC}">
      <dgm:prSet/>
      <dgm:spPr/>
    </dgm:pt>
    <dgm:pt modelId="{37CB44AC-9E69-4A53-8F12-33644EBA00C7}" type="sibTrans" cxnId="{323695E3-9DD1-4404-85EB-DA33DD353FBC}">
      <dgm:prSet/>
      <dgm:spPr/>
    </dgm:pt>
    <dgm:pt modelId="{22D8AB04-E4B1-4F1C-AF83-46150649DBF4}">
      <dgm:prSet/>
      <dgm:spPr/>
      <dgm:t>
        <a:bodyPr/>
        <a:lstStyle/>
        <a:p>
          <a:pPr rtl="0"/>
          <a:r>
            <a:rPr lang="hu-HU" dirty="0" smtClean="0"/>
            <a:t>a nyugdíjak értéke a tőkepiaci teljesítményektől függ</a:t>
          </a:r>
          <a:endParaRPr lang="hu-HU" dirty="0"/>
        </a:p>
      </dgm:t>
    </dgm:pt>
    <dgm:pt modelId="{430E6FA0-CF4C-4A4B-8E79-16417074271D}" type="parTrans" cxnId="{9F0311E9-7AD3-4950-BA4B-382E9922B2FA}">
      <dgm:prSet/>
      <dgm:spPr/>
    </dgm:pt>
    <dgm:pt modelId="{1987BD3B-D3AC-4F1A-9D24-38D6331EEC27}" type="sibTrans" cxnId="{9F0311E9-7AD3-4950-BA4B-382E9922B2FA}">
      <dgm:prSet/>
      <dgm:spPr/>
    </dgm:pt>
    <dgm:pt modelId="{A5A33820-DFBF-466E-94CF-3C3CEFFE2FB8}">
      <dgm:prSet/>
      <dgm:spPr/>
      <dgm:t>
        <a:bodyPr/>
        <a:lstStyle/>
        <a:p>
          <a:pPr rtl="0"/>
          <a:r>
            <a:rPr lang="hu-HU" dirty="0" smtClean="0"/>
            <a:t>együttesen alacsonyabb, mint külön-külön</a:t>
          </a:r>
          <a:endParaRPr lang="hu-HU" dirty="0"/>
        </a:p>
      </dgm:t>
    </dgm:pt>
    <dgm:pt modelId="{2B9FA4D5-C78B-4089-AB49-074C467EA58E}" type="parTrans" cxnId="{7972E9BC-B9A7-4F10-8F16-AABFF6CA61F0}">
      <dgm:prSet/>
      <dgm:spPr/>
    </dgm:pt>
    <dgm:pt modelId="{CEBB6868-94D8-475F-AA64-0759871C810B}" type="sibTrans" cxnId="{7972E9BC-B9A7-4F10-8F16-AABFF6CA61F0}">
      <dgm:prSet/>
      <dgm:spPr/>
    </dgm:pt>
    <dgm:pt modelId="{2D0A58F9-A814-46AF-A1E4-13C3357F3C84}">
      <dgm:prSet/>
      <dgm:spPr/>
      <dgm:t>
        <a:bodyPr/>
        <a:lstStyle/>
        <a:p>
          <a:pPr rtl="0"/>
          <a:r>
            <a:rPr lang="hu-HU" dirty="0" err="1" smtClean="0"/>
            <a:t>országkockázat</a:t>
          </a:r>
          <a:endParaRPr lang="hu-HU" dirty="0"/>
        </a:p>
      </dgm:t>
    </dgm:pt>
    <dgm:pt modelId="{EC4A1F65-9800-4449-919B-34C7A134904E}" type="parTrans" cxnId="{FB414F47-98D8-41B1-A9AD-D5F3A025EA25}">
      <dgm:prSet/>
      <dgm:spPr/>
    </dgm:pt>
    <dgm:pt modelId="{D3AC80E5-0663-4CDD-ADFA-F5F9299F5030}" type="sibTrans" cxnId="{FB414F47-98D8-41B1-A9AD-D5F3A025EA25}">
      <dgm:prSet/>
      <dgm:spPr/>
    </dgm:pt>
    <dgm:pt modelId="{F217BDEC-AB37-4A62-BD27-48A4B5665799}">
      <dgm:prSet/>
      <dgm:spPr/>
      <dgm:t>
        <a:bodyPr/>
        <a:lstStyle/>
        <a:p>
          <a:pPr rtl="0"/>
          <a:r>
            <a:rPr lang="hu-HU" dirty="0" smtClean="0"/>
            <a:t>részesedés a nemzetközi piacok fellendüléséből</a:t>
          </a:r>
          <a:endParaRPr lang="hu-HU" dirty="0"/>
        </a:p>
      </dgm:t>
    </dgm:pt>
    <dgm:pt modelId="{FC8833CF-5DCB-44DD-95E3-01B45AE1D059}" type="parTrans" cxnId="{F5FA0E44-AFC2-47D1-8CEB-336F468EF23B}">
      <dgm:prSet/>
      <dgm:spPr/>
    </dgm:pt>
    <dgm:pt modelId="{37344AB8-7810-4CD8-BAA5-4F323819DC63}" type="sibTrans" cxnId="{F5FA0E44-AFC2-47D1-8CEB-336F468EF23B}">
      <dgm:prSet/>
      <dgm:spPr/>
    </dgm:pt>
    <dgm:pt modelId="{AE5BEE98-80DE-4007-A62C-BAA48C6C5658}" type="pres">
      <dgm:prSet presAssocID="{14B2AA0B-EAE2-47F7-893F-838FF7C5D1A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40D8DB56-201C-4E8E-9A17-4F11E8A6BF80}" type="pres">
      <dgm:prSet presAssocID="{46AE769A-E9F5-44F7-845A-529A718A1022}" presName="linNode" presStyleCnt="0"/>
      <dgm:spPr/>
    </dgm:pt>
    <dgm:pt modelId="{1C21A211-CE12-4B6A-B029-DBC7706B0D91}" type="pres">
      <dgm:prSet presAssocID="{46AE769A-E9F5-44F7-845A-529A718A102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C21E050-C145-4CFE-AF02-5D756F8A752C}" type="pres">
      <dgm:prSet presAssocID="{46AE769A-E9F5-44F7-845A-529A718A102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0E432BB-FDA3-4B76-BF1C-2ED247B13490}" type="pres">
      <dgm:prSet presAssocID="{D6162BF9-F844-4A6B-9773-593E1FA18ADC}" presName="sp" presStyleCnt="0"/>
      <dgm:spPr/>
    </dgm:pt>
    <dgm:pt modelId="{3A14099E-D8F8-4116-B527-C698E047EFBE}" type="pres">
      <dgm:prSet presAssocID="{02041375-49E5-4633-8ED9-8F712772112A}" presName="linNode" presStyleCnt="0"/>
      <dgm:spPr/>
    </dgm:pt>
    <dgm:pt modelId="{B9BED123-0D23-439E-A563-AD38D3A65D8C}" type="pres">
      <dgm:prSet presAssocID="{02041375-49E5-4633-8ED9-8F712772112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2E38A13-0866-4D63-8A49-EDEDE9D58D6B}" type="pres">
      <dgm:prSet presAssocID="{02041375-49E5-4633-8ED9-8F712772112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1A29D0A-8708-4027-A27C-4C967A0B482F}" type="pres">
      <dgm:prSet presAssocID="{329A11D3-90BB-410A-9E26-4556046D929E}" presName="sp" presStyleCnt="0"/>
      <dgm:spPr/>
    </dgm:pt>
    <dgm:pt modelId="{5ED923FA-EC3B-48B1-80CA-1836F8B2B6C3}" type="pres">
      <dgm:prSet presAssocID="{C6E15A31-049D-4C31-BBC9-773D2CCC6282}" presName="linNode" presStyleCnt="0"/>
      <dgm:spPr/>
    </dgm:pt>
    <dgm:pt modelId="{E0E8CFA5-F563-4667-B0FC-A4037484D406}" type="pres">
      <dgm:prSet presAssocID="{C6E15A31-049D-4C31-BBC9-773D2CCC628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4F20F36-BFCD-473F-AF03-8491987691C9}" type="pres">
      <dgm:prSet presAssocID="{C6E15A31-049D-4C31-BBC9-773D2CCC628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F1754C05-2BF4-463A-BE74-DCA661C45432}" srcId="{14B2AA0B-EAE2-47F7-893F-838FF7C5D1A3}" destId="{02041375-49E5-4633-8ED9-8F712772112A}" srcOrd="1" destOrd="0" parTransId="{B8D2BBF1-EB22-4F17-8F73-477CB1541A2F}" sibTransId="{329A11D3-90BB-410A-9E26-4556046D929E}"/>
    <dgm:cxn modelId="{323695E3-9DD1-4404-85EB-DA33DD353FBC}" srcId="{46AE769A-E9F5-44F7-845A-529A718A1022}" destId="{F6D1B0F3-BBBD-455A-AC82-926AC03811E0}" srcOrd="0" destOrd="0" parTransId="{AFDC955A-E3DB-4944-A4E1-5975CD8376CC}" sibTransId="{37CB44AC-9E69-4A53-8F12-33644EBA00C7}"/>
    <dgm:cxn modelId="{769AC8BF-09F8-424F-8931-255B672F3659}" type="presOf" srcId="{02041375-49E5-4633-8ED9-8F712772112A}" destId="{B9BED123-0D23-439E-A563-AD38D3A65D8C}" srcOrd="0" destOrd="0" presId="urn:microsoft.com/office/officeart/2005/8/layout/vList5"/>
    <dgm:cxn modelId="{7A1B81AE-6CD1-4BD0-89D2-F45C382BE323}" type="presOf" srcId="{C6E15A31-049D-4C31-BBC9-773D2CCC6282}" destId="{E0E8CFA5-F563-4667-B0FC-A4037484D406}" srcOrd="0" destOrd="0" presId="urn:microsoft.com/office/officeart/2005/8/layout/vList5"/>
    <dgm:cxn modelId="{A1B5F48A-B4F9-47F7-AC9E-616558807D3D}" type="presOf" srcId="{F217BDEC-AB37-4A62-BD27-48A4B5665799}" destId="{22E38A13-0866-4D63-8A49-EDEDE9D58D6B}" srcOrd="0" destOrd="1" presId="urn:microsoft.com/office/officeart/2005/8/layout/vList5"/>
    <dgm:cxn modelId="{9F0311E9-7AD3-4950-BA4B-382E9922B2FA}" srcId="{02041375-49E5-4633-8ED9-8F712772112A}" destId="{22D8AB04-E4B1-4F1C-AF83-46150649DBF4}" srcOrd="0" destOrd="0" parTransId="{430E6FA0-CF4C-4A4B-8E79-16417074271D}" sibTransId="{1987BD3B-D3AC-4F1A-9D24-38D6331EEC27}"/>
    <dgm:cxn modelId="{D7984785-4D8D-4567-A313-0D825A2C758E}" type="presOf" srcId="{46AE769A-E9F5-44F7-845A-529A718A1022}" destId="{1C21A211-CE12-4B6A-B029-DBC7706B0D91}" srcOrd="0" destOrd="0" presId="urn:microsoft.com/office/officeart/2005/8/layout/vList5"/>
    <dgm:cxn modelId="{6CF82D83-23D7-4D29-8A46-F2D11437FF39}" srcId="{14B2AA0B-EAE2-47F7-893F-838FF7C5D1A3}" destId="{C6E15A31-049D-4C31-BBC9-773D2CCC6282}" srcOrd="2" destOrd="0" parTransId="{731490EC-4919-41F2-BD84-1E2831304194}" sibTransId="{6F320566-9884-4643-AAB3-70F294BF24AF}"/>
    <dgm:cxn modelId="{791D6455-3B30-4871-9703-00E350EB4F97}" type="presOf" srcId="{F6D1B0F3-BBBD-455A-AC82-926AC03811E0}" destId="{1C21E050-C145-4CFE-AF02-5D756F8A752C}" srcOrd="0" destOrd="0" presId="urn:microsoft.com/office/officeart/2005/8/layout/vList5"/>
    <dgm:cxn modelId="{F5FA0E44-AFC2-47D1-8CEB-336F468EF23B}" srcId="{02041375-49E5-4633-8ED9-8F712772112A}" destId="{F217BDEC-AB37-4A62-BD27-48A4B5665799}" srcOrd="1" destOrd="0" parTransId="{FC8833CF-5DCB-44DD-95E3-01B45AE1D059}" sibTransId="{37344AB8-7810-4CD8-BAA5-4F323819DC63}"/>
    <dgm:cxn modelId="{FF69C0CD-520E-4C00-A671-513E0B2D166E}" type="presOf" srcId="{14B2AA0B-EAE2-47F7-893F-838FF7C5D1A3}" destId="{AE5BEE98-80DE-4007-A62C-BAA48C6C5658}" srcOrd="0" destOrd="0" presId="urn:microsoft.com/office/officeart/2005/8/layout/vList5"/>
    <dgm:cxn modelId="{FB414F47-98D8-41B1-A9AD-D5F3A025EA25}" srcId="{46AE769A-E9F5-44F7-845A-529A718A1022}" destId="{2D0A58F9-A814-46AF-A1E4-13C3357F3C84}" srcOrd="1" destOrd="0" parTransId="{EC4A1F65-9800-4449-919B-34C7A134904E}" sibTransId="{D3AC80E5-0663-4CDD-ADFA-F5F9299F5030}"/>
    <dgm:cxn modelId="{C9D1BF72-295A-4CDB-902B-E9AD4D72D463}" type="presOf" srcId="{22D8AB04-E4B1-4F1C-AF83-46150649DBF4}" destId="{22E38A13-0866-4D63-8A49-EDEDE9D58D6B}" srcOrd="0" destOrd="0" presId="urn:microsoft.com/office/officeart/2005/8/layout/vList5"/>
    <dgm:cxn modelId="{7972E9BC-B9A7-4F10-8F16-AABFF6CA61F0}" srcId="{C6E15A31-049D-4C31-BBC9-773D2CCC6282}" destId="{A5A33820-DFBF-466E-94CF-3C3CEFFE2FB8}" srcOrd="0" destOrd="0" parTransId="{2B9FA4D5-C78B-4089-AB49-074C467EA58E}" sibTransId="{CEBB6868-94D8-475F-AA64-0759871C810B}"/>
    <dgm:cxn modelId="{0AEFBDF0-6CCA-46FC-B0A5-9C2770F33011}" srcId="{14B2AA0B-EAE2-47F7-893F-838FF7C5D1A3}" destId="{46AE769A-E9F5-44F7-845A-529A718A1022}" srcOrd="0" destOrd="0" parTransId="{4B14236E-5036-4ED6-BFFF-F4EB2AAD615A}" sibTransId="{D6162BF9-F844-4A6B-9773-593E1FA18ADC}"/>
    <dgm:cxn modelId="{6A1DD337-D0D2-44D0-BEBF-87F0BA07F701}" type="presOf" srcId="{2D0A58F9-A814-46AF-A1E4-13C3357F3C84}" destId="{1C21E050-C145-4CFE-AF02-5D756F8A752C}" srcOrd="0" destOrd="1" presId="urn:microsoft.com/office/officeart/2005/8/layout/vList5"/>
    <dgm:cxn modelId="{DE942DDD-022B-4082-A956-C1F6D03A5273}" type="presOf" srcId="{A5A33820-DFBF-466E-94CF-3C3CEFFE2FB8}" destId="{54F20F36-BFCD-473F-AF03-8491987691C9}" srcOrd="0" destOrd="0" presId="urn:microsoft.com/office/officeart/2005/8/layout/vList5"/>
    <dgm:cxn modelId="{AC3FE7E2-8800-419D-AF6E-9AAAAF7C844D}" type="presParOf" srcId="{AE5BEE98-80DE-4007-A62C-BAA48C6C5658}" destId="{40D8DB56-201C-4E8E-9A17-4F11E8A6BF80}" srcOrd="0" destOrd="0" presId="urn:microsoft.com/office/officeart/2005/8/layout/vList5"/>
    <dgm:cxn modelId="{A895A226-ECF7-4A43-A7A2-EB773D7A045E}" type="presParOf" srcId="{40D8DB56-201C-4E8E-9A17-4F11E8A6BF80}" destId="{1C21A211-CE12-4B6A-B029-DBC7706B0D91}" srcOrd="0" destOrd="0" presId="urn:microsoft.com/office/officeart/2005/8/layout/vList5"/>
    <dgm:cxn modelId="{91D3A39C-64AA-4F59-AEB7-7956A7977183}" type="presParOf" srcId="{40D8DB56-201C-4E8E-9A17-4F11E8A6BF80}" destId="{1C21E050-C145-4CFE-AF02-5D756F8A752C}" srcOrd="1" destOrd="0" presId="urn:microsoft.com/office/officeart/2005/8/layout/vList5"/>
    <dgm:cxn modelId="{5DE257FC-E11A-4D80-9FFC-6C9140CA1E60}" type="presParOf" srcId="{AE5BEE98-80DE-4007-A62C-BAA48C6C5658}" destId="{A0E432BB-FDA3-4B76-BF1C-2ED247B13490}" srcOrd="1" destOrd="0" presId="urn:microsoft.com/office/officeart/2005/8/layout/vList5"/>
    <dgm:cxn modelId="{C274634B-60DA-4762-933A-04418E2416D3}" type="presParOf" srcId="{AE5BEE98-80DE-4007-A62C-BAA48C6C5658}" destId="{3A14099E-D8F8-4116-B527-C698E047EFBE}" srcOrd="2" destOrd="0" presId="urn:microsoft.com/office/officeart/2005/8/layout/vList5"/>
    <dgm:cxn modelId="{8C87F15F-8982-4975-9452-A7D69AF14184}" type="presParOf" srcId="{3A14099E-D8F8-4116-B527-C698E047EFBE}" destId="{B9BED123-0D23-439E-A563-AD38D3A65D8C}" srcOrd="0" destOrd="0" presId="urn:microsoft.com/office/officeart/2005/8/layout/vList5"/>
    <dgm:cxn modelId="{3BAD719B-6031-4AC3-985D-5CA7D2D9B5F7}" type="presParOf" srcId="{3A14099E-D8F8-4116-B527-C698E047EFBE}" destId="{22E38A13-0866-4D63-8A49-EDEDE9D58D6B}" srcOrd="1" destOrd="0" presId="urn:microsoft.com/office/officeart/2005/8/layout/vList5"/>
    <dgm:cxn modelId="{39611C07-9A20-404F-A3A1-532DC58FB518}" type="presParOf" srcId="{AE5BEE98-80DE-4007-A62C-BAA48C6C5658}" destId="{51A29D0A-8708-4027-A27C-4C967A0B482F}" srcOrd="3" destOrd="0" presId="urn:microsoft.com/office/officeart/2005/8/layout/vList5"/>
    <dgm:cxn modelId="{0C45731D-7DD7-4869-A647-C4329343D9DD}" type="presParOf" srcId="{AE5BEE98-80DE-4007-A62C-BAA48C6C5658}" destId="{5ED923FA-EC3B-48B1-80CA-1836F8B2B6C3}" srcOrd="4" destOrd="0" presId="urn:microsoft.com/office/officeart/2005/8/layout/vList5"/>
    <dgm:cxn modelId="{94D70AFE-8E1C-49E7-9F51-9EE34B7A0344}" type="presParOf" srcId="{5ED923FA-EC3B-48B1-80CA-1836F8B2B6C3}" destId="{E0E8CFA5-F563-4667-B0FC-A4037484D406}" srcOrd="0" destOrd="0" presId="urn:microsoft.com/office/officeart/2005/8/layout/vList5"/>
    <dgm:cxn modelId="{BE38A6D8-CF36-4576-8921-BFF89C08068E}" type="presParOf" srcId="{5ED923FA-EC3B-48B1-80CA-1836F8B2B6C3}" destId="{54F20F36-BFCD-473F-AF03-8491987691C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6DA19A-409D-4D06-963E-3E7DC929568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8D3E6BB-B1DE-451C-8C12-4C5136072CAB}">
      <dgm:prSet/>
      <dgm:spPr/>
      <dgm:t>
        <a:bodyPr/>
        <a:lstStyle/>
        <a:p>
          <a:pPr rtl="0"/>
          <a:r>
            <a:rPr lang="hu-HU" b="0" dirty="0" smtClean="0">
              <a:solidFill>
                <a:schemeClr val="tx1"/>
              </a:solidFill>
            </a:rPr>
            <a:t>Várható változások</a:t>
          </a:r>
          <a:endParaRPr lang="hu-HU" b="0" dirty="0">
            <a:solidFill>
              <a:schemeClr val="tx1"/>
            </a:solidFill>
          </a:endParaRPr>
        </a:p>
      </dgm:t>
    </dgm:pt>
    <dgm:pt modelId="{F51E1A66-4DA4-4166-BC93-000031B46336}" type="parTrans" cxnId="{F66511F5-66CA-4E9F-A62F-6AAB68195A1D}">
      <dgm:prSet/>
      <dgm:spPr/>
      <dgm:t>
        <a:bodyPr/>
        <a:lstStyle/>
        <a:p>
          <a:endParaRPr lang="hu-HU"/>
        </a:p>
      </dgm:t>
    </dgm:pt>
    <dgm:pt modelId="{DE6BFBE0-3499-4D87-84C3-9DD67EBEA33F}" type="sibTrans" cxnId="{F66511F5-66CA-4E9F-A62F-6AAB68195A1D}">
      <dgm:prSet/>
      <dgm:spPr/>
      <dgm:t>
        <a:bodyPr/>
        <a:lstStyle/>
        <a:p>
          <a:endParaRPr lang="hu-HU"/>
        </a:p>
      </dgm:t>
    </dgm:pt>
    <dgm:pt modelId="{C59BCCF9-80F5-4E27-B9E4-8241916FE5C4}">
      <dgm:prSet custT="1"/>
      <dgm:spPr/>
      <dgm:t>
        <a:bodyPr/>
        <a:lstStyle/>
        <a:p>
          <a:pPr rtl="0"/>
          <a:r>
            <a:rPr lang="hu-HU" sz="1200" b="1" dirty="0" smtClean="0"/>
            <a:t>A magánpénztár törvény változása következtében 2010. november 01-től 2011. december 31-ig a pénztártagi nyugdíj járulékok az állami nyugdíjalapba kerülnek befizetésre.</a:t>
          </a:r>
          <a:endParaRPr lang="hu-HU" sz="1200" dirty="0"/>
        </a:p>
      </dgm:t>
    </dgm:pt>
    <dgm:pt modelId="{86A97D38-856D-4364-86F4-4FCA0BC1FC51}" type="parTrans" cxnId="{36FDDE4C-7BA2-4115-BF07-2FCF427C3BC9}">
      <dgm:prSet/>
      <dgm:spPr/>
      <dgm:t>
        <a:bodyPr/>
        <a:lstStyle/>
        <a:p>
          <a:endParaRPr lang="hu-HU"/>
        </a:p>
      </dgm:t>
    </dgm:pt>
    <dgm:pt modelId="{23ADEA25-B819-4724-82DD-C5487635D0A7}" type="sibTrans" cxnId="{36FDDE4C-7BA2-4115-BF07-2FCF427C3BC9}">
      <dgm:prSet/>
      <dgm:spPr/>
      <dgm:t>
        <a:bodyPr/>
        <a:lstStyle/>
        <a:p>
          <a:endParaRPr lang="hu-HU"/>
        </a:p>
      </dgm:t>
    </dgm:pt>
    <dgm:pt modelId="{C981FCCA-EA74-4386-BC88-6A6D4FA107E6}">
      <dgm:prSet custT="1"/>
      <dgm:spPr/>
      <dgm:t>
        <a:bodyPr/>
        <a:lstStyle/>
        <a:p>
          <a:pPr rtl="0"/>
          <a:r>
            <a:rPr lang="hu-HU" sz="1200" b="1" dirty="0" err="1" smtClean="0"/>
            <a:t>TB-be</a:t>
          </a:r>
          <a:r>
            <a:rPr lang="hu-HU" sz="1200" b="1" dirty="0" smtClean="0"/>
            <a:t> visszalépés lehetőségének megnyitása 2011. december 31-ig</a:t>
          </a:r>
          <a:endParaRPr lang="hu-HU" sz="1200" dirty="0"/>
        </a:p>
      </dgm:t>
    </dgm:pt>
    <dgm:pt modelId="{73B440B7-944C-45FB-820B-FE5D6E233C8C}" type="parTrans" cxnId="{BEF3F4E6-0EE8-49BB-B4CB-BE3C8BB55037}">
      <dgm:prSet/>
      <dgm:spPr/>
      <dgm:t>
        <a:bodyPr/>
        <a:lstStyle/>
        <a:p>
          <a:endParaRPr lang="hu-HU"/>
        </a:p>
      </dgm:t>
    </dgm:pt>
    <dgm:pt modelId="{591BFCE2-610C-45CA-993A-8103B92B8ECD}" type="sibTrans" cxnId="{BEF3F4E6-0EE8-49BB-B4CB-BE3C8BB55037}">
      <dgm:prSet/>
      <dgm:spPr/>
      <dgm:t>
        <a:bodyPr/>
        <a:lstStyle/>
        <a:p>
          <a:endParaRPr lang="hu-HU"/>
        </a:p>
      </dgm:t>
    </dgm:pt>
    <dgm:pt modelId="{71961287-0925-4288-BBCF-9560BCE65440}">
      <dgm:prSet custT="1"/>
      <dgm:spPr/>
      <dgm:t>
        <a:bodyPr/>
        <a:lstStyle/>
        <a:p>
          <a:pPr rtl="0"/>
          <a:r>
            <a:rPr lang="hu-HU" sz="1200" b="1" dirty="0" smtClean="0"/>
            <a:t>Pályakezdők kötelező belépésének eltörlése</a:t>
          </a:r>
          <a:endParaRPr lang="hu-HU" sz="1200" dirty="0"/>
        </a:p>
      </dgm:t>
    </dgm:pt>
    <dgm:pt modelId="{EDE008B0-0E08-4F67-9702-F35FAC81760F}" type="parTrans" cxnId="{A16795B1-D7CB-4DBA-BF6F-E3B3DBCBDE67}">
      <dgm:prSet/>
      <dgm:spPr/>
      <dgm:t>
        <a:bodyPr/>
        <a:lstStyle/>
        <a:p>
          <a:endParaRPr lang="hu-HU"/>
        </a:p>
      </dgm:t>
    </dgm:pt>
    <dgm:pt modelId="{22F294EF-667D-4C19-B81E-ACC8F072D1CE}" type="sibTrans" cxnId="{A16795B1-D7CB-4DBA-BF6F-E3B3DBCBDE67}">
      <dgm:prSet/>
      <dgm:spPr/>
      <dgm:t>
        <a:bodyPr/>
        <a:lstStyle/>
        <a:p>
          <a:endParaRPr lang="hu-HU"/>
        </a:p>
      </dgm:t>
    </dgm:pt>
    <dgm:pt modelId="{FF93E7B3-6253-47B6-B491-DE175CCC663A}">
      <dgm:prSet custT="1"/>
      <dgm:spPr/>
      <dgm:t>
        <a:bodyPr/>
        <a:lstStyle/>
        <a:p>
          <a:pPr rtl="0"/>
          <a:r>
            <a:rPr lang="hu-HU" sz="1200" b="1" dirty="0" smtClean="0"/>
            <a:t>Nyugdíjvédelmi miniszterelnöki megbízott kinevezése</a:t>
          </a:r>
          <a:endParaRPr lang="hu-HU" sz="1200" dirty="0"/>
        </a:p>
      </dgm:t>
    </dgm:pt>
    <dgm:pt modelId="{726AA88C-3D5F-4F95-97C1-ADB38976CD1A}" type="parTrans" cxnId="{EC5F1F17-0629-4DEB-B8BE-78FC39E67949}">
      <dgm:prSet/>
      <dgm:spPr/>
      <dgm:t>
        <a:bodyPr/>
        <a:lstStyle/>
        <a:p>
          <a:endParaRPr lang="hu-HU"/>
        </a:p>
      </dgm:t>
    </dgm:pt>
    <dgm:pt modelId="{24B8C361-9DDE-4E35-8332-9835BD7EE6D4}" type="sibTrans" cxnId="{EC5F1F17-0629-4DEB-B8BE-78FC39E67949}">
      <dgm:prSet/>
      <dgm:spPr/>
      <dgm:t>
        <a:bodyPr/>
        <a:lstStyle/>
        <a:p>
          <a:endParaRPr lang="hu-HU"/>
        </a:p>
      </dgm:t>
    </dgm:pt>
    <dgm:pt modelId="{46BD39ED-FA05-4CDF-8D02-F9A7C62AF6BF}">
      <dgm:prSet/>
      <dgm:spPr/>
      <dgm:t>
        <a:bodyPr/>
        <a:lstStyle/>
        <a:p>
          <a:pPr rtl="0"/>
          <a:r>
            <a:rPr lang="hu-HU" b="0" dirty="0" smtClean="0">
              <a:solidFill>
                <a:schemeClr val="tx1"/>
              </a:solidFill>
            </a:rPr>
            <a:t>Bizonytalanságok</a:t>
          </a:r>
          <a:endParaRPr lang="hu-HU" b="0" dirty="0">
            <a:solidFill>
              <a:schemeClr val="tx1"/>
            </a:solidFill>
          </a:endParaRPr>
        </a:p>
      </dgm:t>
    </dgm:pt>
    <dgm:pt modelId="{9107AB73-2026-4E91-B61B-3C318B07532C}" type="parTrans" cxnId="{9D1F7D79-D6C3-4D16-9334-B01D8060705D}">
      <dgm:prSet/>
      <dgm:spPr/>
      <dgm:t>
        <a:bodyPr/>
        <a:lstStyle/>
        <a:p>
          <a:endParaRPr lang="hu-HU"/>
        </a:p>
      </dgm:t>
    </dgm:pt>
    <dgm:pt modelId="{5E9738AC-FF7A-424F-A7B4-32E23E0CFD44}" type="sibTrans" cxnId="{9D1F7D79-D6C3-4D16-9334-B01D8060705D}">
      <dgm:prSet/>
      <dgm:spPr/>
      <dgm:t>
        <a:bodyPr/>
        <a:lstStyle/>
        <a:p>
          <a:endParaRPr lang="hu-HU"/>
        </a:p>
      </dgm:t>
    </dgm:pt>
    <dgm:pt modelId="{0A762B7D-782E-4673-B0AE-3A67CD6E8F79}">
      <dgm:prSet/>
      <dgm:spPr/>
      <dgm:t>
        <a:bodyPr/>
        <a:lstStyle/>
        <a:p>
          <a:pPr rtl="0"/>
          <a:r>
            <a:rPr lang="hu-HU" b="1" dirty="0" smtClean="0"/>
            <a:t>Hogyan ismeri el az állam a kiesett magánpénztári befizetést</a:t>
          </a:r>
          <a:endParaRPr lang="hu-HU" dirty="0"/>
        </a:p>
      </dgm:t>
    </dgm:pt>
    <dgm:pt modelId="{D98DCD44-2EAB-4CDE-BC0F-B0CD8D8B2FF8}" type="parTrans" cxnId="{331ED646-662C-41CF-A86B-00FD24536A7D}">
      <dgm:prSet/>
      <dgm:spPr/>
      <dgm:t>
        <a:bodyPr/>
        <a:lstStyle/>
        <a:p>
          <a:endParaRPr lang="hu-HU"/>
        </a:p>
      </dgm:t>
    </dgm:pt>
    <dgm:pt modelId="{C71838DA-F3F4-40B9-8527-BCC38A08FDB8}" type="sibTrans" cxnId="{331ED646-662C-41CF-A86B-00FD24536A7D}">
      <dgm:prSet/>
      <dgm:spPr/>
      <dgm:t>
        <a:bodyPr/>
        <a:lstStyle/>
        <a:p>
          <a:endParaRPr lang="hu-HU"/>
        </a:p>
      </dgm:t>
    </dgm:pt>
    <dgm:pt modelId="{EE900CBD-500F-4398-9BA3-D45D7CCC9C50}">
      <dgm:prSet/>
      <dgm:spPr/>
      <dgm:t>
        <a:bodyPr/>
        <a:lstStyle/>
        <a:p>
          <a:pPr rtl="0"/>
          <a:r>
            <a:rPr lang="hu-HU" b="1" dirty="0" smtClean="0"/>
            <a:t>Hogyan állapítják meg a jövőben a </a:t>
          </a:r>
          <a:r>
            <a:rPr lang="hu-HU" b="1" dirty="0" err="1" smtClean="0"/>
            <a:t>TB-be</a:t>
          </a:r>
          <a:r>
            <a:rPr lang="hu-HU" b="1" dirty="0" smtClean="0"/>
            <a:t> visszalépő tagok nyugdíját</a:t>
          </a:r>
          <a:endParaRPr lang="hu-HU" dirty="0"/>
        </a:p>
      </dgm:t>
    </dgm:pt>
    <dgm:pt modelId="{1E40F2D3-99B1-40C4-B66F-95A95F35175B}" type="parTrans" cxnId="{BEE92847-5EC2-4F45-89DE-B85D6BC0D09C}">
      <dgm:prSet/>
      <dgm:spPr/>
      <dgm:t>
        <a:bodyPr/>
        <a:lstStyle/>
        <a:p>
          <a:endParaRPr lang="hu-HU"/>
        </a:p>
      </dgm:t>
    </dgm:pt>
    <dgm:pt modelId="{0DC29FDA-30D6-48BF-A8A8-856E1D09AD64}" type="sibTrans" cxnId="{BEE92847-5EC2-4F45-89DE-B85D6BC0D09C}">
      <dgm:prSet/>
      <dgm:spPr/>
      <dgm:t>
        <a:bodyPr/>
        <a:lstStyle/>
        <a:p>
          <a:endParaRPr lang="hu-HU"/>
        </a:p>
      </dgm:t>
    </dgm:pt>
    <dgm:pt modelId="{45758A61-AAA6-4B2E-BC36-A60E823A9BCA}">
      <dgm:prSet/>
      <dgm:spPr/>
      <dgm:t>
        <a:bodyPr/>
        <a:lstStyle/>
        <a:p>
          <a:pPr rtl="0"/>
          <a:r>
            <a:rPr lang="hu-HU" b="1" dirty="0" smtClean="0"/>
            <a:t>Kiállják-e a változtatások az alkotmányossági próbát</a:t>
          </a:r>
          <a:endParaRPr lang="hu-HU" dirty="0"/>
        </a:p>
      </dgm:t>
    </dgm:pt>
    <dgm:pt modelId="{822B79CB-579E-4184-85EB-9C517D669378}" type="parTrans" cxnId="{2B419675-08FF-402A-9573-A8EC98010276}">
      <dgm:prSet/>
      <dgm:spPr/>
      <dgm:t>
        <a:bodyPr/>
        <a:lstStyle/>
        <a:p>
          <a:endParaRPr lang="hu-HU"/>
        </a:p>
      </dgm:t>
    </dgm:pt>
    <dgm:pt modelId="{2413D830-D63E-460B-91A7-E04BDB4F592F}" type="sibTrans" cxnId="{2B419675-08FF-402A-9573-A8EC98010276}">
      <dgm:prSet/>
      <dgm:spPr/>
      <dgm:t>
        <a:bodyPr/>
        <a:lstStyle/>
        <a:p>
          <a:endParaRPr lang="hu-HU"/>
        </a:p>
      </dgm:t>
    </dgm:pt>
    <dgm:pt modelId="{82D79411-3FF4-4517-9AC9-C6FB573852F6}">
      <dgm:prSet/>
      <dgm:spPr/>
      <dgm:t>
        <a:bodyPr/>
        <a:lstStyle/>
        <a:p>
          <a:pPr rtl="0"/>
          <a:r>
            <a:rPr lang="hu-HU" b="1" dirty="0" smtClean="0">
              <a:solidFill>
                <a:schemeClr val="tx1"/>
              </a:solidFill>
            </a:rPr>
            <a:t>A jövőbeni feltételek pontos ismerete nélkül senkinek sem érdemes most dönteni</a:t>
          </a:r>
          <a:endParaRPr lang="hu-HU" b="1" dirty="0">
            <a:solidFill>
              <a:schemeClr val="tx1"/>
            </a:solidFill>
          </a:endParaRPr>
        </a:p>
      </dgm:t>
    </dgm:pt>
    <dgm:pt modelId="{79F9EA0A-6623-427F-8888-CD38832971D5}" type="parTrans" cxnId="{77C15D56-CF88-40B1-B821-F72875A00F65}">
      <dgm:prSet/>
      <dgm:spPr/>
      <dgm:t>
        <a:bodyPr/>
        <a:lstStyle/>
        <a:p>
          <a:endParaRPr lang="hu-HU"/>
        </a:p>
      </dgm:t>
    </dgm:pt>
    <dgm:pt modelId="{A2680632-D576-4F8D-A94D-9094311CF0AE}" type="sibTrans" cxnId="{77C15D56-CF88-40B1-B821-F72875A00F65}">
      <dgm:prSet/>
      <dgm:spPr/>
      <dgm:t>
        <a:bodyPr/>
        <a:lstStyle/>
        <a:p>
          <a:endParaRPr lang="hu-HU"/>
        </a:p>
      </dgm:t>
    </dgm:pt>
    <dgm:pt modelId="{753147C9-5600-4B54-9BDB-72BF4E46C1F9}" type="pres">
      <dgm:prSet presAssocID="{F46DA19A-409D-4D06-963E-3E7DC929568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26C69C39-FDFB-49A2-A7FA-BB205A246F93}" type="pres">
      <dgm:prSet presAssocID="{38D3E6BB-B1DE-451C-8C12-4C5136072CAB}" presName="linNode" presStyleCnt="0"/>
      <dgm:spPr/>
    </dgm:pt>
    <dgm:pt modelId="{2752BAB9-5739-48E4-8B88-58CCAECFBEEB}" type="pres">
      <dgm:prSet presAssocID="{38D3E6BB-B1DE-451C-8C12-4C5136072CA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CD0B5F1-8F70-4436-8ED9-7290EA559B77}" type="pres">
      <dgm:prSet presAssocID="{38D3E6BB-B1DE-451C-8C12-4C5136072CAB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4CCA5C2-CC52-4095-84AE-185665B2A7FE}" type="pres">
      <dgm:prSet presAssocID="{DE6BFBE0-3499-4D87-84C3-9DD67EBEA33F}" presName="sp" presStyleCnt="0"/>
      <dgm:spPr/>
    </dgm:pt>
    <dgm:pt modelId="{5050CF57-D7F7-41A6-81C8-C0E1B5E3D17E}" type="pres">
      <dgm:prSet presAssocID="{46BD39ED-FA05-4CDF-8D02-F9A7C62AF6BF}" presName="linNode" presStyleCnt="0"/>
      <dgm:spPr/>
    </dgm:pt>
    <dgm:pt modelId="{FED5507C-CE5D-401A-A17C-F0D5146C3559}" type="pres">
      <dgm:prSet presAssocID="{46BD39ED-FA05-4CDF-8D02-F9A7C62AF6BF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3BF4D67-ED17-4A0F-A44D-50509444AA08}" type="pres">
      <dgm:prSet presAssocID="{46BD39ED-FA05-4CDF-8D02-F9A7C62AF6BF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84BC244-EF39-44EE-AB33-9A7D78219CE0}" type="pres">
      <dgm:prSet presAssocID="{5E9738AC-FF7A-424F-A7B4-32E23E0CFD44}" presName="sp" presStyleCnt="0"/>
      <dgm:spPr/>
    </dgm:pt>
    <dgm:pt modelId="{7085C3A6-942E-470C-817E-D796EC313ADF}" type="pres">
      <dgm:prSet presAssocID="{82D79411-3FF4-4517-9AC9-C6FB573852F6}" presName="linNode" presStyleCnt="0"/>
      <dgm:spPr/>
    </dgm:pt>
    <dgm:pt modelId="{20664E5A-D68B-4A8A-A9D4-1902E8FCB926}" type="pres">
      <dgm:prSet presAssocID="{82D79411-3FF4-4517-9AC9-C6FB573852F6}" presName="parentText" presStyleLbl="node1" presStyleIdx="2" presStyleCnt="3" custScaleX="2000000" custScaleY="53040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CEC48D5E-5A23-42BB-BA90-AF780DD78B87}" type="presOf" srcId="{38D3E6BB-B1DE-451C-8C12-4C5136072CAB}" destId="{2752BAB9-5739-48E4-8B88-58CCAECFBEEB}" srcOrd="0" destOrd="0" presId="urn:microsoft.com/office/officeart/2005/8/layout/vList5"/>
    <dgm:cxn modelId="{49D9ECEE-C92A-418E-A309-08730B96F50F}" type="presOf" srcId="{C981FCCA-EA74-4386-BC88-6A6D4FA107E6}" destId="{ECD0B5F1-8F70-4436-8ED9-7290EA559B77}" srcOrd="0" destOrd="1" presId="urn:microsoft.com/office/officeart/2005/8/layout/vList5"/>
    <dgm:cxn modelId="{36FDDE4C-7BA2-4115-BF07-2FCF427C3BC9}" srcId="{38D3E6BB-B1DE-451C-8C12-4C5136072CAB}" destId="{C59BCCF9-80F5-4E27-B9E4-8241916FE5C4}" srcOrd="0" destOrd="0" parTransId="{86A97D38-856D-4364-86F4-4FCA0BC1FC51}" sibTransId="{23ADEA25-B819-4724-82DD-C5487635D0A7}"/>
    <dgm:cxn modelId="{C07003DD-E719-429D-90D9-86267EA0217D}" type="presOf" srcId="{F46DA19A-409D-4D06-963E-3E7DC9295680}" destId="{753147C9-5600-4B54-9BDB-72BF4E46C1F9}" srcOrd="0" destOrd="0" presId="urn:microsoft.com/office/officeart/2005/8/layout/vList5"/>
    <dgm:cxn modelId="{E83507EC-740E-4CB2-8B4E-067B4734E818}" type="presOf" srcId="{46BD39ED-FA05-4CDF-8D02-F9A7C62AF6BF}" destId="{FED5507C-CE5D-401A-A17C-F0D5146C3559}" srcOrd="0" destOrd="0" presId="urn:microsoft.com/office/officeart/2005/8/layout/vList5"/>
    <dgm:cxn modelId="{49698B9C-6792-4B27-8D35-B1691A491F52}" type="presOf" srcId="{45758A61-AAA6-4B2E-BC36-A60E823A9BCA}" destId="{73BF4D67-ED17-4A0F-A44D-50509444AA08}" srcOrd="0" destOrd="2" presId="urn:microsoft.com/office/officeart/2005/8/layout/vList5"/>
    <dgm:cxn modelId="{9D1F7D79-D6C3-4D16-9334-B01D8060705D}" srcId="{F46DA19A-409D-4D06-963E-3E7DC9295680}" destId="{46BD39ED-FA05-4CDF-8D02-F9A7C62AF6BF}" srcOrd="1" destOrd="0" parTransId="{9107AB73-2026-4E91-B61B-3C318B07532C}" sibTransId="{5E9738AC-FF7A-424F-A7B4-32E23E0CFD44}"/>
    <dgm:cxn modelId="{F66511F5-66CA-4E9F-A62F-6AAB68195A1D}" srcId="{F46DA19A-409D-4D06-963E-3E7DC9295680}" destId="{38D3E6BB-B1DE-451C-8C12-4C5136072CAB}" srcOrd="0" destOrd="0" parTransId="{F51E1A66-4DA4-4166-BC93-000031B46336}" sibTransId="{DE6BFBE0-3499-4D87-84C3-9DD67EBEA33F}"/>
    <dgm:cxn modelId="{63E4A871-77BD-4D4E-AE0C-5A5961BF30F0}" type="presOf" srcId="{82D79411-3FF4-4517-9AC9-C6FB573852F6}" destId="{20664E5A-D68B-4A8A-A9D4-1902E8FCB926}" srcOrd="0" destOrd="0" presId="urn:microsoft.com/office/officeart/2005/8/layout/vList5"/>
    <dgm:cxn modelId="{C1B860CD-C784-46CD-B881-2BD98F222DD4}" type="presOf" srcId="{FF93E7B3-6253-47B6-B491-DE175CCC663A}" destId="{ECD0B5F1-8F70-4436-8ED9-7290EA559B77}" srcOrd="0" destOrd="3" presId="urn:microsoft.com/office/officeart/2005/8/layout/vList5"/>
    <dgm:cxn modelId="{71D20BBC-8CD4-4039-8C9A-D13884DE2F6A}" type="presOf" srcId="{0A762B7D-782E-4673-B0AE-3A67CD6E8F79}" destId="{73BF4D67-ED17-4A0F-A44D-50509444AA08}" srcOrd="0" destOrd="0" presId="urn:microsoft.com/office/officeart/2005/8/layout/vList5"/>
    <dgm:cxn modelId="{A16795B1-D7CB-4DBA-BF6F-E3B3DBCBDE67}" srcId="{38D3E6BB-B1DE-451C-8C12-4C5136072CAB}" destId="{71961287-0925-4288-BBCF-9560BCE65440}" srcOrd="2" destOrd="0" parTransId="{EDE008B0-0E08-4F67-9702-F35FAC81760F}" sibTransId="{22F294EF-667D-4C19-B81E-ACC8F072D1CE}"/>
    <dgm:cxn modelId="{5AD5A054-D203-4E74-B5DF-CD80BFCC74FC}" type="presOf" srcId="{C59BCCF9-80F5-4E27-B9E4-8241916FE5C4}" destId="{ECD0B5F1-8F70-4436-8ED9-7290EA559B77}" srcOrd="0" destOrd="0" presId="urn:microsoft.com/office/officeart/2005/8/layout/vList5"/>
    <dgm:cxn modelId="{2B419675-08FF-402A-9573-A8EC98010276}" srcId="{46BD39ED-FA05-4CDF-8D02-F9A7C62AF6BF}" destId="{45758A61-AAA6-4B2E-BC36-A60E823A9BCA}" srcOrd="2" destOrd="0" parTransId="{822B79CB-579E-4184-85EB-9C517D669378}" sibTransId="{2413D830-D63E-460B-91A7-E04BDB4F592F}"/>
    <dgm:cxn modelId="{A0165904-F358-47AB-9012-E3327B736562}" type="presOf" srcId="{71961287-0925-4288-BBCF-9560BCE65440}" destId="{ECD0B5F1-8F70-4436-8ED9-7290EA559B77}" srcOrd="0" destOrd="2" presId="urn:microsoft.com/office/officeart/2005/8/layout/vList5"/>
    <dgm:cxn modelId="{EC5F1F17-0629-4DEB-B8BE-78FC39E67949}" srcId="{38D3E6BB-B1DE-451C-8C12-4C5136072CAB}" destId="{FF93E7B3-6253-47B6-B491-DE175CCC663A}" srcOrd="3" destOrd="0" parTransId="{726AA88C-3D5F-4F95-97C1-ADB38976CD1A}" sibTransId="{24B8C361-9DDE-4E35-8332-9835BD7EE6D4}"/>
    <dgm:cxn modelId="{BEE92847-5EC2-4F45-89DE-B85D6BC0D09C}" srcId="{46BD39ED-FA05-4CDF-8D02-F9A7C62AF6BF}" destId="{EE900CBD-500F-4398-9BA3-D45D7CCC9C50}" srcOrd="1" destOrd="0" parTransId="{1E40F2D3-99B1-40C4-B66F-95A95F35175B}" sibTransId="{0DC29FDA-30D6-48BF-A8A8-856E1D09AD64}"/>
    <dgm:cxn modelId="{96AE4507-A6AC-4373-94F8-85DEB140CAF1}" type="presOf" srcId="{EE900CBD-500F-4398-9BA3-D45D7CCC9C50}" destId="{73BF4D67-ED17-4A0F-A44D-50509444AA08}" srcOrd="0" destOrd="1" presId="urn:microsoft.com/office/officeart/2005/8/layout/vList5"/>
    <dgm:cxn modelId="{77C15D56-CF88-40B1-B821-F72875A00F65}" srcId="{F46DA19A-409D-4D06-963E-3E7DC9295680}" destId="{82D79411-3FF4-4517-9AC9-C6FB573852F6}" srcOrd="2" destOrd="0" parTransId="{79F9EA0A-6623-427F-8888-CD38832971D5}" sibTransId="{A2680632-D576-4F8D-A94D-9094311CF0AE}"/>
    <dgm:cxn modelId="{BEF3F4E6-0EE8-49BB-B4CB-BE3C8BB55037}" srcId="{38D3E6BB-B1DE-451C-8C12-4C5136072CAB}" destId="{C981FCCA-EA74-4386-BC88-6A6D4FA107E6}" srcOrd="1" destOrd="0" parTransId="{73B440B7-944C-45FB-820B-FE5D6E233C8C}" sibTransId="{591BFCE2-610C-45CA-993A-8103B92B8ECD}"/>
    <dgm:cxn modelId="{331ED646-662C-41CF-A86B-00FD24536A7D}" srcId="{46BD39ED-FA05-4CDF-8D02-F9A7C62AF6BF}" destId="{0A762B7D-782E-4673-B0AE-3A67CD6E8F79}" srcOrd="0" destOrd="0" parTransId="{D98DCD44-2EAB-4CDE-BC0F-B0CD8D8B2FF8}" sibTransId="{C71838DA-F3F4-40B9-8527-BCC38A08FDB8}"/>
    <dgm:cxn modelId="{F4D0804F-31DC-482E-92D2-4B850D27FD49}" type="presParOf" srcId="{753147C9-5600-4B54-9BDB-72BF4E46C1F9}" destId="{26C69C39-FDFB-49A2-A7FA-BB205A246F93}" srcOrd="0" destOrd="0" presId="urn:microsoft.com/office/officeart/2005/8/layout/vList5"/>
    <dgm:cxn modelId="{5A7A04E9-EE08-4A79-896E-5F55A62C734A}" type="presParOf" srcId="{26C69C39-FDFB-49A2-A7FA-BB205A246F93}" destId="{2752BAB9-5739-48E4-8B88-58CCAECFBEEB}" srcOrd="0" destOrd="0" presId="urn:microsoft.com/office/officeart/2005/8/layout/vList5"/>
    <dgm:cxn modelId="{1E049332-E90C-4C3A-90A0-77FA8C3F71D3}" type="presParOf" srcId="{26C69C39-FDFB-49A2-A7FA-BB205A246F93}" destId="{ECD0B5F1-8F70-4436-8ED9-7290EA559B77}" srcOrd="1" destOrd="0" presId="urn:microsoft.com/office/officeart/2005/8/layout/vList5"/>
    <dgm:cxn modelId="{4812E896-3509-47AE-9D8B-63449BE759BB}" type="presParOf" srcId="{753147C9-5600-4B54-9BDB-72BF4E46C1F9}" destId="{94CCA5C2-CC52-4095-84AE-185665B2A7FE}" srcOrd="1" destOrd="0" presId="urn:microsoft.com/office/officeart/2005/8/layout/vList5"/>
    <dgm:cxn modelId="{387FE933-E8C3-496E-BA35-80C4E7C518C4}" type="presParOf" srcId="{753147C9-5600-4B54-9BDB-72BF4E46C1F9}" destId="{5050CF57-D7F7-41A6-81C8-C0E1B5E3D17E}" srcOrd="2" destOrd="0" presId="urn:microsoft.com/office/officeart/2005/8/layout/vList5"/>
    <dgm:cxn modelId="{4D3D2C2C-559E-4BF7-8D5F-73524ABA472E}" type="presParOf" srcId="{5050CF57-D7F7-41A6-81C8-C0E1B5E3D17E}" destId="{FED5507C-CE5D-401A-A17C-F0D5146C3559}" srcOrd="0" destOrd="0" presId="urn:microsoft.com/office/officeart/2005/8/layout/vList5"/>
    <dgm:cxn modelId="{9E654F9D-98E1-40FA-8230-592CA36268D3}" type="presParOf" srcId="{5050CF57-D7F7-41A6-81C8-C0E1B5E3D17E}" destId="{73BF4D67-ED17-4A0F-A44D-50509444AA08}" srcOrd="1" destOrd="0" presId="urn:microsoft.com/office/officeart/2005/8/layout/vList5"/>
    <dgm:cxn modelId="{7D72061C-D3A1-4E5B-B07E-93BDA209C005}" type="presParOf" srcId="{753147C9-5600-4B54-9BDB-72BF4E46C1F9}" destId="{C84BC244-EF39-44EE-AB33-9A7D78219CE0}" srcOrd="3" destOrd="0" presId="urn:microsoft.com/office/officeart/2005/8/layout/vList5"/>
    <dgm:cxn modelId="{C080F1D9-4B05-4D1F-9ACC-49C876DC3EC3}" type="presParOf" srcId="{753147C9-5600-4B54-9BDB-72BF4E46C1F9}" destId="{7085C3A6-942E-470C-817E-D796EC313ADF}" srcOrd="4" destOrd="0" presId="urn:microsoft.com/office/officeart/2005/8/layout/vList5"/>
    <dgm:cxn modelId="{DB4DB209-6478-494F-B749-725F58667665}" type="presParOf" srcId="{7085C3A6-942E-470C-817E-D796EC313ADF}" destId="{20664E5A-D68B-4A8A-A9D4-1902E8FCB92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F58466-2FF8-4F6C-BA2A-E57379044A3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104C9C52-FBF5-4C08-B589-70A639B4B9AE}">
      <dgm:prSet custT="1"/>
      <dgm:spPr/>
      <dgm:t>
        <a:bodyPr/>
        <a:lstStyle/>
        <a:p>
          <a:pPr rtl="0"/>
          <a:r>
            <a:rPr lang="hu-HU" sz="1600" b="0" dirty="0" smtClean="0">
              <a:solidFill>
                <a:schemeClr val="tx1"/>
              </a:solidFill>
            </a:rPr>
            <a:t>A magán pénztártagok tárgyszerű meggyőzése, a bizalom helyreállítása.</a:t>
          </a:r>
        </a:p>
        <a:p>
          <a:pPr rtl="0"/>
          <a:r>
            <a:rPr lang="hu-HU" sz="1600" b="0" dirty="0" smtClean="0">
              <a:solidFill>
                <a:schemeClr val="tx1"/>
              </a:solidFill>
            </a:rPr>
            <a:t>A VIT Nyugdíjpénztár több évre elegendő működési tartalékkal rendelkezik.</a:t>
          </a:r>
          <a:endParaRPr lang="hu-HU" sz="1600" b="0" dirty="0">
            <a:solidFill>
              <a:schemeClr val="tx1"/>
            </a:solidFill>
          </a:endParaRPr>
        </a:p>
      </dgm:t>
    </dgm:pt>
    <dgm:pt modelId="{18901558-FB27-4809-B571-24E6A3682F11}" type="parTrans" cxnId="{261FD336-403A-4D1D-950F-E8CA8686DC63}">
      <dgm:prSet/>
      <dgm:spPr/>
      <dgm:t>
        <a:bodyPr/>
        <a:lstStyle/>
        <a:p>
          <a:endParaRPr lang="hu-HU" sz="1200"/>
        </a:p>
      </dgm:t>
    </dgm:pt>
    <dgm:pt modelId="{45672657-A94F-4D33-9A69-A15E42E16349}" type="sibTrans" cxnId="{261FD336-403A-4D1D-950F-E8CA8686DC63}">
      <dgm:prSet custT="1"/>
      <dgm:spPr/>
      <dgm:t>
        <a:bodyPr/>
        <a:lstStyle/>
        <a:p>
          <a:endParaRPr lang="hu-HU" sz="1200"/>
        </a:p>
      </dgm:t>
    </dgm:pt>
    <dgm:pt modelId="{59EC4D9B-CE1B-4448-998E-54E9A0B8CF1F}">
      <dgm:prSet custT="1"/>
      <dgm:spPr/>
      <dgm:t>
        <a:bodyPr/>
        <a:lstStyle/>
        <a:p>
          <a:pPr rtl="0"/>
          <a:r>
            <a:rPr lang="hu-HU" sz="1800" dirty="0" smtClean="0">
              <a:solidFill>
                <a:schemeClr val="tx1"/>
              </a:solidFill>
            </a:rPr>
            <a:t>Az alkotmány megsértése</a:t>
          </a:r>
          <a:endParaRPr lang="hu-HU" sz="1800" dirty="0">
            <a:solidFill>
              <a:schemeClr val="tx1"/>
            </a:solidFill>
          </a:endParaRPr>
        </a:p>
      </dgm:t>
    </dgm:pt>
    <dgm:pt modelId="{29C5530C-350D-46D9-A3E4-53E1934BD630}" type="parTrans" cxnId="{F2256388-D5EB-4A6A-BCA2-34E6345B009C}">
      <dgm:prSet/>
      <dgm:spPr/>
      <dgm:t>
        <a:bodyPr/>
        <a:lstStyle/>
        <a:p>
          <a:endParaRPr lang="hu-HU" sz="1200"/>
        </a:p>
      </dgm:t>
    </dgm:pt>
    <dgm:pt modelId="{800FAAD1-CC47-41F5-BCCB-BB7350867EB5}" type="sibTrans" cxnId="{F2256388-D5EB-4A6A-BCA2-34E6345B009C}">
      <dgm:prSet custT="1"/>
      <dgm:spPr/>
      <dgm:t>
        <a:bodyPr/>
        <a:lstStyle/>
        <a:p>
          <a:endParaRPr lang="hu-HU" sz="1200"/>
        </a:p>
      </dgm:t>
    </dgm:pt>
    <dgm:pt modelId="{19540A84-4680-45BB-A985-E5ACA834E9B4}">
      <dgm:prSet custT="1"/>
      <dgm:spPr/>
      <dgm:t>
        <a:bodyPr/>
        <a:lstStyle/>
        <a:p>
          <a:pPr rtl="0"/>
          <a:r>
            <a:rPr lang="hu-HU" sz="1200" dirty="0" smtClean="0">
              <a:solidFill>
                <a:schemeClr val="tx1"/>
              </a:solidFill>
            </a:rPr>
            <a:t>a nyugdíj célú állami befizetéseket a költségvetési hiány pótlására használják</a:t>
          </a:r>
          <a:endParaRPr lang="hu-HU" sz="1200" dirty="0">
            <a:solidFill>
              <a:schemeClr val="tx1"/>
            </a:solidFill>
          </a:endParaRPr>
        </a:p>
      </dgm:t>
    </dgm:pt>
    <dgm:pt modelId="{7A02D48E-ADBB-4A13-95C6-C210EEF60A9E}" type="parTrans" cxnId="{CAE803D9-8D9B-4494-B5D4-3D30EE013D12}">
      <dgm:prSet/>
      <dgm:spPr/>
      <dgm:t>
        <a:bodyPr/>
        <a:lstStyle/>
        <a:p>
          <a:endParaRPr lang="hu-HU" sz="1200"/>
        </a:p>
      </dgm:t>
    </dgm:pt>
    <dgm:pt modelId="{6D872B1C-3669-49C7-BEAD-CC5E612A40FE}" type="sibTrans" cxnId="{CAE803D9-8D9B-4494-B5D4-3D30EE013D12}">
      <dgm:prSet/>
      <dgm:spPr/>
      <dgm:t>
        <a:bodyPr/>
        <a:lstStyle/>
        <a:p>
          <a:endParaRPr lang="hu-HU" sz="1200"/>
        </a:p>
      </dgm:t>
    </dgm:pt>
    <dgm:pt modelId="{F9748373-BC90-4413-9DFA-BE314220D315}">
      <dgm:prSet custT="1"/>
      <dgm:spPr/>
      <dgm:t>
        <a:bodyPr/>
        <a:lstStyle/>
        <a:p>
          <a:pPr rtl="0"/>
          <a:r>
            <a:rPr lang="hu-HU" sz="1200" dirty="0" smtClean="0">
              <a:solidFill>
                <a:schemeClr val="tx1"/>
              </a:solidFill>
            </a:rPr>
            <a:t>a jogszabály alkotásra vonatkozó alapelvek megsértése (nincs felkészülési idő)</a:t>
          </a:r>
          <a:endParaRPr lang="hu-HU" sz="1200" dirty="0">
            <a:solidFill>
              <a:schemeClr val="tx1"/>
            </a:solidFill>
          </a:endParaRPr>
        </a:p>
      </dgm:t>
    </dgm:pt>
    <dgm:pt modelId="{9E9F4C39-3D14-4144-B764-86EBFEB40567}" type="parTrans" cxnId="{9234F733-11A9-48B2-BA63-05B662E3E63D}">
      <dgm:prSet/>
      <dgm:spPr/>
      <dgm:t>
        <a:bodyPr/>
        <a:lstStyle/>
        <a:p>
          <a:endParaRPr lang="hu-HU" sz="1200"/>
        </a:p>
      </dgm:t>
    </dgm:pt>
    <dgm:pt modelId="{CD417F0D-00E5-4E69-B3D5-379971906E28}" type="sibTrans" cxnId="{9234F733-11A9-48B2-BA63-05B662E3E63D}">
      <dgm:prSet/>
      <dgm:spPr/>
      <dgm:t>
        <a:bodyPr/>
        <a:lstStyle/>
        <a:p>
          <a:endParaRPr lang="hu-HU" sz="1200"/>
        </a:p>
      </dgm:t>
    </dgm:pt>
    <dgm:pt modelId="{8AFD7492-CC89-46B6-B0A2-CD00684AE460}">
      <dgm:prSet custT="1"/>
      <dgm:spPr/>
      <dgm:t>
        <a:bodyPr/>
        <a:lstStyle/>
        <a:p>
          <a:pPr rtl="0"/>
          <a:r>
            <a:rPr lang="hu-HU" sz="1200" dirty="0" smtClean="0">
              <a:solidFill>
                <a:schemeClr val="tx1"/>
              </a:solidFill>
            </a:rPr>
            <a:t>szerzett jogok védelme nem valósul meg</a:t>
          </a:r>
          <a:endParaRPr lang="hu-HU" sz="1200" dirty="0">
            <a:solidFill>
              <a:schemeClr val="tx1"/>
            </a:solidFill>
          </a:endParaRPr>
        </a:p>
      </dgm:t>
    </dgm:pt>
    <dgm:pt modelId="{346D10A1-559F-4CF7-A63B-1B20B514C806}" type="parTrans" cxnId="{B49ED741-5659-47ED-A10F-1D1E92809735}">
      <dgm:prSet/>
      <dgm:spPr/>
      <dgm:t>
        <a:bodyPr/>
        <a:lstStyle/>
        <a:p>
          <a:endParaRPr lang="hu-HU" sz="1200"/>
        </a:p>
      </dgm:t>
    </dgm:pt>
    <dgm:pt modelId="{4F366C0C-BB84-4254-BF38-3EF6BD7F205E}" type="sibTrans" cxnId="{B49ED741-5659-47ED-A10F-1D1E92809735}">
      <dgm:prSet/>
      <dgm:spPr/>
      <dgm:t>
        <a:bodyPr/>
        <a:lstStyle/>
        <a:p>
          <a:endParaRPr lang="hu-HU" sz="1200"/>
        </a:p>
      </dgm:t>
    </dgm:pt>
    <dgm:pt modelId="{3144E666-9D80-499D-B6B1-FF551862ED19}">
      <dgm:prSet custT="1"/>
      <dgm:spPr/>
      <dgm:t>
        <a:bodyPr/>
        <a:lstStyle/>
        <a:p>
          <a:pPr rtl="0"/>
          <a:r>
            <a:rPr lang="hu-HU" sz="1800" dirty="0" smtClean="0">
              <a:solidFill>
                <a:schemeClr val="tx1"/>
              </a:solidFill>
            </a:rPr>
            <a:t>Nemzetközi jogi védelem kérése </a:t>
          </a:r>
          <a:endParaRPr lang="hu-HU" sz="1800" dirty="0">
            <a:solidFill>
              <a:schemeClr val="tx1"/>
            </a:solidFill>
          </a:endParaRPr>
        </a:p>
      </dgm:t>
    </dgm:pt>
    <dgm:pt modelId="{2FC317C0-B737-41FB-AC14-5F15A9D82FFB}" type="parTrans" cxnId="{C1C480D8-1D09-4808-80BD-BD6A95950239}">
      <dgm:prSet/>
      <dgm:spPr/>
      <dgm:t>
        <a:bodyPr/>
        <a:lstStyle/>
        <a:p>
          <a:endParaRPr lang="hu-HU" sz="1200"/>
        </a:p>
      </dgm:t>
    </dgm:pt>
    <dgm:pt modelId="{050BB75D-17A3-4398-8DB1-4F496C1D754F}" type="sibTrans" cxnId="{C1C480D8-1D09-4808-80BD-BD6A95950239}">
      <dgm:prSet custT="1"/>
      <dgm:spPr/>
      <dgm:t>
        <a:bodyPr/>
        <a:lstStyle/>
        <a:p>
          <a:endParaRPr lang="hu-HU" sz="1200"/>
        </a:p>
      </dgm:t>
    </dgm:pt>
    <dgm:pt modelId="{147B97F2-B063-49FF-856F-F2C93337E454}">
      <dgm:prSet custT="1"/>
      <dgm:spPr/>
      <dgm:t>
        <a:bodyPr/>
        <a:lstStyle/>
        <a:p>
          <a:pPr rtl="0"/>
          <a:r>
            <a:rPr lang="hu-HU" sz="1800" dirty="0" smtClean="0">
              <a:solidFill>
                <a:schemeClr val="tx1"/>
              </a:solidFill>
            </a:rPr>
            <a:t>Népszavazás kezdeményezése, demonstrációk szervezése</a:t>
          </a:r>
          <a:endParaRPr lang="hu-HU" sz="1800" dirty="0">
            <a:solidFill>
              <a:schemeClr val="tx1"/>
            </a:solidFill>
          </a:endParaRPr>
        </a:p>
      </dgm:t>
    </dgm:pt>
    <dgm:pt modelId="{27803076-110A-4D6C-86E3-4750616BDD19}" type="parTrans" cxnId="{F8BE79BB-6E71-494B-A561-A0EDF87EC102}">
      <dgm:prSet/>
      <dgm:spPr/>
      <dgm:t>
        <a:bodyPr/>
        <a:lstStyle/>
        <a:p>
          <a:endParaRPr lang="hu-HU" sz="1200"/>
        </a:p>
      </dgm:t>
    </dgm:pt>
    <dgm:pt modelId="{2908852D-433D-4493-9B2F-7D80A81AFEFE}" type="sibTrans" cxnId="{F8BE79BB-6E71-494B-A561-A0EDF87EC102}">
      <dgm:prSet custT="1"/>
      <dgm:spPr/>
      <dgm:t>
        <a:bodyPr/>
        <a:lstStyle/>
        <a:p>
          <a:endParaRPr lang="hu-HU" sz="1200"/>
        </a:p>
      </dgm:t>
    </dgm:pt>
    <dgm:pt modelId="{EE58F119-8EFC-4500-991A-D02F394B0A65}">
      <dgm:prSet custT="1"/>
      <dgm:spPr/>
      <dgm:t>
        <a:bodyPr/>
        <a:lstStyle/>
        <a:p>
          <a:pPr algn="l" rtl="0"/>
          <a:r>
            <a:rPr lang="hu-HU" sz="1600" b="1" dirty="0" smtClean="0">
              <a:solidFill>
                <a:schemeClr val="tx1"/>
              </a:solidFill>
            </a:rPr>
            <a:t>A pénztártagoknak több, mint egy év áll rendelkezésre, hogy döntésüket meghozzák, de elhamarkodott döntés esetén úgy tűnik nincs visszaút a vegyes rendszerbe</a:t>
          </a:r>
          <a:endParaRPr lang="hu-HU" sz="1600" b="1" dirty="0">
            <a:solidFill>
              <a:schemeClr val="tx1"/>
            </a:solidFill>
          </a:endParaRPr>
        </a:p>
      </dgm:t>
    </dgm:pt>
    <dgm:pt modelId="{59DFF69A-7516-4177-BB78-9F44F8E5F0B3}" type="parTrans" cxnId="{7B62FB1D-C693-400C-A950-3B20164A9E3B}">
      <dgm:prSet/>
      <dgm:spPr/>
      <dgm:t>
        <a:bodyPr/>
        <a:lstStyle/>
        <a:p>
          <a:endParaRPr lang="hu-HU" sz="1200"/>
        </a:p>
      </dgm:t>
    </dgm:pt>
    <dgm:pt modelId="{2DA8B8B8-6F5F-4CC6-823E-76506273DA3A}" type="sibTrans" cxnId="{7B62FB1D-C693-400C-A950-3B20164A9E3B}">
      <dgm:prSet/>
      <dgm:spPr/>
      <dgm:t>
        <a:bodyPr/>
        <a:lstStyle/>
        <a:p>
          <a:endParaRPr lang="hu-HU" sz="1200"/>
        </a:p>
      </dgm:t>
    </dgm:pt>
    <dgm:pt modelId="{BBE9CA8F-21DD-4931-B9C1-A7121B0BD05D}">
      <dgm:prSet/>
      <dgm:spPr/>
      <dgm:t>
        <a:bodyPr/>
        <a:lstStyle/>
        <a:p>
          <a:pPr rtl="0"/>
          <a:endParaRPr lang="hu-HU" sz="1200" b="1" dirty="0"/>
        </a:p>
      </dgm:t>
    </dgm:pt>
    <dgm:pt modelId="{60F15E5D-FCF6-4F32-B6D4-35FF77F81EEA}" type="parTrans" cxnId="{020AED29-90B5-44E7-859B-963E49E8CF09}">
      <dgm:prSet/>
      <dgm:spPr/>
      <dgm:t>
        <a:bodyPr/>
        <a:lstStyle/>
        <a:p>
          <a:endParaRPr lang="hu-HU" sz="1200"/>
        </a:p>
      </dgm:t>
    </dgm:pt>
    <dgm:pt modelId="{29C5F13C-EC19-4505-8410-E6C21B96F20D}" type="sibTrans" cxnId="{020AED29-90B5-44E7-859B-963E49E8CF09}">
      <dgm:prSet/>
      <dgm:spPr/>
      <dgm:t>
        <a:bodyPr/>
        <a:lstStyle/>
        <a:p>
          <a:endParaRPr lang="hu-HU" sz="1200"/>
        </a:p>
      </dgm:t>
    </dgm:pt>
    <dgm:pt modelId="{F8BC206E-8FEB-47C6-87D1-6561E86A3790}" type="pres">
      <dgm:prSet presAssocID="{10F58466-2FF8-4F6C-BA2A-E57379044A3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5D4EE81B-EE72-4E9E-99D7-6B45F13189E0}" type="pres">
      <dgm:prSet presAssocID="{10F58466-2FF8-4F6C-BA2A-E57379044A3D}" presName="dummyMaxCanvas" presStyleCnt="0">
        <dgm:presLayoutVars/>
      </dgm:prSet>
      <dgm:spPr/>
    </dgm:pt>
    <dgm:pt modelId="{0A573A45-588F-4B2F-B99F-6E7D8FF91E48}" type="pres">
      <dgm:prSet presAssocID="{10F58466-2FF8-4F6C-BA2A-E57379044A3D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8F438FA-D2DE-4F83-A6D7-21891CC8E630}" type="pres">
      <dgm:prSet presAssocID="{10F58466-2FF8-4F6C-BA2A-E57379044A3D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9968A80-9B30-44DE-89E5-215745A9F992}" type="pres">
      <dgm:prSet presAssocID="{10F58466-2FF8-4F6C-BA2A-E57379044A3D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584281D-D740-4EB9-BC08-10FEF5552A3A}" type="pres">
      <dgm:prSet presAssocID="{10F58466-2FF8-4F6C-BA2A-E57379044A3D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3E0680B-A907-4816-BD0B-433EDC9F14DA}" type="pres">
      <dgm:prSet presAssocID="{10F58466-2FF8-4F6C-BA2A-E57379044A3D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01F1AD5-A7F7-4FF0-A6C0-BEA6037F8A3E}" type="pres">
      <dgm:prSet presAssocID="{10F58466-2FF8-4F6C-BA2A-E57379044A3D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E1B962D-B635-4FCF-BC74-9FD7AC44CB74}" type="pres">
      <dgm:prSet presAssocID="{10F58466-2FF8-4F6C-BA2A-E57379044A3D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705337C-6E56-44D4-A3C2-A62D96B98828}" type="pres">
      <dgm:prSet presAssocID="{10F58466-2FF8-4F6C-BA2A-E57379044A3D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55659C0-8474-47D7-89B9-4CB05CF6CF60}" type="pres">
      <dgm:prSet presAssocID="{10F58466-2FF8-4F6C-BA2A-E57379044A3D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DF99C65-21F6-4AFE-B671-118624326D78}" type="pres">
      <dgm:prSet presAssocID="{10F58466-2FF8-4F6C-BA2A-E57379044A3D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4873F75-D183-49A6-BE57-51A4FA24DE66}" type="pres">
      <dgm:prSet presAssocID="{10F58466-2FF8-4F6C-BA2A-E57379044A3D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99CA07B-433F-451F-9F8C-23BCF843133C}" type="pres">
      <dgm:prSet presAssocID="{10F58466-2FF8-4F6C-BA2A-E57379044A3D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2B70938-EB3F-4CAD-954B-5D65833875FF}" type="pres">
      <dgm:prSet presAssocID="{10F58466-2FF8-4F6C-BA2A-E57379044A3D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F326132-6524-4888-9F4B-F9A086724215}" type="pres">
      <dgm:prSet presAssocID="{10F58466-2FF8-4F6C-BA2A-E57379044A3D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0F5DE8EC-7FFF-46DE-AD5E-997F1E2B140C}" type="presOf" srcId="{45672657-A94F-4D33-9A69-A15E42E16349}" destId="{201F1AD5-A7F7-4FF0-A6C0-BEA6037F8A3E}" srcOrd="0" destOrd="0" presId="urn:microsoft.com/office/officeart/2005/8/layout/vProcess5"/>
    <dgm:cxn modelId="{0C66AED3-B362-4F41-825B-469131913DD4}" type="presOf" srcId="{2908852D-433D-4493-9B2F-7D80A81AFEFE}" destId="{555659C0-8474-47D7-89B9-4CB05CF6CF60}" srcOrd="0" destOrd="0" presId="urn:microsoft.com/office/officeart/2005/8/layout/vProcess5"/>
    <dgm:cxn modelId="{217C1308-A0F6-44DA-9596-EF737472D751}" type="presOf" srcId="{147B97F2-B063-49FF-856F-F2C93337E454}" destId="{E584281D-D740-4EB9-BC08-10FEF5552A3A}" srcOrd="0" destOrd="0" presId="urn:microsoft.com/office/officeart/2005/8/layout/vProcess5"/>
    <dgm:cxn modelId="{F2256388-D5EB-4A6A-BCA2-34E6345B009C}" srcId="{10F58466-2FF8-4F6C-BA2A-E57379044A3D}" destId="{59EC4D9B-CE1B-4448-998E-54E9A0B8CF1F}" srcOrd="1" destOrd="0" parTransId="{29C5530C-350D-46D9-A3E4-53E1934BD630}" sibTransId="{800FAAD1-CC47-41F5-BCCB-BB7350867EB5}"/>
    <dgm:cxn modelId="{14501F96-2041-49DE-8C1B-EEA119CFBE28}" type="presOf" srcId="{8AFD7492-CC89-46B6-B0A2-CD00684AE460}" destId="{28F438FA-D2DE-4F83-A6D7-21891CC8E630}" srcOrd="0" destOrd="3" presId="urn:microsoft.com/office/officeart/2005/8/layout/vProcess5"/>
    <dgm:cxn modelId="{5F611D3C-2EA4-4D81-B190-1D3E62C7D0D5}" type="presOf" srcId="{59EC4D9B-CE1B-4448-998E-54E9A0B8CF1F}" destId="{28F438FA-D2DE-4F83-A6D7-21891CC8E630}" srcOrd="0" destOrd="0" presId="urn:microsoft.com/office/officeart/2005/8/layout/vProcess5"/>
    <dgm:cxn modelId="{261FD336-403A-4D1D-950F-E8CA8686DC63}" srcId="{10F58466-2FF8-4F6C-BA2A-E57379044A3D}" destId="{104C9C52-FBF5-4C08-B589-70A639B4B9AE}" srcOrd="0" destOrd="0" parTransId="{18901558-FB27-4809-B571-24E6A3682F11}" sibTransId="{45672657-A94F-4D33-9A69-A15E42E16349}"/>
    <dgm:cxn modelId="{F8BE79BB-6E71-494B-A561-A0EDF87EC102}" srcId="{10F58466-2FF8-4F6C-BA2A-E57379044A3D}" destId="{147B97F2-B063-49FF-856F-F2C93337E454}" srcOrd="3" destOrd="0" parTransId="{27803076-110A-4D6C-86E3-4750616BDD19}" sibTransId="{2908852D-433D-4493-9B2F-7D80A81AFEFE}"/>
    <dgm:cxn modelId="{28FA6E55-99C5-44CA-9E6A-E5536F27FBA4}" type="presOf" srcId="{EE58F119-8EFC-4500-991A-D02F394B0A65}" destId="{53E0680B-A907-4816-BD0B-433EDC9F14DA}" srcOrd="0" destOrd="0" presId="urn:microsoft.com/office/officeart/2005/8/layout/vProcess5"/>
    <dgm:cxn modelId="{CF234C41-C99B-4FAA-984B-309A10CD79B2}" type="presOf" srcId="{19540A84-4680-45BB-A985-E5ACA834E9B4}" destId="{28F438FA-D2DE-4F83-A6D7-21891CC8E630}" srcOrd="0" destOrd="1" presId="urn:microsoft.com/office/officeart/2005/8/layout/vProcess5"/>
    <dgm:cxn modelId="{4F83877C-A32D-474B-8887-D2585272011B}" type="presOf" srcId="{19540A84-4680-45BB-A985-E5ACA834E9B4}" destId="{34873F75-D183-49A6-BE57-51A4FA24DE66}" srcOrd="1" destOrd="1" presId="urn:microsoft.com/office/officeart/2005/8/layout/vProcess5"/>
    <dgm:cxn modelId="{9234F733-11A9-48B2-BA63-05B662E3E63D}" srcId="{59EC4D9B-CE1B-4448-998E-54E9A0B8CF1F}" destId="{F9748373-BC90-4413-9DFA-BE314220D315}" srcOrd="1" destOrd="0" parTransId="{9E9F4C39-3D14-4144-B764-86EBFEB40567}" sibTransId="{CD417F0D-00E5-4E69-B3D5-379971906E28}"/>
    <dgm:cxn modelId="{AEE7F490-4940-4914-85D7-584485949B45}" type="presOf" srcId="{F9748373-BC90-4413-9DFA-BE314220D315}" destId="{28F438FA-D2DE-4F83-A6D7-21891CC8E630}" srcOrd="0" destOrd="2" presId="urn:microsoft.com/office/officeart/2005/8/layout/vProcess5"/>
    <dgm:cxn modelId="{98557747-115F-4F4A-B81F-B7B83D1A7B85}" type="presOf" srcId="{EE58F119-8EFC-4500-991A-D02F394B0A65}" destId="{AF326132-6524-4888-9F4B-F9A086724215}" srcOrd="1" destOrd="0" presId="urn:microsoft.com/office/officeart/2005/8/layout/vProcess5"/>
    <dgm:cxn modelId="{DA87A6E7-CB83-4B5C-BA6F-1B81C0ECB332}" type="presOf" srcId="{10F58466-2FF8-4F6C-BA2A-E57379044A3D}" destId="{F8BC206E-8FEB-47C6-87D1-6561E86A3790}" srcOrd="0" destOrd="0" presId="urn:microsoft.com/office/officeart/2005/8/layout/vProcess5"/>
    <dgm:cxn modelId="{700C87E7-7C85-4A05-9823-D424BB94F1D3}" type="presOf" srcId="{050BB75D-17A3-4398-8DB1-4F496C1D754F}" destId="{2705337C-6E56-44D4-A3C2-A62D96B98828}" srcOrd="0" destOrd="0" presId="urn:microsoft.com/office/officeart/2005/8/layout/vProcess5"/>
    <dgm:cxn modelId="{C55B0D91-ECB0-4C98-994A-7BBF6570B48F}" type="presOf" srcId="{800FAAD1-CC47-41F5-BCCB-BB7350867EB5}" destId="{8E1B962D-B635-4FCF-BC74-9FD7AC44CB74}" srcOrd="0" destOrd="0" presId="urn:microsoft.com/office/officeart/2005/8/layout/vProcess5"/>
    <dgm:cxn modelId="{2F449768-641C-4045-BD33-08CDFFF7E683}" type="presOf" srcId="{F9748373-BC90-4413-9DFA-BE314220D315}" destId="{34873F75-D183-49A6-BE57-51A4FA24DE66}" srcOrd="1" destOrd="2" presId="urn:microsoft.com/office/officeart/2005/8/layout/vProcess5"/>
    <dgm:cxn modelId="{B49ED741-5659-47ED-A10F-1D1E92809735}" srcId="{59EC4D9B-CE1B-4448-998E-54E9A0B8CF1F}" destId="{8AFD7492-CC89-46B6-B0A2-CD00684AE460}" srcOrd="2" destOrd="0" parTransId="{346D10A1-559F-4CF7-A63B-1B20B514C806}" sibTransId="{4F366C0C-BB84-4254-BF38-3EF6BD7F205E}"/>
    <dgm:cxn modelId="{8E20395F-430E-4F9D-BC5E-C714E84EE0C9}" type="presOf" srcId="{59EC4D9B-CE1B-4448-998E-54E9A0B8CF1F}" destId="{34873F75-D183-49A6-BE57-51A4FA24DE66}" srcOrd="1" destOrd="0" presId="urn:microsoft.com/office/officeart/2005/8/layout/vProcess5"/>
    <dgm:cxn modelId="{CAE803D9-8D9B-4494-B5D4-3D30EE013D12}" srcId="{59EC4D9B-CE1B-4448-998E-54E9A0B8CF1F}" destId="{19540A84-4680-45BB-A985-E5ACA834E9B4}" srcOrd="0" destOrd="0" parTransId="{7A02D48E-ADBB-4A13-95C6-C210EEF60A9E}" sibTransId="{6D872B1C-3669-49C7-BEAD-CC5E612A40FE}"/>
    <dgm:cxn modelId="{78C9A283-A901-4705-AA78-8E14F03BEC9C}" type="presOf" srcId="{104C9C52-FBF5-4C08-B589-70A639B4B9AE}" destId="{0A573A45-588F-4B2F-B99F-6E7D8FF91E48}" srcOrd="0" destOrd="0" presId="urn:microsoft.com/office/officeart/2005/8/layout/vProcess5"/>
    <dgm:cxn modelId="{D008395B-1DD0-4886-978D-8D52142300C6}" type="presOf" srcId="{104C9C52-FBF5-4C08-B589-70A639B4B9AE}" destId="{8DF99C65-21F6-4AFE-B671-118624326D78}" srcOrd="1" destOrd="0" presId="urn:microsoft.com/office/officeart/2005/8/layout/vProcess5"/>
    <dgm:cxn modelId="{A1CB58DE-FD57-4AB8-AB16-9081EFD3C3D8}" type="presOf" srcId="{147B97F2-B063-49FF-856F-F2C93337E454}" destId="{72B70938-EB3F-4CAD-954B-5D65833875FF}" srcOrd="1" destOrd="0" presId="urn:microsoft.com/office/officeart/2005/8/layout/vProcess5"/>
    <dgm:cxn modelId="{C1C480D8-1D09-4808-80BD-BD6A95950239}" srcId="{10F58466-2FF8-4F6C-BA2A-E57379044A3D}" destId="{3144E666-9D80-499D-B6B1-FF551862ED19}" srcOrd="2" destOrd="0" parTransId="{2FC317C0-B737-41FB-AC14-5F15A9D82FFB}" sibTransId="{050BB75D-17A3-4398-8DB1-4F496C1D754F}"/>
    <dgm:cxn modelId="{537B79A4-780D-4769-991F-84A8DAA35646}" type="presOf" srcId="{8AFD7492-CC89-46B6-B0A2-CD00684AE460}" destId="{34873F75-D183-49A6-BE57-51A4FA24DE66}" srcOrd="1" destOrd="3" presId="urn:microsoft.com/office/officeart/2005/8/layout/vProcess5"/>
    <dgm:cxn modelId="{504AE041-0960-400C-AE74-D47E7F36AEC9}" type="presOf" srcId="{3144E666-9D80-499D-B6B1-FF551862ED19}" destId="{49968A80-9B30-44DE-89E5-215745A9F992}" srcOrd="0" destOrd="0" presId="urn:microsoft.com/office/officeart/2005/8/layout/vProcess5"/>
    <dgm:cxn modelId="{7B62FB1D-C693-400C-A950-3B20164A9E3B}" srcId="{10F58466-2FF8-4F6C-BA2A-E57379044A3D}" destId="{EE58F119-8EFC-4500-991A-D02F394B0A65}" srcOrd="4" destOrd="0" parTransId="{59DFF69A-7516-4177-BB78-9F44F8E5F0B3}" sibTransId="{2DA8B8B8-6F5F-4CC6-823E-76506273DA3A}"/>
    <dgm:cxn modelId="{5A39B44E-3B23-458F-9CEC-90B4F34C67F0}" type="presOf" srcId="{3144E666-9D80-499D-B6B1-FF551862ED19}" destId="{B99CA07B-433F-451F-9F8C-23BCF843133C}" srcOrd="1" destOrd="0" presId="urn:microsoft.com/office/officeart/2005/8/layout/vProcess5"/>
    <dgm:cxn modelId="{020AED29-90B5-44E7-859B-963E49E8CF09}" srcId="{10F58466-2FF8-4F6C-BA2A-E57379044A3D}" destId="{BBE9CA8F-21DD-4931-B9C1-A7121B0BD05D}" srcOrd="5" destOrd="0" parTransId="{60F15E5D-FCF6-4F32-B6D4-35FF77F81EEA}" sibTransId="{29C5F13C-EC19-4505-8410-E6C21B96F20D}"/>
    <dgm:cxn modelId="{DBF6A839-9E32-49E4-9218-E81FA8F0BCE0}" type="presParOf" srcId="{F8BC206E-8FEB-47C6-87D1-6561E86A3790}" destId="{5D4EE81B-EE72-4E9E-99D7-6B45F13189E0}" srcOrd="0" destOrd="0" presId="urn:microsoft.com/office/officeart/2005/8/layout/vProcess5"/>
    <dgm:cxn modelId="{71C7A407-F9F0-41A7-BE44-F60431271EE5}" type="presParOf" srcId="{F8BC206E-8FEB-47C6-87D1-6561E86A3790}" destId="{0A573A45-588F-4B2F-B99F-6E7D8FF91E48}" srcOrd="1" destOrd="0" presId="urn:microsoft.com/office/officeart/2005/8/layout/vProcess5"/>
    <dgm:cxn modelId="{AC171AD3-22EF-434A-8E07-5DF115E9D165}" type="presParOf" srcId="{F8BC206E-8FEB-47C6-87D1-6561E86A3790}" destId="{28F438FA-D2DE-4F83-A6D7-21891CC8E630}" srcOrd="2" destOrd="0" presId="urn:microsoft.com/office/officeart/2005/8/layout/vProcess5"/>
    <dgm:cxn modelId="{60ECEB1A-9005-4408-8725-955B1051CA8E}" type="presParOf" srcId="{F8BC206E-8FEB-47C6-87D1-6561E86A3790}" destId="{49968A80-9B30-44DE-89E5-215745A9F992}" srcOrd="3" destOrd="0" presId="urn:microsoft.com/office/officeart/2005/8/layout/vProcess5"/>
    <dgm:cxn modelId="{22F4EB76-23ED-4219-B2C4-A2772A5224F6}" type="presParOf" srcId="{F8BC206E-8FEB-47C6-87D1-6561E86A3790}" destId="{E584281D-D740-4EB9-BC08-10FEF5552A3A}" srcOrd="4" destOrd="0" presId="urn:microsoft.com/office/officeart/2005/8/layout/vProcess5"/>
    <dgm:cxn modelId="{13AEEEE3-1284-4C75-91BD-7AFE13902A60}" type="presParOf" srcId="{F8BC206E-8FEB-47C6-87D1-6561E86A3790}" destId="{53E0680B-A907-4816-BD0B-433EDC9F14DA}" srcOrd="5" destOrd="0" presId="urn:microsoft.com/office/officeart/2005/8/layout/vProcess5"/>
    <dgm:cxn modelId="{C961D2B5-0F0F-45E0-98B4-A3F1074FFC8E}" type="presParOf" srcId="{F8BC206E-8FEB-47C6-87D1-6561E86A3790}" destId="{201F1AD5-A7F7-4FF0-A6C0-BEA6037F8A3E}" srcOrd="6" destOrd="0" presId="urn:microsoft.com/office/officeart/2005/8/layout/vProcess5"/>
    <dgm:cxn modelId="{BA6F4951-9754-41DB-9283-10D4DF7F8046}" type="presParOf" srcId="{F8BC206E-8FEB-47C6-87D1-6561E86A3790}" destId="{8E1B962D-B635-4FCF-BC74-9FD7AC44CB74}" srcOrd="7" destOrd="0" presId="urn:microsoft.com/office/officeart/2005/8/layout/vProcess5"/>
    <dgm:cxn modelId="{135D9A46-E2A1-4301-856E-96C151F30F36}" type="presParOf" srcId="{F8BC206E-8FEB-47C6-87D1-6561E86A3790}" destId="{2705337C-6E56-44D4-A3C2-A62D96B98828}" srcOrd="8" destOrd="0" presId="urn:microsoft.com/office/officeart/2005/8/layout/vProcess5"/>
    <dgm:cxn modelId="{8E961774-BD86-4C8C-9512-CA7261E4EAF3}" type="presParOf" srcId="{F8BC206E-8FEB-47C6-87D1-6561E86A3790}" destId="{555659C0-8474-47D7-89B9-4CB05CF6CF60}" srcOrd="9" destOrd="0" presId="urn:microsoft.com/office/officeart/2005/8/layout/vProcess5"/>
    <dgm:cxn modelId="{F63C6E91-3139-4C9E-9D02-1DD113766889}" type="presParOf" srcId="{F8BC206E-8FEB-47C6-87D1-6561E86A3790}" destId="{8DF99C65-21F6-4AFE-B671-118624326D78}" srcOrd="10" destOrd="0" presId="urn:microsoft.com/office/officeart/2005/8/layout/vProcess5"/>
    <dgm:cxn modelId="{75F2F5BB-484D-438B-B71B-D9CEDA462E55}" type="presParOf" srcId="{F8BC206E-8FEB-47C6-87D1-6561E86A3790}" destId="{34873F75-D183-49A6-BE57-51A4FA24DE66}" srcOrd="11" destOrd="0" presId="urn:microsoft.com/office/officeart/2005/8/layout/vProcess5"/>
    <dgm:cxn modelId="{067788F6-A468-4717-A1A1-680A351FC97E}" type="presParOf" srcId="{F8BC206E-8FEB-47C6-87D1-6561E86A3790}" destId="{B99CA07B-433F-451F-9F8C-23BCF843133C}" srcOrd="12" destOrd="0" presId="urn:microsoft.com/office/officeart/2005/8/layout/vProcess5"/>
    <dgm:cxn modelId="{297B209C-C597-4D20-83BC-C910E5BE9538}" type="presParOf" srcId="{F8BC206E-8FEB-47C6-87D1-6561E86A3790}" destId="{72B70938-EB3F-4CAD-954B-5D65833875FF}" srcOrd="13" destOrd="0" presId="urn:microsoft.com/office/officeart/2005/8/layout/vProcess5"/>
    <dgm:cxn modelId="{F9C9FCCC-11A5-4F8E-AB5D-95530E4D902A}" type="presParOf" srcId="{F8BC206E-8FEB-47C6-87D1-6561E86A3790}" destId="{AF326132-6524-4888-9F4B-F9A086724215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86902E-8291-4F78-98B3-AF958233F524}">
      <dsp:nvSpPr>
        <dsp:cNvPr id="0" name=""/>
        <dsp:cNvSpPr/>
      </dsp:nvSpPr>
      <dsp:spPr>
        <a:xfrm rot="5400000">
          <a:off x="5656247" y="-2297282"/>
          <a:ext cx="929076" cy="57607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700" kern="1200" dirty="0" smtClean="0"/>
            <a:t>A létrejövő nyereség/hozam/eredmény nem vehető ki a pénztárból, az csak a tagok jobb ellátására, illetve a működés fejlesztésére fordítható</a:t>
          </a:r>
          <a:endParaRPr lang="hu-HU" sz="1700" kern="1200" dirty="0"/>
        </a:p>
      </dsp:txBody>
      <dsp:txXfrm rot="5400000">
        <a:off x="5656247" y="-2297282"/>
        <a:ext cx="929076" cy="5760739"/>
      </dsp:txXfrm>
    </dsp:sp>
    <dsp:sp modelId="{467DBA99-5236-4CE6-AA6B-DF85D47A000A}">
      <dsp:nvSpPr>
        <dsp:cNvPr id="0" name=""/>
        <dsp:cNvSpPr/>
      </dsp:nvSpPr>
      <dsp:spPr>
        <a:xfrm>
          <a:off x="0" y="2414"/>
          <a:ext cx="3240416" cy="11613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tx1"/>
              </a:solidFill>
            </a:rPr>
            <a:t>Non-profit működés</a:t>
          </a:r>
          <a:endParaRPr lang="hu-HU" sz="2400" b="1" kern="1200" dirty="0">
            <a:solidFill>
              <a:schemeClr val="tx1"/>
            </a:solidFill>
          </a:endParaRPr>
        </a:p>
      </dsp:txBody>
      <dsp:txXfrm>
        <a:off x="0" y="2414"/>
        <a:ext cx="3240416" cy="1161345"/>
      </dsp:txXfrm>
    </dsp:sp>
    <dsp:sp modelId="{B156F63E-F453-4A5D-A6C6-F2F8F461D786}">
      <dsp:nvSpPr>
        <dsp:cNvPr id="0" name=""/>
        <dsp:cNvSpPr/>
      </dsp:nvSpPr>
      <dsp:spPr>
        <a:xfrm rot="5400000">
          <a:off x="5656247" y="-1077869"/>
          <a:ext cx="929076" cy="57607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kern="1200" dirty="0" smtClean="0"/>
            <a:t> A szolgáltatás (pénzfelvétel) a befizetéssel (tagdíjjal) meghatározott (annyi pénzt kapok, amennyit befizettem + hozam)</a:t>
          </a:r>
          <a:endParaRPr lang="hu-H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kern="1200" dirty="0" smtClean="0"/>
            <a:t>A TB </a:t>
          </a:r>
          <a:r>
            <a:rPr lang="hu-HU" sz="1200" kern="1200" dirty="0" err="1" smtClean="0"/>
            <a:t>váromány-fedezeti</a:t>
          </a:r>
          <a:r>
            <a:rPr lang="hu-HU" sz="1200" kern="1200" dirty="0" smtClean="0"/>
            <a:t>, azaz a kifizetésekkel meghatározott szolgáltatás (jövőbeni ígérvény, a nyugdíjat nem a befizetés határozza meg). A TB nyugdíj forrása az éppen befolyó járulék, hiány esetén a költségvetés (felosztó-kirovó rendszer)</a:t>
          </a:r>
          <a:endParaRPr lang="hu-HU" sz="1200" kern="1200" dirty="0"/>
        </a:p>
      </dsp:txBody>
      <dsp:txXfrm rot="5400000">
        <a:off x="5656247" y="-1077869"/>
        <a:ext cx="929076" cy="5760739"/>
      </dsp:txXfrm>
    </dsp:sp>
    <dsp:sp modelId="{5006BF55-C6A9-49E4-A02A-FB63B6916FCC}">
      <dsp:nvSpPr>
        <dsp:cNvPr id="0" name=""/>
        <dsp:cNvSpPr/>
      </dsp:nvSpPr>
      <dsp:spPr>
        <a:xfrm>
          <a:off x="0" y="1221827"/>
          <a:ext cx="3240416" cy="11613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tx1"/>
              </a:solidFill>
            </a:rPr>
            <a:t>Tőkefedezeti elv</a:t>
          </a:r>
          <a:endParaRPr lang="hu-HU" sz="2400" b="1" kern="1200" dirty="0">
            <a:solidFill>
              <a:schemeClr val="tx1"/>
            </a:solidFill>
          </a:endParaRPr>
        </a:p>
      </dsp:txBody>
      <dsp:txXfrm>
        <a:off x="0" y="1221827"/>
        <a:ext cx="3240416" cy="1161345"/>
      </dsp:txXfrm>
    </dsp:sp>
    <dsp:sp modelId="{459D915C-B8C5-480A-BCE8-B69570424DB5}">
      <dsp:nvSpPr>
        <dsp:cNvPr id="0" name=""/>
        <dsp:cNvSpPr/>
      </dsp:nvSpPr>
      <dsp:spPr>
        <a:xfrm rot="5400000">
          <a:off x="5656247" y="141542"/>
          <a:ext cx="929076" cy="57607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700" kern="1200" dirty="0" smtClean="0"/>
            <a:t>A tagok nem ügyfelek. </a:t>
          </a:r>
          <a:endParaRPr lang="hu-HU" sz="1700" kern="1200" dirty="0">
            <a:solidFill>
              <a:schemeClr val="tx1"/>
            </a:solidFill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700" kern="1200" dirty="0" smtClean="0"/>
            <a:t>A legfőbb döntéshozó a tagokból álló Közgyűlés</a:t>
          </a:r>
          <a:endParaRPr lang="hu-HU" sz="1700" kern="1200" dirty="0">
            <a:solidFill>
              <a:schemeClr val="tx1"/>
            </a:solidFill>
          </a:endParaRPr>
        </a:p>
      </dsp:txBody>
      <dsp:txXfrm rot="5400000">
        <a:off x="5656247" y="141542"/>
        <a:ext cx="929076" cy="5760739"/>
      </dsp:txXfrm>
    </dsp:sp>
    <dsp:sp modelId="{7420DF4B-FB2D-46A4-85D6-8EDE160860B0}">
      <dsp:nvSpPr>
        <dsp:cNvPr id="0" name=""/>
        <dsp:cNvSpPr/>
      </dsp:nvSpPr>
      <dsp:spPr>
        <a:xfrm>
          <a:off x="0" y="2441240"/>
          <a:ext cx="3240416" cy="11613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tx1"/>
              </a:solidFill>
            </a:rPr>
            <a:t>A tagok a tulajdonosai a pénztárnak</a:t>
          </a:r>
          <a:endParaRPr lang="hu-HU" sz="2400" b="1" kern="1200" dirty="0">
            <a:solidFill>
              <a:schemeClr val="tx1"/>
            </a:solidFill>
          </a:endParaRPr>
        </a:p>
      </dsp:txBody>
      <dsp:txXfrm>
        <a:off x="0" y="2441240"/>
        <a:ext cx="3240416" cy="1161345"/>
      </dsp:txXfrm>
    </dsp:sp>
    <dsp:sp modelId="{61327262-BE6F-4A51-8377-B91E59C6E881}">
      <dsp:nvSpPr>
        <dsp:cNvPr id="0" name=""/>
        <dsp:cNvSpPr/>
      </dsp:nvSpPr>
      <dsp:spPr>
        <a:xfrm rot="5400000">
          <a:off x="5656247" y="1360955"/>
          <a:ext cx="929076" cy="57607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700" kern="1200" dirty="0" smtClean="0"/>
            <a:t>nyomon követhető befizetések és befektetések</a:t>
          </a:r>
          <a:endParaRPr lang="hu-HU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700" kern="1200" dirty="0" smtClean="0"/>
            <a:t>naponta jóváírt befektetési hozamok</a:t>
          </a:r>
          <a:endParaRPr lang="hu-HU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700" kern="1200" dirty="0" smtClean="0"/>
            <a:t>örökölhetőség</a:t>
          </a:r>
          <a:endParaRPr lang="hu-HU" sz="1700" kern="1200" dirty="0"/>
        </a:p>
      </dsp:txBody>
      <dsp:txXfrm rot="5400000">
        <a:off x="5656247" y="1360955"/>
        <a:ext cx="929076" cy="5760739"/>
      </dsp:txXfrm>
    </dsp:sp>
    <dsp:sp modelId="{EC44D46B-F010-4DD2-B5DA-E7A4C2F44D3F}">
      <dsp:nvSpPr>
        <dsp:cNvPr id="0" name=""/>
        <dsp:cNvSpPr/>
      </dsp:nvSpPr>
      <dsp:spPr>
        <a:xfrm>
          <a:off x="0" y="3660652"/>
          <a:ext cx="3240416" cy="11613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tx1"/>
              </a:solidFill>
            </a:rPr>
            <a:t>Egyéni számla</a:t>
          </a:r>
          <a:endParaRPr lang="hu-HU" sz="2400" b="1" kern="1200" dirty="0">
            <a:solidFill>
              <a:schemeClr val="tx1"/>
            </a:solidFill>
          </a:endParaRPr>
        </a:p>
      </dsp:txBody>
      <dsp:txXfrm>
        <a:off x="0" y="3660652"/>
        <a:ext cx="3240416" cy="116134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0.1825</cdr:x>
      <cdr:y>0.14275</cdr:y>
    </cdr:from>
    <cdr:to>
      <cdr:x>0.43225</cdr:x>
      <cdr:y>0.2275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80948" y="802219"/>
          <a:ext cx="2300366" cy="47627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27432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hu-HU" sz="1000" b="1" i="0" strike="noStrike">
              <a:solidFill>
                <a:srgbClr val="000000"/>
              </a:solidFill>
              <a:latin typeface="Arial"/>
              <a:cs typeface="Arial"/>
            </a:rPr>
            <a:t>TB-be befizetés 100%</a:t>
          </a:r>
        </a:p>
        <a:p xmlns:a="http://schemas.openxmlformats.org/drawingml/2006/main">
          <a:pPr algn="ctr" rtl="0">
            <a:defRPr sz="1000"/>
          </a:pPr>
          <a:r>
            <a:rPr lang="hu-HU" sz="1000" b="1" i="0" strike="noStrike">
              <a:solidFill>
                <a:srgbClr val="000000"/>
              </a:solidFill>
              <a:latin typeface="Arial"/>
              <a:cs typeface="Arial"/>
            </a:rPr>
            <a:t>TB nyugdíj 100%</a:t>
          </a:r>
        </a:p>
      </cdr:txBody>
    </cdr:sp>
  </cdr:relSizeAnchor>
  <cdr:relSizeAnchor xmlns:cdr="http://schemas.openxmlformats.org/drawingml/2006/chartDrawing">
    <cdr:from>
      <cdr:x>0.65812</cdr:x>
      <cdr:y>0.10909</cdr:y>
    </cdr:from>
    <cdr:to>
      <cdr:x>0.85587</cdr:x>
      <cdr:y>0.23518</cdr:y>
    </cdr:to>
    <cdr:sp macro="" textlink="">
      <cdr:nvSpPr>
        <cdr:cNvPr id="205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500726" y="428628"/>
          <a:ext cx="1652843" cy="4954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hu-HU" sz="1000" b="1" i="0" strike="noStrike" dirty="0" err="1">
              <a:solidFill>
                <a:srgbClr val="000000"/>
              </a:solidFill>
              <a:latin typeface="Arial"/>
              <a:cs typeface="Arial"/>
            </a:rPr>
            <a:t>TB-be</a:t>
          </a:r>
          <a:r>
            <a:rPr lang="hu-HU" sz="1000" b="1" i="0" strike="noStrike" dirty="0">
              <a:solidFill>
                <a:srgbClr val="000000"/>
              </a:solidFill>
              <a:latin typeface="Arial"/>
              <a:cs typeface="Arial"/>
            </a:rPr>
            <a:t> befizetés 76%</a:t>
          </a:r>
        </a:p>
        <a:p xmlns:a="http://schemas.openxmlformats.org/drawingml/2006/main">
          <a:pPr algn="ctr" rtl="0">
            <a:defRPr sz="1000"/>
          </a:pPr>
          <a:r>
            <a:rPr lang="hu-HU" sz="1000" b="1" i="0" strike="noStrike" dirty="0">
              <a:solidFill>
                <a:srgbClr val="000000"/>
              </a:solidFill>
              <a:latin typeface="Arial"/>
              <a:cs typeface="Arial"/>
            </a:rPr>
            <a:t>TB nyugdíj 75%</a:t>
          </a:r>
        </a:p>
      </cdr:txBody>
    </cdr:sp>
  </cdr:relSizeAnchor>
  <cdr:relSizeAnchor xmlns:cdr="http://schemas.openxmlformats.org/drawingml/2006/chartDrawing">
    <cdr:from>
      <cdr:x>0.3985</cdr:x>
      <cdr:y>0.24575</cdr:y>
    </cdr:from>
    <cdr:to>
      <cdr:x>0.46725</cdr:x>
      <cdr:y>0.87625</cdr:y>
    </cdr:to>
    <cdr:sp macro="" textlink="">
      <cdr:nvSpPr>
        <cdr:cNvPr id="2051" name="AutoShape 3"/>
        <cdr:cNvSpPr>
          <a:spLocks xmlns:a="http://schemas.openxmlformats.org/drawingml/2006/main"/>
        </cdr:cNvSpPr>
      </cdr:nvSpPr>
      <cdr:spPr bwMode="auto">
        <a:xfrm xmlns:a="http://schemas.openxmlformats.org/drawingml/2006/main">
          <a:off x="3670454" y="1381054"/>
          <a:ext cx="633234" cy="3543252"/>
        </a:xfrm>
        <a:prstGeom xmlns:a="http://schemas.openxmlformats.org/drawingml/2006/main" prst="rightBrace">
          <a:avLst>
            <a:gd name="adj1" fmla="val 46629"/>
            <a:gd name="adj2" fmla="val 50000"/>
          </a:avLst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0.47825</cdr:x>
      <cdr:y>0.53375</cdr:y>
    </cdr:from>
    <cdr:to>
      <cdr:x>0.5595</cdr:x>
      <cdr:y>0.57925</cdr:y>
    </cdr:to>
    <cdr:sp macro="" textlink="">
      <cdr:nvSpPr>
        <cdr:cNvPr id="2052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405005" y="2999542"/>
          <a:ext cx="748368" cy="2556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hu-HU" sz="1000" b="0" i="0" strike="noStrike">
              <a:solidFill>
                <a:srgbClr val="000000"/>
              </a:solidFill>
              <a:latin typeface="Arial"/>
              <a:cs typeface="Arial"/>
            </a:rPr>
            <a:t>100%</a:t>
          </a:r>
        </a:p>
      </cdr:txBody>
    </cdr:sp>
  </cdr:relSizeAnchor>
  <cdr:relSizeAnchor xmlns:cdr="http://schemas.openxmlformats.org/drawingml/2006/chartDrawing">
    <cdr:from>
      <cdr:x>0.858</cdr:x>
      <cdr:y>0.24575</cdr:y>
    </cdr:from>
    <cdr:to>
      <cdr:x>0.92375</cdr:x>
      <cdr:y>0.73225</cdr:y>
    </cdr:to>
    <cdr:sp macro="" textlink="">
      <cdr:nvSpPr>
        <cdr:cNvPr id="2053" name="AutoShape 5"/>
        <cdr:cNvSpPr>
          <a:spLocks xmlns:a="http://schemas.openxmlformats.org/drawingml/2006/main"/>
        </cdr:cNvSpPr>
      </cdr:nvSpPr>
      <cdr:spPr bwMode="auto">
        <a:xfrm xmlns:a="http://schemas.openxmlformats.org/drawingml/2006/main">
          <a:off x="7902759" y="1381054"/>
          <a:ext cx="605602" cy="2734008"/>
        </a:xfrm>
        <a:prstGeom xmlns:a="http://schemas.openxmlformats.org/drawingml/2006/main" prst="rightBrace">
          <a:avLst>
            <a:gd name="adj1" fmla="val 37621"/>
            <a:gd name="adj2" fmla="val 50000"/>
          </a:avLst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0.93475</cdr:x>
      <cdr:y>0.46175</cdr:y>
    </cdr:from>
    <cdr:to>
      <cdr:x>0.98975</cdr:x>
      <cdr:y>0.508</cdr:y>
    </cdr:to>
    <cdr:sp macro="" textlink="">
      <cdr:nvSpPr>
        <cdr:cNvPr id="2054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609678" y="2594920"/>
          <a:ext cx="506588" cy="2599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hu-HU" sz="1000" b="0" i="0" strike="noStrike">
              <a:solidFill>
                <a:srgbClr val="000000"/>
              </a:solidFill>
              <a:latin typeface="Arial"/>
              <a:cs typeface="Arial"/>
            </a:rPr>
            <a:t>76%</a:t>
          </a:r>
        </a:p>
      </cdr:txBody>
    </cdr:sp>
  </cdr:relSizeAnchor>
  <cdr:relSizeAnchor xmlns:cdr="http://schemas.openxmlformats.org/drawingml/2006/chartDrawing">
    <cdr:from>
      <cdr:x>0.858</cdr:x>
      <cdr:y>0.73225</cdr:y>
    </cdr:from>
    <cdr:to>
      <cdr:x>0.88</cdr:x>
      <cdr:y>0.87625</cdr:y>
    </cdr:to>
    <cdr:sp macro="" textlink="">
      <cdr:nvSpPr>
        <cdr:cNvPr id="2055" name="AutoShape 7"/>
        <cdr:cNvSpPr>
          <a:spLocks xmlns:a="http://schemas.openxmlformats.org/drawingml/2006/main"/>
        </cdr:cNvSpPr>
      </cdr:nvSpPr>
      <cdr:spPr bwMode="auto">
        <a:xfrm xmlns:a="http://schemas.openxmlformats.org/drawingml/2006/main">
          <a:off x="7902759" y="4115062"/>
          <a:ext cx="202635" cy="809244"/>
        </a:xfrm>
        <a:prstGeom xmlns:a="http://schemas.openxmlformats.org/drawingml/2006/main" prst="rightBrace">
          <a:avLst>
            <a:gd name="adj1" fmla="val 33280"/>
            <a:gd name="adj2" fmla="val 50000"/>
          </a:avLst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0.889</cdr:x>
      <cdr:y>0.79825</cdr:y>
    </cdr:from>
    <cdr:to>
      <cdr:x>0.956</cdr:x>
      <cdr:y>0.84825</cdr:y>
    </cdr:to>
    <cdr:sp macro="" textlink="">
      <cdr:nvSpPr>
        <cdr:cNvPr id="2056" name="Text Box 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188290" y="4485965"/>
          <a:ext cx="617115" cy="2809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hu-HU" sz="1000" b="0" i="0" strike="noStrike">
              <a:solidFill>
                <a:srgbClr val="000000"/>
              </a:solidFill>
              <a:latin typeface="Arial"/>
              <a:cs typeface="Arial"/>
            </a:rPr>
            <a:t>24%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hu-HU"/>
              <a:t>VIT Nyugdíjpénztár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hu-HU"/>
              <a:t>2008. február 22. (IT-EB ülés)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AAE195E-AF7D-4794-8281-407E275D8E8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hu-HU"/>
              <a:t>VIT Nyugdíjpénztár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hu-HU"/>
              <a:t>2008. február 22. (IT-EB ülés)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381141-7CC0-4AB5-82CD-9A8D6BBA3CA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E916E1-2C0C-4E46-B570-47A81A969EC0}" type="slidenum">
              <a:rPr lang="hu-HU" smtClean="0"/>
              <a:pPr/>
              <a:t>1</a:t>
            </a:fld>
            <a:endParaRPr lang="hu-HU" smtClean="0"/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68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68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5A4E8B-E2AF-445A-9F0A-BABE92D071EE}" type="slidenum">
              <a:rPr lang="hu-HU" smtClean="0"/>
              <a:pPr/>
              <a:t>21</a:t>
            </a:fld>
            <a:endParaRPr lang="hu-HU" smtClean="0"/>
          </a:p>
        </p:txBody>
      </p:sp>
      <p:sp>
        <p:nvSpPr>
          <p:cNvPr id="368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78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78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6F3B6A-2BF1-4C66-B857-D6A437D9F829}" type="slidenum">
              <a:rPr lang="hu-HU" smtClean="0"/>
              <a:pPr/>
              <a:t>22</a:t>
            </a:fld>
            <a:endParaRPr lang="hu-HU" smtClean="0"/>
          </a:p>
        </p:txBody>
      </p:sp>
      <p:sp>
        <p:nvSpPr>
          <p:cNvPr id="378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89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89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81D710-0FDF-434D-B99E-7F1572993CF7}" type="slidenum">
              <a:rPr lang="hu-HU" smtClean="0"/>
              <a:pPr/>
              <a:t>23</a:t>
            </a:fld>
            <a:endParaRPr lang="hu-HU" smtClean="0"/>
          </a:p>
        </p:txBody>
      </p:sp>
      <p:sp>
        <p:nvSpPr>
          <p:cNvPr id="389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99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99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635FD5-4AD3-4EF5-B165-A6FB57134F3B}" type="slidenum">
              <a:rPr lang="hu-HU" smtClean="0"/>
              <a:pPr/>
              <a:t>24</a:t>
            </a:fld>
            <a:endParaRPr lang="hu-HU" smtClean="0"/>
          </a:p>
        </p:txBody>
      </p:sp>
      <p:sp>
        <p:nvSpPr>
          <p:cNvPr id="399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409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409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488A15-45D4-4A5C-9552-FF56D8E9F5FC}" type="slidenum">
              <a:rPr lang="hu-HU" smtClean="0"/>
              <a:pPr/>
              <a:t>25</a:t>
            </a:fld>
            <a:endParaRPr lang="hu-HU" smtClean="0"/>
          </a:p>
        </p:txBody>
      </p:sp>
      <p:sp>
        <p:nvSpPr>
          <p:cNvPr id="409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419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419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720B72-F13C-480B-983A-04FDB1E230B3}" type="slidenum">
              <a:rPr lang="hu-HU" smtClean="0"/>
              <a:pPr/>
              <a:t>26</a:t>
            </a:fld>
            <a:endParaRPr lang="hu-HU" smtClean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430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430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22333C-E312-4E2D-94BF-E7D4CF3DB135}" type="slidenum">
              <a:rPr lang="hu-HU" smtClean="0"/>
              <a:pPr/>
              <a:t>27</a:t>
            </a:fld>
            <a:endParaRPr lang="hu-HU" smtClean="0"/>
          </a:p>
        </p:txBody>
      </p:sp>
      <p:sp>
        <p:nvSpPr>
          <p:cNvPr id="430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2867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286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888852-B401-48B9-A28A-ACF703E00132}" type="slidenum">
              <a:rPr lang="hu-HU" smtClean="0"/>
              <a:pPr/>
              <a:t>2</a:t>
            </a:fld>
            <a:endParaRPr lang="hu-HU" smtClean="0"/>
          </a:p>
        </p:txBody>
      </p:sp>
      <p:sp>
        <p:nvSpPr>
          <p:cNvPr id="286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2969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297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511B48-F80A-4F96-955C-F740A831EC36}" type="slidenum">
              <a:rPr lang="hu-HU" smtClean="0"/>
              <a:pPr/>
              <a:t>3</a:t>
            </a:fld>
            <a:endParaRPr lang="hu-HU" smtClean="0"/>
          </a:p>
        </p:txBody>
      </p:sp>
      <p:sp>
        <p:nvSpPr>
          <p:cNvPr id="297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072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07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AA1DFD-A6B7-4278-858E-95B2BE6AE898}" type="slidenum">
              <a:rPr lang="hu-HU" smtClean="0"/>
              <a:pPr/>
              <a:t>4</a:t>
            </a:fld>
            <a:endParaRPr lang="hu-HU" smtClean="0"/>
          </a:p>
        </p:txBody>
      </p:sp>
      <p:sp>
        <p:nvSpPr>
          <p:cNvPr id="307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17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17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046ACA-F5A1-446A-92B7-63336F964119}" type="slidenum">
              <a:rPr lang="hu-HU" smtClean="0"/>
              <a:pPr/>
              <a:t>5</a:t>
            </a:fld>
            <a:endParaRPr lang="hu-HU" smtClean="0"/>
          </a:p>
        </p:txBody>
      </p:sp>
      <p:sp>
        <p:nvSpPr>
          <p:cNvPr id="317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27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27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270BB4-4447-4003-B4CA-EF3765242CCC}" type="slidenum">
              <a:rPr lang="hu-HU" smtClean="0"/>
              <a:pPr/>
              <a:t>7</a:t>
            </a:fld>
            <a:endParaRPr lang="hu-HU" smtClean="0"/>
          </a:p>
        </p:txBody>
      </p:sp>
      <p:sp>
        <p:nvSpPr>
          <p:cNvPr id="327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37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37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EC32E0-CD01-4CF7-9E5F-8EEEEC293760}" type="slidenum">
              <a:rPr lang="hu-HU" smtClean="0"/>
              <a:pPr/>
              <a:t>8</a:t>
            </a:fld>
            <a:endParaRPr lang="hu-HU" smtClean="0"/>
          </a:p>
        </p:txBody>
      </p:sp>
      <p:sp>
        <p:nvSpPr>
          <p:cNvPr id="33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Jegyzetek hely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  <p:sp>
        <p:nvSpPr>
          <p:cNvPr id="34820" name="Élőfej hely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4821" name="Élőláb helye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4822" name="Dia számának helye 5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B108BC-2DA1-40FF-9376-C280EF05FD8D}" type="slidenum">
              <a:rPr lang="hu-HU" smtClean="0"/>
              <a:pPr/>
              <a:t>10</a:t>
            </a:fld>
            <a:endParaRPr lang="hu-H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58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58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165CA5-537D-4FF3-A69F-642F96A967DA}" type="slidenum">
              <a:rPr lang="hu-HU" smtClean="0"/>
              <a:pPr/>
              <a:t>12</a:t>
            </a:fld>
            <a:endParaRPr lang="hu-HU" smtClean="0"/>
          </a:p>
        </p:txBody>
      </p:sp>
      <p:sp>
        <p:nvSpPr>
          <p:cNvPr id="358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E2400-9146-467B-96E6-208BBB8CFBE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B0C3A-5539-446E-A372-B7068932074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A6BE7-BC39-47B8-9AA7-DBEB6216091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Cím és 2 tartalomrész a szöveg fe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6FD12-2F91-4F2F-BB8B-29136858D88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553B9-D800-4450-B56E-ECEB7808995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70D97-6116-4D4D-985B-FFBD2E94A99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5B01E-847E-415C-A8B9-FC374705C27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664AD-8EBB-4E8A-818B-5B52D5020F9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852F5-D924-4BE8-9E63-C3C2DB54638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4DD32-A860-4EAD-AFED-2BB87223267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3E771-30D3-4D88-8FD4-B123C29A405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56B32-93CD-4FCA-A92B-37E82492214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0BA45B0-AF52-493E-8025-293E98C2F99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zaf.hu/" TargetMode="External"/><Relationship Id="rId2" Type="http://schemas.openxmlformats.org/officeDocument/2006/relationships/hyperlink" Target="http://www.stabilitas.hu/" TargetMode="Externa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25538"/>
            <a:ext cx="7772400" cy="1803400"/>
          </a:xfrm>
        </p:spPr>
        <p:txBody>
          <a:bodyPr/>
          <a:lstStyle/>
          <a:p>
            <a:pPr eaLnBrk="1" hangingPunct="1"/>
            <a:r>
              <a:rPr lang="hu-HU" sz="3600" b="1" dirty="0" smtClean="0">
                <a:solidFill>
                  <a:srgbClr val="FF6600"/>
                </a:solidFill>
              </a:rPr>
              <a:t>A magán nyugdíjpénztári tv. várható változásainak hatása.</a:t>
            </a:r>
            <a:br>
              <a:rPr lang="hu-HU" sz="3600" b="1" dirty="0" smtClean="0">
                <a:solidFill>
                  <a:srgbClr val="FF6600"/>
                </a:solidFill>
              </a:rPr>
            </a:br>
            <a:endParaRPr lang="hu-HU" sz="3600" dirty="0" smtClean="0">
              <a:solidFill>
                <a:srgbClr val="FF66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750" y="3286125"/>
            <a:ext cx="6400800" cy="7858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sz="4000" b="1" dirty="0" smtClean="0">
                <a:solidFill>
                  <a:srgbClr val="FF6600"/>
                </a:solidFill>
              </a:rPr>
              <a:t>TÁJÉKOZTATÓ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47813" y="4941888"/>
            <a:ext cx="64008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hu-HU" dirty="0"/>
              <a:t>Budapest, 2010. október </a:t>
            </a:r>
            <a:r>
              <a:rPr lang="hu-HU" dirty="0" smtClean="0"/>
              <a:t>25.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82438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hu-HU" sz="3600" b="1">
                <a:solidFill>
                  <a:schemeClr val="bg1"/>
                </a:solidFill>
              </a:rPr>
              <a:t>Garanciák a törvényes működésre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hu-HU" sz="3600" b="1" u="sng" smtClean="0"/>
              <a:t>Külső garancia</a:t>
            </a:r>
          </a:p>
          <a:p>
            <a:pPr lvl="1" eaLnBrk="1" hangingPunct="1"/>
            <a:r>
              <a:rPr lang="hu-HU" sz="3200" smtClean="0"/>
              <a:t>PSZÁF</a:t>
            </a:r>
          </a:p>
          <a:p>
            <a:pPr lvl="1" eaLnBrk="1" hangingPunct="1"/>
            <a:r>
              <a:rPr lang="hu-HU" sz="3200" smtClean="0"/>
              <a:t>Könyvvizsgáló</a:t>
            </a:r>
          </a:p>
          <a:p>
            <a:pPr lvl="1" eaLnBrk="1" hangingPunct="1"/>
            <a:r>
              <a:rPr lang="hu-HU" sz="3200" smtClean="0"/>
              <a:t>Aktuárius</a:t>
            </a:r>
          </a:p>
          <a:p>
            <a:pPr lvl="1" eaLnBrk="1" hangingPunct="1"/>
            <a:r>
              <a:rPr lang="hu-HU" sz="3200" smtClean="0"/>
              <a:t>Garancia Alap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hu-HU" sz="3600" b="1" u="sng" smtClean="0"/>
              <a:t>Belső garancia</a:t>
            </a:r>
          </a:p>
          <a:p>
            <a:pPr lvl="1" eaLnBrk="1" hangingPunct="1"/>
            <a:r>
              <a:rPr lang="hu-HU" sz="3200" smtClean="0"/>
              <a:t>Közgyűlés</a:t>
            </a:r>
          </a:p>
          <a:p>
            <a:pPr lvl="1" eaLnBrk="1" hangingPunct="1"/>
            <a:r>
              <a:rPr lang="hu-HU" sz="3200" smtClean="0"/>
              <a:t>Igazgatótanács</a:t>
            </a:r>
          </a:p>
          <a:p>
            <a:pPr lvl="1" eaLnBrk="1" hangingPunct="1"/>
            <a:r>
              <a:rPr lang="hu-HU" sz="3200" smtClean="0"/>
              <a:t>Ellenőrző Bizottság</a:t>
            </a:r>
          </a:p>
          <a:p>
            <a:pPr lvl="1" eaLnBrk="1" hangingPunct="1"/>
            <a:r>
              <a:rPr lang="hu-HU" sz="3200" smtClean="0"/>
              <a:t>Tagi kontroll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692150"/>
          </a:xfrm>
        </p:spPr>
        <p:txBody>
          <a:bodyPr/>
          <a:lstStyle/>
          <a:p>
            <a:pPr algn="l" eaLnBrk="1" hangingPunct="1"/>
            <a:r>
              <a:rPr lang="hu-HU" sz="4000" smtClean="0">
                <a:solidFill>
                  <a:schemeClr val="bg1"/>
                </a:solidFill>
              </a:rPr>
              <a:t>Felügyelet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357313"/>
            <a:ext cx="9144000" cy="3592512"/>
          </a:xfrm>
        </p:spPr>
        <p:txBody>
          <a:bodyPr/>
          <a:lstStyle/>
          <a:p>
            <a:pPr eaLnBrk="1" hangingPunct="1"/>
            <a:r>
              <a:rPr lang="hu-HU" dirty="0" smtClean="0"/>
              <a:t>Működési engedélyek kiadása</a:t>
            </a:r>
          </a:p>
          <a:p>
            <a:pPr eaLnBrk="1" hangingPunct="1"/>
            <a:r>
              <a:rPr lang="hu-HU" dirty="0" smtClean="0"/>
              <a:t>Folyamatos ellenőrzés 			</a:t>
            </a:r>
            <a:r>
              <a:rPr lang="hu-HU" u="sng" dirty="0" smtClean="0"/>
              <a:t>határozatok</a:t>
            </a:r>
          </a:p>
          <a:p>
            <a:pPr eaLnBrk="1" hangingPunct="1"/>
            <a:r>
              <a:rPr lang="hu-HU" dirty="0" smtClean="0"/>
              <a:t>Szankcionálás</a:t>
            </a:r>
          </a:p>
          <a:p>
            <a:pPr eaLnBrk="1" hangingPunct="1"/>
            <a:r>
              <a:rPr lang="hu-HU" dirty="0" smtClean="0"/>
              <a:t>A határozatokat csak a bíróságon lehet megtámadni</a:t>
            </a:r>
          </a:p>
          <a:p>
            <a:pPr eaLnBrk="1" hangingPunct="1"/>
            <a:endParaRPr lang="hu-HU" dirty="0" smtClean="0"/>
          </a:p>
          <a:p>
            <a:pPr eaLnBrk="1" hangingPunct="1"/>
            <a:endParaRPr lang="hu-HU" dirty="0" smtClean="0"/>
          </a:p>
          <a:p>
            <a:pPr eaLnBrk="1" hangingPunct="1"/>
            <a:endParaRPr lang="hu-HU" dirty="0" smtClean="0"/>
          </a:p>
        </p:txBody>
      </p:sp>
      <p:sp>
        <p:nvSpPr>
          <p:cNvPr id="12292" name="AutoShape 7"/>
          <p:cNvSpPr>
            <a:spLocks noChangeArrowheads="1"/>
          </p:cNvSpPr>
          <p:nvPr/>
        </p:nvSpPr>
        <p:spPr bwMode="auto">
          <a:xfrm>
            <a:off x="4857750" y="2071688"/>
            <a:ext cx="1150938" cy="360362"/>
          </a:xfrm>
          <a:prstGeom prst="rightArrow">
            <a:avLst>
              <a:gd name="adj1" fmla="val 50000"/>
              <a:gd name="adj2" fmla="val 7984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100012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357438"/>
            <a:ext cx="9144000" cy="10398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u-HU" sz="4000" b="1" smtClean="0">
                <a:solidFill>
                  <a:srgbClr val="FF9933"/>
                </a:solidFill>
              </a:rPr>
              <a:t>Összemérés…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dirty="0" smtClean="0">
                <a:solidFill>
                  <a:schemeClr val="bg1"/>
                </a:solidFill>
              </a:rPr>
              <a:t>Társadalombiztosítás…</a:t>
            </a:r>
          </a:p>
        </p:txBody>
      </p:sp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857250"/>
            <a:ext cx="8715405" cy="3500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2844" y="4429132"/>
            <a:ext cx="871543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sz="2000" dirty="0">
                <a:latin typeface="+mn-lt"/>
              </a:rPr>
              <a:t>Az ábra az adott évi GDP arányában mutatja a </a:t>
            </a:r>
            <a:r>
              <a:rPr lang="hu-HU" sz="2000" dirty="0" err="1">
                <a:latin typeface="+mn-lt"/>
              </a:rPr>
              <a:t>TB-nél</a:t>
            </a:r>
            <a:r>
              <a:rPr lang="hu-HU" sz="2000" dirty="0">
                <a:latin typeface="+mn-lt"/>
              </a:rPr>
              <a:t> meglévő járulékvagyon és a nyugdíjkötelezettségek </a:t>
            </a:r>
            <a:r>
              <a:rPr lang="hu-HU" sz="2000" dirty="0" smtClean="0">
                <a:latin typeface="+mn-lt"/>
              </a:rPr>
              <a:t>arányát.</a:t>
            </a:r>
          </a:p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sz="2000" dirty="0" smtClean="0">
                <a:latin typeface="+mn-lt"/>
              </a:rPr>
              <a:t>Forrás: TÁRKI elemzés, </a:t>
            </a:r>
            <a:r>
              <a:rPr lang="hu-HU" sz="2000" dirty="0" err="1" smtClean="0">
                <a:latin typeface="+mn-lt"/>
              </a:rPr>
              <a:t>www.stabilitas.hu</a:t>
            </a:r>
            <a:endParaRPr lang="hu-HU" sz="2000" dirty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smtClean="0">
                <a:solidFill>
                  <a:schemeClr val="bg1"/>
                </a:solidFill>
              </a:rPr>
              <a:t>A hozamok számokban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572125" y="214313"/>
            <a:ext cx="29289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2009. december 31-én</a:t>
            </a:r>
          </a:p>
        </p:txBody>
      </p:sp>
      <p:graphicFrame>
        <p:nvGraphicFramePr>
          <p:cNvPr id="5" name="Chart 2"/>
          <p:cNvGraphicFramePr>
            <a:graphicFrameLocks/>
          </p:cNvGraphicFramePr>
          <p:nvPr/>
        </p:nvGraphicFramePr>
        <p:xfrm>
          <a:off x="357158" y="714356"/>
          <a:ext cx="8501121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2844" y="3929066"/>
            <a:ext cx="871543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>
                <a:latin typeface="+mn-lt"/>
              </a:rPr>
              <a:t>Az ábra </a:t>
            </a:r>
            <a:r>
              <a:rPr lang="hu-HU" dirty="0" smtClean="0">
                <a:latin typeface="+mn-lt"/>
              </a:rPr>
              <a:t>a TB rendszer kalkulált hozamát veti össze a magán nyugdíjpénztárak hozamával.</a:t>
            </a:r>
          </a:p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 smtClean="0">
                <a:latin typeface="+mn-lt"/>
              </a:rPr>
              <a:t>A TB hozam értelmezése: mennyivel lett volna növelhető a nettó nyugdíjkötelezettség, hogy a rendszer hosszú távú egyensúlya is fennmaradjon</a:t>
            </a:r>
          </a:p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 smtClean="0">
                <a:latin typeface="+mn-lt"/>
              </a:rPr>
              <a:t>Forrás: TÁRKI elemzés, </a:t>
            </a:r>
            <a:r>
              <a:rPr lang="hu-HU" dirty="0" err="1" smtClean="0">
                <a:latin typeface="+mn-lt"/>
              </a:rPr>
              <a:t>www.stabilitas.hu</a:t>
            </a:r>
            <a:endParaRPr lang="hu-HU" dirty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smtClean="0">
                <a:solidFill>
                  <a:schemeClr val="bg1"/>
                </a:solidFill>
              </a:rPr>
              <a:t>A hozamok grafikonon…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643563" y="142875"/>
            <a:ext cx="3103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2009. december 31-én</a:t>
            </a:r>
          </a:p>
        </p:txBody>
      </p:sp>
      <p:graphicFrame>
        <p:nvGraphicFramePr>
          <p:cNvPr id="7" name="Chart 1"/>
          <p:cNvGraphicFramePr>
            <a:graphicFrameLocks/>
          </p:cNvGraphicFramePr>
          <p:nvPr/>
        </p:nvGraphicFramePr>
        <p:xfrm>
          <a:off x="357158" y="928671"/>
          <a:ext cx="8501121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214282" y="5072074"/>
            <a:ext cx="871543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 smtClean="0">
                <a:latin typeface="+mn-lt"/>
              </a:rPr>
              <a:t>Forrás: TÁRKI elemzés, </a:t>
            </a:r>
            <a:r>
              <a:rPr lang="hu-HU" dirty="0" err="1" smtClean="0">
                <a:latin typeface="+mn-lt"/>
              </a:rPr>
              <a:t>www.stabilitas.hu</a:t>
            </a:r>
            <a:endParaRPr lang="hu-HU" dirty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dirty="0" smtClean="0">
                <a:solidFill>
                  <a:schemeClr val="bg1"/>
                </a:solidFill>
              </a:rPr>
              <a:t>Díjterhelési mutatók...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857884" y="214313"/>
            <a:ext cx="2928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dirty="0"/>
              <a:t>2009. december 31-én</a:t>
            </a: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214282" y="4357694"/>
            <a:ext cx="871543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 smtClean="0">
                <a:latin typeface="+mn-lt"/>
              </a:rPr>
              <a:t>A vagyonra vetített költségek a pénztáraknál nem érik el a TB rendszer 2%-os költségszintjét</a:t>
            </a:r>
          </a:p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 smtClean="0">
                <a:latin typeface="+mn-lt"/>
              </a:rPr>
              <a:t>A VIT 2009-es adata (0,53%) a legjobb a pénztárak között</a:t>
            </a:r>
          </a:p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 smtClean="0">
                <a:latin typeface="+mn-lt"/>
              </a:rPr>
              <a:t>Forrás: </a:t>
            </a:r>
            <a:r>
              <a:rPr lang="hu-HU" dirty="0" err="1" smtClean="0">
                <a:latin typeface="+mn-lt"/>
                <a:hlinkClick r:id="rId2"/>
              </a:rPr>
              <a:t>www.stabilitas.hu</a:t>
            </a:r>
            <a:r>
              <a:rPr lang="hu-HU" dirty="0" smtClean="0">
                <a:latin typeface="+mn-lt"/>
              </a:rPr>
              <a:t>, </a:t>
            </a:r>
            <a:r>
              <a:rPr lang="hu-HU" dirty="0" err="1" smtClean="0">
                <a:latin typeface="+mn-lt"/>
                <a:hlinkClick r:id="rId3"/>
              </a:rPr>
              <a:t>www.pszaf.hu</a:t>
            </a:r>
            <a:endParaRPr lang="hu-HU" dirty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hart 1"/>
          <p:cNvGraphicFramePr>
            <a:graphicFrameLocks/>
          </p:cNvGraphicFramePr>
          <p:nvPr/>
        </p:nvGraphicFramePr>
        <p:xfrm>
          <a:off x="642910" y="1000108"/>
          <a:ext cx="7929618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dirty="0" smtClean="0">
                <a:solidFill>
                  <a:schemeClr val="bg1"/>
                </a:solidFill>
              </a:rPr>
              <a:t>Kockázatok...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214282" y="714356"/>
          <a:ext cx="8715436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dirty="0" smtClean="0">
                <a:solidFill>
                  <a:schemeClr val="bg1"/>
                </a:solidFill>
              </a:rPr>
              <a:t>Nyugdíj kalkulátor...</a:t>
            </a: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214282" y="714356"/>
            <a:ext cx="871543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sz="2000" dirty="0" smtClean="0">
                <a:latin typeface="+mn-lt"/>
              </a:rPr>
              <a:t>Több nyugdíj kalkulátor használatával is összevetettük a tisztán TB rendszerbeli várható nyugdíjakat a magánpénztári vegyes rendszerből várható nyugdíjakkal.</a:t>
            </a:r>
          </a:p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sz="2000" dirty="0" smtClean="0">
                <a:latin typeface="+mn-lt"/>
              </a:rPr>
              <a:t>Feltételezések (VIT átlagos magánpénztár tag esetén):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Jelenleg 41 éves, középfokú végzettségű, szellemi foglalkozású férfi 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Első munkaviszony: 1994, azóta folyamatos munkaviszony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Jelenlegi bruttó bér: 300.000 </a:t>
            </a:r>
            <a:r>
              <a:rPr lang="hu-HU" sz="2000" dirty="0" err="1" smtClean="0">
                <a:latin typeface="+mn-lt"/>
              </a:rPr>
              <a:t>eFt</a:t>
            </a:r>
            <a:r>
              <a:rPr lang="hu-HU" sz="2000" dirty="0" smtClean="0">
                <a:latin typeface="+mn-lt"/>
              </a:rPr>
              <a:t>/hó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Vegyes rendszer esetén:</a:t>
            </a:r>
          </a:p>
          <a:p>
            <a:pPr marL="1257300" lvl="2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1999-ben lett magánpénztári tag</a:t>
            </a:r>
          </a:p>
          <a:p>
            <a:pPr marL="1257300" lvl="2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Egyéni számlája 2009. végén 2,5 millió Ft (VIT átlagos számlaérték)</a:t>
            </a:r>
          </a:p>
          <a:p>
            <a:pPr marL="1257300" lvl="2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Az elvárt infláció feletti hozam 3% (VIT 10 éves reálhozam)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dirty="0" smtClean="0">
                <a:solidFill>
                  <a:schemeClr val="bg1"/>
                </a:solidFill>
              </a:rPr>
              <a:t>Nyugdíj kalkulátor...</a:t>
            </a:r>
          </a:p>
        </p:txBody>
      </p:sp>
      <p:graphicFrame>
        <p:nvGraphicFramePr>
          <p:cNvPr id="4" name="Diagram 3"/>
          <p:cNvGraphicFramePr>
            <a:graphicFrameLocks noGrp="1"/>
          </p:cNvGraphicFramePr>
          <p:nvPr/>
        </p:nvGraphicFramePr>
        <p:xfrm>
          <a:off x="-82959" y="785794"/>
          <a:ext cx="9226959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214282" y="4643446"/>
            <a:ext cx="871543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16000" marR="0" lvl="0" indent="-342900" algn="ctr" defTabSz="914400" latinLnBrk="0">
              <a:spcBef>
                <a:spcPts val="0"/>
              </a:spcBef>
              <a:buClrTx/>
              <a:buSzTx/>
              <a:tabLst/>
              <a:defRPr/>
            </a:pPr>
            <a:r>
              <a:rPr lang="hu-HU" dirty="0" smtClean="0">
                <a:latin typeface="+mn-lt"/>
              </a:rPr>
              <a:t>Mindegyik kalkulátor alapján az átlagos VIT pénztártag esetén</a:t>
            </a:r>
          </a:p>
          <a:p>
            <a:pPr marL="216000" indent="-342900" algn="ctr">
              <a:spcBef>
                <a:spcPts val="0"/>
              </a:spcBef>
            </a:pPr>
            <a:r>
              <a:rPr lang="hu-HU" b="1" dirty="0" smtClean="0"/>
              <a:t>várható nyugdíj vegyes rendszerben magasabb, mint a tisztán TB nyugdíj esetén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endParaRPr lang="hu-HU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chart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14546" y="1428736"/>
            <a:ext cx="3643338" cy="2644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100012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357438"/>
            <a:ext cx="9144000" cy="10398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u-HU" sz="4000" b="1" smtClean="0">
                <a:solidFill>
                  <a:srgbClr val="FF9933"/>
                </a:solidFill>
              </a:rPr>
              <a:t>A mai helyzet..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dirty="0" smtClean="0">
                <a:solidFill>
                  <a:schemeClr val="bg1"/>
                </a:solidFill>
              </a:rPr>
              <a:t>Nyugdíj kalkulátor...</a:t>
            </a:r>
          </a:p>
        </p:txBody>
      </p:sp>
      <p:graphicFrame>
        <p:nvGraphicFramePr>
          <p:cNvPr id="5" name="Diagram 4"/>
          <p:cNvGraphicFramePr>
            <a:graphicFrameLocks noGrp="1"/>
          </p:cNvGraphicFramePr>
          <p:nvPr/>
        </p:nvGraphicFramePr>
        <p:xfrm>
          <a:off x="214282" y="571480"/>
          <a:ext cx="8715436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214282" y="3786190"/>
            <a:ext cx="87154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hu-HU" sz="1600" b="1" kern="0" dirty="0" smtClean="0"/>
              <a:t>Az </a:t>
            </a:r>
            <a:r>
              <a:rPr lang="hu-HU" sz="1600" b="1" kern="0" dirty="0"/>
              <a:t>átlagos VIT magánpénztár tagnak előnyös a </a:t>
            </a:r>
            <a:r>
              <a:rPr lang="hu-HU" sz="1600" b="1" kern="0" dirty="0" smtClean="0"/>
              <a:t>pénztártagság, mert a</a:t>
            </a:r>
            <a:r>
              <a:rPr lang="hu-HU" sz="1600" dirty="0" smtClean="0">
                <a:latin typeface="+mn-lt"/>
              </a:rPr>
              <a:t> </a:t>
            </a:r>
            <a:r>
              <a:rPr lang="hu-HU" sz="1600" b="1" dirty="0" smtClean="0">
                <a:latin typeface="+mn-lt"/>
              </a:rPr>
              <a:t>magánpénztárból származó nyugdíj hányad</a:t>
            </a: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r>
              <a:rPr lang="hu-HU" sz="1600" b="1" dirty="0" smtClean="0">
                <a:latin typeface="+mn-lt"/>
              </a:rPr>
              <a:t> két esetben lényegesen magasabb 25%</a:t>
            </a: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r>
              <a:rPr lang="hu-HU" sz="1600" b="1" dirty="0" smtClean="0">
                <a:latin typeface="+mn-lt"/>
              </a:rPr>
              <a:t>egy esetben magasabb 25%</a:t>
            </a: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r>
              <a:rPr lang="hu-HU" sz="1600" b="1" dirty="0" smtClean="0">
                <a:latin typeface="+mn-lt"/>
              </a:rPr>
              <a:t>csak egy esetben kevesebb, mint 25%</a:t>
            </a: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r>
              <a:rPr lang="hu-HU" sz="1400" dirty="0" smtClean="0">
                <a:solidFill>
                  <a:srgbClr val="C00000"/>
                </a:solidFill>
                <a:latin typeface="+mn-lt"/>
              </a:rPr>
              <a:t>Az eltérő értékek a számítási modellek eltérő jövőbeni feltételezéseiből fakadnak</a:t>
            </a: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endParaRPr lang="hu-HU" sz="1400" dirty="0" smtClean="0">
              <a:solidFill>
                <a:srgbClr val="C00000"/>
              </a:solidFill>
              <a:latin typeface="+mn-lt"/>
            </a:endParaRP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endParaRPr lang="hu-HU" sz="1400" b="1" dirty="0" smtClean="0">
              <a:latin typeface="+mn-lt"/>
            </a:endParaRP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endParaRPr lang="hu-HU" b="1" dirty="0" smtClean="0">
              <a:latin typeface="+mn-lt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Egyenes összekötő 9"/>
          <p:cNvCxnSpPr/>
          <p:nvPr/>
        </p:nvCxnSpPr>
        <p:spPr>
          <a:xfrm>
            <a:off x="1071538" y="2571744"/>
            <a:ext cx="7715304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. sz. felirat 13"/>
          <p:cNvSpPr/>
          <p:nvPr/>
        </p:nvSpPr>
        <p:spPr>
          <a:xfrm>
            <a:off x="3143240" y="3357562"/>
            <a:ext cx="5643602" cy="428628"/>
          </a:xfrm>
          <a:prstGeom prst="borderCallout1">
            <a:avLst>
              <a:gd name="adj1" fmla="val 5021"/>
              <a:gd name="adj2" fmla="val 253"/>
              <a:gd name="adj3" fmla="val -185319"/>
              <a:gd name="adj4" fmla="val -53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Szövegdoboz 14"/>
          <p:cNvSpPr txBox="1"/>
          <p:nvPr/>
        </p:nvSpPr>
        <p:spPr>
          <a:xfrm>
            <a:off x="3143240" y="3357562"/>
            <a:ext cx="5643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dirty="0" smtClean="0"/>
              <a:t>25%-os szint, amelyet a magánpénztári nyugdíj résznek el kell érnie ahhoz, hogy a pénztártagnak előnyösebb legyen a vegyes rendszer</a:t>
            </a:r>
            <a:endParaRPr lang="hu-HU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100012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357438"/>
            <a:ext cx="9144000" cy="10398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u-HU" sz="4000" b="1" smtClean="0">
                <a:solidFill>
                  <a:srgbClr val="FF9933"/>
                </a:solidFill>
              </a:rPr>
              <a:t>A várható magánpénztár törvény változásai és a változások hatásai..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85813"/>
            <a:ext cx="8208963" cy="1571626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600" smtClean="0">
                <a:solidFill>
                  <a:schemeClr val="bg1"/>
                </a:solidFill>
              </a:rPr>
              <a:t>A törvény változása..</a:t>
            </a:r>
            <a:endParaRPr lang="hu-HU" sz="3600" b="1" smtClean="0">
              <a:solidFill>
                <a:schemeClr val="tx1"/>
              </a:solidFill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428596" y="714356"/>
          <a:ext cx="8429684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85813"/>
            <a:ext cx="8208963" cy="1571626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600" smtClean="0">
                <a:solidFill>
                  <a:schemeClr val="bg1"/>
                </a:solidFill>
              </a:rPr>
              <a:t>A törvény változásainak hatása..</a:t>
            </a: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2048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857250"/>
            <a:ext cx="9144000" cy="48577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hu-HU" sz="2800" b="1" dirty="0" smtClean="0"/>
              <a:t>A pillanatnyi érdekek alapján történő változtatások  a több pilléren nyugvó nyugdíj biztosítási rendszerrel szemben bizalmatlanná teszik a munkavállalókat</a:t>
            </a:r>
          </a:p>
          <a:p>
            <a:pPr algn="just" eaLnBrk="1" hangingPunct="1">
              <a:lnSpc>
                <a:spcPct val="90000"/>
              </a:lnSpc>
            </a:pPr>
            <a:r>
              <a:rPr lang="hu-HU" sz="2800" b="1" dirty="0" smtClean="0"/>
              <a:t>A változtatások jogi, alkotmányossági kérdéseket felvetnek</a:t>
            </a:r>
          </a:p>
          <a:p>
            <a:pPr algn="just" eaLnBrk="1" hangingPunct="1">
              <a:lnSpc>
                <a:spcPct val="90000"/>
              </a:lnSpc>
            </a:pPr>
            <a:r>
              <a:rPr lang="hu-HU" sz="2800" b="1" dirty="0" smtClean="0"/>
              <a:t>Rövid távon magánpénztárak működése tagi befizetések hiányában ellehetetlenül </a:t>
            </a:r>
          </a:p>
          <a:p>
            <a:pPr algn="just" eaLnBrk="1" hangingPunct="1">
              <a:lnSpc>
                <a:spcPct val="90000"/>
              </a:lnSpc>
            </a:pPr>
            <a:r>
              <a:rPr lang="hu-HU" sz="2800" b="1" dirty="0" smtClean="0"/>
              <a:t>Hosszabb távon a bizalom hiányában kiürülhetnek a pénztárak</a:t>
            </a:r>
          </a:p>
          <a:p>
            <a:pPr algn="just" eaLnBrk="1" hangingPunct="1">
              <a:lnSpc>
                <a:spcPct val="90000"/>
              </a:lnSpc>
            </a:pPr>
            <a:r>
              <a:rPr lang="hu-HU" sz="2800" b="1" dirty="0" smtClean="0"/>
              <a:t>A pénztár tagokat jelentős anyagi veszteségek érik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85813"/>
            <a:ext cx="8208963" cy="1571626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600" smtClean="0">
                <a:solidFill>
                  <a:schemeClr val="bg1"/>
                </a:solidFill>
              </a:rPr>
              <a:t>A tv. makrogazdasági hatása …</a:t>
            </a: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857250"/>
            <a:ext cx="9144000" cy="4857750"/>
          </a:xfrm>
        </p:spPr>
        <p:txBody>
          <a:bodyPr/>
          <a:lstStyle/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sz="2400" b="1" dirty="0" smtClean="0">
                <a:ea typeface="+mn-ea"/>
                <a:cs typeface="+mn-cs"/>
              </a:rPr>
              <a:t>A nyugdíjpénztárak 420 Mrd Ft friss forrást nem tudnak befektetni</a:t>
            </a:r>
          </a:p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sz="2400" b="1" dirty="0" smtClean="0">
                <a:ea typeface="+mn-ea"/>
                <a:cs typeface="+mn-cs"/>
              </a:rPr>
              <a:t>A nyugdíjpénztárak befektetéseinek 55%-a magyar állampapír - 231 Mrd Ft államadóság finanszírozás kiesik a rendszerből</a:t>
            </a:r>
          </a:p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sz="2400" b="1" dirty="0" err="1" smtClean="0">
                <a:ea typeface="+mn-ea"/>
                <a:cs typeface="+mn-cs"/>
              </a:rPr>
              <a:t>TB-be</a:t>
            </a:r>
            <a:r>
              <a:rPr lang="hu-HU" sz="2400" b="1" dirty="0" smtClean="0">
                <a:ea typeface="+mn-ea"/>
                <a:cs typeface="+mn-cs"/>
              </a:rPr>
              <a:t> visszalépés megnyílása esetén a pénztárak befektetéseik likvidálására kényszerülhetnek, ennek 55%-a ma szintén államadóságot finanszíroz, amely így további külső finanszírozási igényt teremthet</a:t>
            </a:r>
          </a:p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endParaRPr lang="hu-HU" sz="2400" b="1" dirty="0" smtClean="0">
              <a:ea typeface="+mn-ea"/>
              <a:cs typeface="+mn-cs"/>
            </a:endParaRPr>
          </a:p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sz="2400" b="1" dirty="0" smtClean="0">
                <a:ea typeface="+mn-ea"/>
                <a:cs typeface="+mn-cs"/>
              </a:rPr>
              <a:t>A pénz- és tőkepiacok egyelőre nem fogadták kedvezően a bejelentést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hu-HU" sz="2400" b="1" dirty="0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hu-H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571500"/>
            <a:ext cx="10001250" cy="157162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200" smtClean="0">
                <a:solidFill>
                  <a:schemeClr val="bg1"/>
                </a:solidFill>
              </a:rPr>
              <a:t>A tv. makrogazdasági hatása …</a:t>
            </a:r>
            <a:endParaRPr lang="hu-HU" sz="3200" b="1" smtClean="0">
              <a:solidFill>
                <a:schemeClr val="tx1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214438"/>
            <a:ext cx="9144000" cy="4143375"/>
          </a:xfrm>
        </p:spPr>
        <p:txBody>
          <a:bodyPr/>
          <a:lstStyle/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b="1" dirty="0" smtClean="0">
                <a:ea typeface="+mn-ea"/>
                <a:cs typeface="+mn-cs"/>
              </a:rPr>
              <a:t>2013-tól a nyugdíjpénztárak már járadékot szolgáltatnak, így a költségvetés nyugdíjból származó hiánya már csökkenő lett volna. Elemzések szerint 2018-tól már nem generálódott volna újabb hiány</a:t>
            </a:r>
          </a:p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b="1" dirty="0" smtClean="0">
                <a:ea typeface="+mn-ea"/>
                <a:cs typeface="+mn-cs"/>
              </a:rPr>
              <a:t>A magánpénztári rendszer megváltoztatása ezt hatást időben elhúzza, vagy teljesen eltűntetheti</a:t>
            </a:r>
          </a:p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b="1" dirty="0" smtClean="0">
                <a:ea typeface="+mn-ea"/>
                <a:cs typeface="+mn-cs"/>
              </a:rPr>
              <a:t>A hosszú távú nyugdíjhiány problematikája így várhatóan nem oldódik meg, a rendszerbe újabb beavatkozásra lesz szükség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100012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357438"/>
            <a:ext cx="9144000" cy="27146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u-HU" sz="4000" b="1" smtClean="0">
                <a:solidFill>
                  <a:srgbClr val="FF9933"/>
                </a:solidFill>
              </a:rPr>
              <a:t>A várható magánpénztár törvény változásai és a változások hatásainak enyhítése..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85813"/>
            <a:ext cx="9644063" cy="1571626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600" smtClean="0">
                <a:solidFill>
                  <a:schemeClr val="bg1"/>
                </a:solidFill>
              </a:rPr>
              <a:t>A törvény változása hatásainak kivédése ..</a:t>
            </a:r>
            <a:endParaRPr lang="hu-HU" sz="3600" b="1" smtClean="0">
              <a:solidFill>
                <a:schemeClr val="tx1"/>
              </a:solidFill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0" y="714375"/>
          <a:ext cx="9144000" cy="4857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smtClean="0"/>
              <a:t>A tagok pénze biztonságban van..</a:t>
            </a:r>
          </a:p>
        </p:txBody>
      </p:sp>
      <p:pic>
        <p:nvPicPr>
          <p:cNvPr id="60418" name="Picture 4" descr="j023389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788" y="692150"/>
            <a:ext cx="2700337" cy="235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19" name="Picture 5" descr="j042419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5175"/>
            <a:ext cx="3276600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0" name="Picture 6" descr="j043385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8400" y="1628775"/>
            <a:ext cx="2332038" cy="233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1" name="Text Box 7"/>
          <p:cNvSpPr txBox="1">
            <a:spLocks noChangeArrowheads="1"/>
          </p:cNvSpPr>
          <p:nvPr/>
        </p:nvSpPr>
        <p:spPr bwMode="auto">
          <a:xfrm>
            <a:off x="755650" y="3643314"/>
            <a:ext cx="7848600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000" b="1" dirty="0"/>
              <a:t>A magánpénztárakban a pénztártagok megtakarításai a legnagyobb biztonságban vannak!</a:t>
            </a:r>
          </a:p>
          <a:p>
            <a:pPr algn="ctr">
              <a:spcBef>
                <a:spcPct val="50000"/>
              </a:spcBef>
            </a:pPr>
            <a:r>
              <a:rPr lang="hu-HU" sz="1400" b="1" dirty="0"/>
              <a:t>A magán ágazat választható portfolióinak </a:t>
            </a:r>
            <a:r>
              <a:rPr lang="hu-HU" sz="1400" b="1" dirty="0" err="1"/>
              <a:t>elszámolóegység</a:t>
            </a:r>
            <a:r>
              <a:rPr lang="hu-HU" sz="1400" b="1" dirty="0"/>
              <a:t> árfolyama </a:t>
            </a:r>
            <a:r>
              <a:rPr lang="hu-HU" sz="1400" b="1" dirty="0" smtClean="0"/>
              <a:t>2010.10.21-én (a tizedespont utáni érték 100-al szorozva egyben a 2009. január 1-től mért hozam)</a:t>
            </a:r>
            <a:endParaRPr lang="hu-HU" sz="1400" b="1" dirty="0"/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755650" y="4941888"/>
            <a:ext cx="1728788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u-HU" dirty="0"/>
              <a:t>Klasszikus</a:t>
            </a:r>
          </a:p>
          <a:p>
            <a:pPr algn="ctr"/>
            <a:r>
              <a:rPr lang="hu-HU" dirty="0" smtClean="0"/>
              <a:t>1.230335 </a:t>
            </a:r>
            <a:endParaRPr lang="hu-HU" dirty="0"/>
          </a:p>
        </p:txBody>
      </p:sp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3708400" y="4941888"/>
            <a:ext cx="18002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u-HU"/>
              <a:t>Kiegyensúlyozott</a:t>
            </a:r>
          </a:p>
          <a:p>
            <a:pPr algn="ctr"/>
            <a:r>
              <a:rPr lang="hu-HU"/>
              <a:t>1.332946 </a:t>
            </a:r>
          </a:p>
        </p:txBody>
      </p:sp>
      <p:sp>
        <p:nvSpPr>
          <p:cNvPr id="60425" name="Rectangle 9"/>
          <p:cNvSpPr>
            <a:spLocks noChangeArrowheads="1"/>
          </p:cNvSpPr>
          <p:nvPr/>
        </p:nvSpPr>
        <p:spPr bwMode="auto">
          <a:xfrm>
            <a:off x="6732588" y="4941888"/>
            <a:ext cx="1728787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u-HU"/>
              <a:t>Növekedési</a:t>
            </a:r>
          </a:p>
          <a:p>
            <a:pPr algn="ctr"/>
            <a:r>
              <a:rPr lang="hu-HU"/>
              <a:t>1.408467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100012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>Öngondoskodás</a:t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17688"/>
            <a:ext cx="9144000" cy="3040062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/>
              <a:t>Magyarország lakossága évről-évre öregszik, csökken az aktív keresők aránya és nő a nyugellátásban részesülők száma.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>
                <a:sym typeface="Wingdings" pitchFamily="2" charset="2"/>
              </a:rPr>
              <a:t>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/>
              <a:t>1998-ban jelentősen átalakították a nyugdíjrendszert.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>
                <a:sym typeface="Wingdings" pitchFamily="2" charset="2"/>
              </a:rPr>
              <a:t>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/>
              <a:t>Új szereplőként kerültek a rendszerbe a tőkefedezet elvén működő magánnyugdíj pénztárak.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hu-H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1428750"/>
          </a:xfrm>
        </p:spPr>
        <p:txBody>
          <a:bodyPr/>
          <a:lstStyle/>
          <a:p>
            <a:pPr algn="l" eaLnBrk="1" hangingPunct="1"/>
            <a:r>
              <a:rPr lang="hu-HU" sz="3600" dirty="0" smtClean="0">
                <a:solidFill>
                  <a:schemeClr val="bg1"/>
                </a:solidFill>
              </a:rPr>
              <a:t>A </a:t>
            </a:r>
            <a:r>
              <a:rPr lang="hu-HU" sz="3600" dirty="0" err="1" smtClean="0">
                <a:solidFill>
                  <a:schemeClr val="bg1"/>
                </a:solidFill>
              </a:rPr>
              <a:t>magánnyugdíjpénztárak</a:t>
            </a:r>
            <a:r>
              <a:rPr lang="hu-HU" sz="3600" dirty="0" smtClean="0">
                <a:solidFill>
                  <a:schemeClr val="bg1"/>
                </a:solidFill>
              </a:rPr>
              <a:t> működése</a:t>
            </a:r>
            <a:br>
              <a:rPr lang="hu-HU" sz="3600" dirty="0" smtClean="0">
                <a:solidFill>
                  <a:schemeClr val="bg1"/>
                </a:solidFill>
              </a:rPr>
            </a:br>
            <a:r>
              <a:rPr lang="hu-HU" sz="3600" dirty="0" smtClean="0">
                <a:solidFill>
                  <a:schemeClr val="bg1"/>
                </a:solidFill>
              </a:rPr>
              <a:t/>
            </a:r>
            <a:br>
              <a:rPr lang="hu-HU" sz="3600" dirty="0" smtClean="0">
                <a:solidFill>
                  <a:schemeClr val="bg1"/>
                </a:solidFill>
              </a:rPr>
            </a:br>
            <a:endParaRPr lang="hu-HU" sz="3600" b="1" dirty="0" smtClean="0">
              <a:solidFill>
                <a:schemeClr val="tx1"/>
              </a:solidFill>
            </a:endParaRP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14313" y="1214438"/>
            <a:ext cx="8929687" cy="3397250"/>
          </a:xfrm>
        </p:spPr>
        <p:txBody>
          <a:bodyPr/>
          <a:lstStyle/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dirty="0" smtClean="0"/>
              <a:t>A nyugdíjjárulék egyéni számlára folyik be</a:t>
            </a:r>
          </a:p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dirty="0" smtClean="0"/>
              <a:t>Megtakarítása a havi befizetések kamatos kamattal növelt,     illetve működési költségekkel csökkentett értéke</a:t>
            </a:r>
          </a:p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dirty="0" smtClean="0"/>
              <a:t>Minél magasabb a </a:t>
            </a:r>
            <a:r>
              <a:rPr lang="hu-HU" sz="2400" b="1" u="sng" dirty="0" smtClean="0"/>
              <a:t>bejelentett bére</a:t>
            </a:r>
            <a:r>
              <a:rPr lang="hu-HU" sz="2400" dirty="0" smtClean="0"/>
              <a:t>, minél magasabb </a:t>
            </a:r>
            <a:r>
              <a:rPr lang="hu-HU" sz="2400" u="sng" dirty="0" smtClean="0"/>
              <a:t>a </a:t>
            </a:r>
            <a:r>
              <a:rPr lang="hu-HU" sz="2400" b="1" u="sng" dirty="0" smtClean="0"/>
              <a:t>pénztár hozama</a:t>
            </a:r>
            <a:r>
              <a:rPr lang="hu-HU" sz="2400" b="1" dirty="0" smtClean="0"/>
              <a:t> </a:t>
            </a:r>
            <a:r>
              <a:rPr lang="hu-HU" sz="2400" dirty="0" smtClean="0"/>
              <a:t>és minél alacsonyabb </a:t>
            </a:r>
            <a:r>
              <a:rPr lang="hu-HU" sz="2400" b="1" u="sng" dirty="0" smtClean="0"/>
              <a:t>működési költséget</a:t>
            </a:r>
            <a:r>
              <a:rPr lang="hu-HU" sz="2400" b="1" dirty="0" smtClean="0"/>
              <a:t> </a:t>
            </a:r>
            <a:r>
              <a:rPr lang="hu-HU" sz="2400" dirty="0" smtClean="0"/>
              <a:t>von le, annál </a:t>
            </a:r>
            <a:r>
              <a:rPr lang="hu-HU" sz="2400" b="1" dirty="0" smtClean="0"/>
              <a:t>magasabb összeghez</a:t>
            </a:r>
            <a:r>
              <a:rPr lang="hu-HU" sz="2400" dirty="0" smtClean="0"/>
              <a:t> juthat hozzá.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hu-H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836613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>Pénztárakról általában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040313"/>
          </a:xfrm>
        </p:spPr>
        <p:txBody>
          <a:bodyPr/>
          <a:lstStyle/>
          <a:p>
            <a:pPr marL="177800" indent="-177800" algn="just" eaLnBrk="1" hangingPunct="1">
              <a:spcBef>
                <a:spcPct val="0"/>
              </a:spcBef>
              <a:defRPr/>
            </a:pPr>
            <a:r>
              <a:rPr lang="hu-HU" sz="2400" b="1" dirty="0" smtClean="0"/>
              <a:t>1993. évi XCVI. törvény (ÖPT) lehetőséget teremt az önkéntes pénztárak megalakítására (nyugdíj, egészség, önsegélyező)</a:t>
            </a:r>
          </a:p>
          <a:p>
            <a:pPr marL="177800" indent="-177800" algn="just" eaLnBrk="1" hangingPunct="1">
              <a:spcBef>
                <a:spcPct val="0"/>
              </a:spcBef>
              <a:defRPr/>
            </a:pPr>
            <a:r>
              <a:rPr lang="hu-HU" sz="2400" b="1" dirty="0" smtClean="0"/>
              <a:t>A pénztár az öngondoskodás új és hatékony eszköze</a:t>
            </a:r>
          </a:p>
          <a:p>
            <a:pPr marL="177800" indent="-177800" algn="just" eaLnBrk="1" hangingPunct="1">
              <a:spcBef>
                <a:spcPct val="0"/>
              </a:spcBef>
              <a:defRPr/>
            </a:pPr>
            <a:r>
              <a:rPr lang="hu-HU" sz="2400" b="1" dirty="0" smtClean="0"/>
              <a:t>Az önkéntes nyugdíjpénztárak jelenleg is népszerűek (‘94-’95-ben 300 pénztár alakult!)</a:t>
            </a:r>
          </a:p>
          <a:p>
            <a:pPr marL="177800" indent="-177800" algn="just" eaLnBrk="1" hangingPunct="1">
              <a:spcBef>
                <a:spcPct val="0"/>
              </a:spcBef>
              <a:defRPr/>
            </a:pPr>
            <a:r>
              <a:rPr lang="hu-HU" sz="2400" b="1" dirty="0" smtClean="0"/>
              <a:t>1997. évi LXXXII. törvény a magánnyugdíjról és a magánpénztárakról</a:t>
            </a:r>
          </a:p>
          <a:p>
            <a:pPr marL="177800" indent="-177800" algn="just" eaLnBrk="1" hangingPunct="1">
              <a:spcBef>
                <a:spcPct val="0"/>
              </a:spcBef>
              <a:defRPr/>
            </a:pPr>
            <a:r>
              <a:rPr lang="hu-HU" sz="2400" b="1" dirty="0" smtClean="0"/>
              <a:t>1997: Nyugdíjreform</a:t>
            </a:r>
          </a:p>
          <a:p>
            <a:pPr marL="177800" lvl="1" indent="-177800" algn="just" eaLnBrk="1" hangingPunct="1">
              <a:spcBef>
                <a:spcPct val="0"/>
              </a:spcBef>
              <a:buFontTx/>
              <a:buChar char="•"/>
              <a:defRPr/>
            </a:pPr>
            <a:r>
              <a:rPr lang="hu-HU" sz="2400" b="1" dirty="0" smtClean="0">
                <a:ea typeface="+mn-ea"/>
                <a:cs typeface="+mn-cs"/>
              </a:rPr>
              <a:t>Magán pénztárak megalakulása (önkénteshez hasonló elven működik)</a:t>
            </a:r>
          </a:p>
          <a:p>
            <a:pPr marL="177800" lvl="1" indent="-177800" algn="just" eaLnBrk="1" hangingPunct="1">
              <a:spcBef>
                <a:spcPct val="0"/>
              </a:spcBef>
              <a:buFontTx/>
              <a:buChar char="•"/>
              <a:defRPr/>
            </a:pPr>
            <a:r>
              <a:rPr lang="hu-HU" sz="2400" b="1" dirty="0" smtClean="0">
                <a:ea typeface="+mn-ea"/>
                <a:cs typeface="+mn-cs"/>
              </a:rPr>
              <a:t>Pénzintézeti csoportok intenzívebb megjelenése a magán és önkéntes nyugdíjpénztári piacon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hu-H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93175" cy="765175"/>
          </a:xfrm>
        </p:spPr>
        <p:txBody>
          <a:bodyPr/>
          <a:lstStyle/>
          <a:p>
            <a:pPr algn="l" eaLnBrk="1" hangingPunct="1"/>
            <a:r>
              <a:rPr lang="hu-HU" sz="3200" b="1" smtClean="0">
                <a:solidFill>
                  <a:schemeClr val="bg1"/>
                </a:solidFill>
              </a:rPr>
              <a:t>A pénztárak közös jellemzői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0" y="765175"/>
          <a:ext cx="9001156" cy="4824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8208963" cy="1428750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>Magán nyugdíjpénztárak működése..</a:t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57188" y="714375"/>
            <a:ext cx="8786812" cy="3468688"/>
          </a:xfrm>
        </p:spPr>
        <p:txBody>
          <a:bodyPr/>
          <a:lstStyle/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b="1" dirty="0" smtClean="0"/>
              <a:t>Kötelező tagság a pályakezdőknek</a:t>
            </a:r>
          </a:p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b="1" dirty="0" smtClean="0"/>
              <a:t>A megtakarítás összege nyomon követhető</a:t>
            </a:r>
          </a:p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b="1" dirty="0" smtClean="0"/>
              <a:t>Ha a pénztártag halálozása nyugdíjba vonulása előtt következik be, örökölhető     </a:t>
            </a:r>
          </a:p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b="1" dirty="0" smtClean="0"/>
              <a:t>Nyugdíjba vonuláskor a nyugdíj 75%-át az állam folyósítja, a fennmaradó hányadra a magánnyugdíj nyújt fedezetet legalább 25%-ban</a:t>
            </a:r>
          </a:p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b="1" dirty="0" smtClean="0"/>
              <a:t>Szolgáltatások nyújtása törvényben ma még nem szabályozott kellően részletesen</a:t>
            </a:r>
          </a:p>
          <a:p>
            <a:pPr marL="0" indent="0" eaLnBrk="1" hangingPunct="1">
              <a:lnSpc>
                <a:spcPct val="150000"/>
              </a:lnSpc>
              <a:spcBef>
                <a:spcPct val="5000"/>
              </a:spcBef>
              <a:buFontTx/>
              <a:buNone/>
              <a:defRPr/>
            </a:pPr>
            <a:endParaRPr lang="hu-HU" sz="2400" b="1" dirty="0" smtClean="0">
              <a:solidFill>
                <a:srgbClr val="FF66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hu-H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8208963" cy="1428750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>Magán nyugdíjpénztárak működése..</a:t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57188" y="642938"/>
            <a:ext cx="8786812" cy="11430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hu-HU" sz="2000" smtClean="0"/>
              <a:t>A vegyes rendszer semmivel sem kerül többe, mint az állami nyugdíj! </a:t>
            </a:r>
          </a:p>
          <a:p>
            <a:pPr marL="0" indent="0" algn="ctr" eaLnBrk="1" hangingPunct="1">
              <a:buFontTx/>
              <a:buNone/>
            </a:pPr>
            <a:r>
              <a:rPr lang="hu-HU" sz="2000" smtClean="0"/>
              <a:t>A bruttó keresetből levont 9,5%-os, illetve a cégek által utalt 24%-os járulék kerül átutalásra.</a:t>
            </a:r>
            <a:endParaRPr lang="hu-HU" sz="2400" smtClean="0"/>
          </a:p>
        </p:txBody>
      </p:sp>
      <p:graphicFrame>
        <p:nvGraphicFramePr>
          <p:cNvPr id="5" name="Diagram 4"/>
          <p:cNvGraphicFramePr>
            <a:graphicFrameLocks noGrp="1"/>
          </p:cNvGraphicFramePr>
          <p:nvPr/>
        </p:nvGraphicFramePr>
        <p:xfrm>
          <a:off x="357158" y="1714488"/>
          <a:ext cx="8358246" cy="392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9"/>
          <p:cNvSpPr>
            <a:spLocks noChangeShapeType="1"/>
          </p:cNvSpPr>
          <p:nvPr/>
        </p:nvSpPr>
        <p:spPr bwMode="auto">
          <a:xfrm flipH="1" flipV="1">
            <a:off x="3348038" y="3933825"/>
            <a:ext cx="144462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3" name="Line 30"/>
          <p:cNvSpPr>
            <a:spLocks noChangeShapeType="1"/>
          </p:cNvSpPr>
          <p:nvPr/>
        </p:nvSpPr>
        <p:spPr bwMode="auto">
          <a:xfrm flipH="1" flipV="1">
            <a:off x="3563938" y="2852738"/>
            <a:ext cx="287337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4" name="Line 28"/>
          <p:cNvSpPr>
            <a:spLocks noChangeShapeType="1"/>
          </p:cNvSpPr>
          <p:nvPr/>
        </p:nvSpPr>
        <p:spPr bwMode="auto">
          <a:xfrm flipH="1" flipV="1">
            <a:off x="3851275" y="1700213"/>
            <a:ext cx="433388" cy="3313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5" name="Oval 27"/>
          <p:cNvSpPr>
            <a:spLocks noChangeArrowheads="1"/>
          </p:cNvSpPr>
          <p:nvPr/>
        </p:nvSpPr>
        <p:spPr bwMode="auto">
          <a:xfrm>
            <a:off x="3132138" y="4797425"/>
            <a:ext cx="1728787" cy="7905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246" name="Line 24"/>
          <p:cNvSpPr>
            <a:spLocks noChangeShapeType="1"/>
          </p:cNvSpPr>
          <p:nvPr/>
        </p:nvSpPr>
        <p:spPr bwMode="auto">
          <a:xfrm>
            <a:off x="1476375" y="908050"/>
            <a:ext cx="4318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7" name="Line 25"/>
          <p:cNvSpPr>
            <a:spLocks noChangeShapeType="1"/>
          </p:cNvSpPr>
          <p:nvPr/>
        </p:nvSpPr>
        <p:spPr bwMode="auto">
          <a:xfrm>
            <a:off x="1476375" y="1268413"/>
            <a:ext cx="719138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8" name="Line 26"/>
          <p:cNvSpPr>
            <a:spLocks noChangeShapeType="1"/>
          </p:cNvSpPr>
          <p:nvPr/>
        </p:nvSpPr>
        <p:spPr bwMode="auto">
          <a:xfrm>
            <a:off x="1331913" y="1268413"/>
            <a:ext cx="647700" cy="194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9" name="Oval 17"/>
          <p:cNvSpPr>
            <a:spLocks noChangeArrowheads="1"/>
          </p:cNvSpPr>
          <p:nvPr/>
        </p:nvSpPr>
        <p:spPr bwMode="auto">
          <a:xfrm>
            <a:off x="1835150" y="2997200"/>
            <a:ext cx="2663825" cy="9366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250" name="Oval 16"/>
          <p:cNvSpPr>
            <a:spLocks noChangeArrowheads="1"/>
          </p:cNvSpPr>
          <p:nvPr/>
        </p:nvSpPr>
        <p:spPr bwMode="auto">
          <a:xfrm>
            <a:off x="1835150" y="1916113"/>
            <a:ext cx="2663825" cy="9366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251" name="Oval 18"/>
          <p:cNvSpPr>
            <a:spLocks noChangeArrowheads="1"/>
          </p:cNvSpPr>
          <p:nvPr/>
        </p:nvSpPr>
        <p:spPr bwMode="auto">
          <a:xfrm>
            <a:off x="1763713" y="836613"/>
            <a:ext cx="2663825" cy="9366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25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54927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>A Magán nyugdíjpénztárak működése..</a:t>
            </a:r>
          </a:p>
        </p:txBody>
      </p:sp>
      <p:sp>
        <p:nvSpPr>
          <p:cNvPr id="10253" name="Text Box 5"/>
          <p:cNvSpPr txBox="1">
            <a:spLocks noChangeArrowheads="1"/>
          </p:cNvSpPr>
          <p:nvPr/>
        </p:nvSpPr>
        <p:spPr bwMode="auto">
          <a:xfrm>
            <a:off x="179388" y="836613"/>
            <a:ext cx="1368425" cy="466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400" b="1"/>
              <a:t>Tagdíj</a:t>
            </a:r>
          </a:p>
        </p:txBody>
      </p:sp>
      <p:sp>
        <p:nvSpPr>
          <p:cNvPr id="10254" name="Text Box 6"/>
          <p:cNvSpPr txBox="1">
            <a:spLocks noChangeArrowheads="1"/>
          </p:cNvSpPr>
          <p:nvPr/>
        </p:nvSpPr>
        <p:spPr bwMode="auto">
          <a:xfrm>
            <a:off x="2124075" y="981075"/>
            <a:ext cx="208915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1"/>
              <a:t>Fedezeti tartalék</a:t>
            </a:r>
          </a:p>
          <a:p>
            <a:pPr algn="ctr">
              <a:lnSpc>
                <a:spcPct val="65000"/>
              </a:lnSpc>
              <a:spcBef>
                <a:spcPct val="50000"/>
              </a:spcBef>
            </a:pPr>
            <a:r>
              <a:rPr lang="hu-HU" sz="1400" b="1"/>
              <a:t>95%</a:t>
            </a:r>
          </a:p>
        </p:txBody>
      </p:sp>
      <p:sp>
        <p:nvSpPr>
          <p:cNvPr id="10255" name="Text Box 7"/>
          <p:cNvSpPr txBox="1">
            <a:spLocks noChangeArrowheads="1"/>
          </p:cNvSpPr>
          <p:nvPr/>
        </p:nvSpPr>
        <p:spPr bwMode="auto">
          <a:xfrm>
            <a:off x="2195513" y="2060575"/>
            <a:ext cx="216058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1"/>
              <a:t>Működési tartalék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hu-HU" sz="1400" b="1"/>
              <a:t>4,5%</a:t>
            </a:r>
          </a:p>
        </p:txBody>
      </p:sp>
      <p:sp>
        <p:nvSpPr>
          <p:cNvPr id="10256" name="Text Box 8"/>
          <p:cNvSpPr txBox="1">
            <a:spLocks noChangeArrowheads="1"/>
          </p:cNvSpPr>
          <p:nvPr/>
        </p:nvSpPr>
        <p:spPr bwMode="auto">
          <a:xfrm>
            <a:off x="2195513" y="3141663"/>
            <a:ext cx="2232025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1"/>
              <a:t>Likviditási tartalék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hu-HU" sz="1400" b="1"/>
              <a:t>0,5%</a:t>
            </a:r>
          </a:p>
        </p:txBody>
      </p:sp>
      <p:sp>
        <p:nvSpPr>
          <p:cNvPr id="10257" name="Text Box 9"/>
          <p:cNvSpPr txBox="1">
            <a:spLocks noChangeArrowheads="1"/>
          </p:cNvSpPr>
          <p:nvPr/>
        </p:nvSpPr>
        <p:spPr bwMode="auto">
          <a:xfrm>
            <a:off x="4284663" y="1341438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600" i="1"/>
              <a:t>A tag pénze</a:t>
            </a:r>
          </a:p>
        </p:txBody>
      </p:sp>
      <p:sp>
        <p:nvSpPr>
          <p:cNvPr id="10258" name="Text Box 10"/>
          <p:cNvSpPr txBox="1">
            <a:spLocks noChangeArrowheads="1"/>
          </p:cNvSpPr>
          <p:nvPr/>
        </p:nvSpPr>
        <p:spPr bwMode="auto">
          <a:xfrm>
            <a:off x="4284663" y="2492375"/>
            <a:ext cx="25923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600" i="1"/>
              <a:t>A pénztár működésének fedezete</a:t>
            </a:r>
          </a:p>
        </p:txBody>
      </p:sp>
      <p:sp>
        <p:nvSpPr>
          <p:cNvPr id="10259" name="Text Box 11"/>
          <p:cNvSpPr txBox="1">
            <a:spLocks noChangeArrowheads="1"/>
          </p:cNvSpPr>
          <p:nvPr/>
        </p:nvSpPr>
        <p:spPr bwMode="auto">
          <a:xfrm>
            <a:off x="4356100" y="3573463"/>
            <a:ext cx="10795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600" i="1"/>
              <a:t>Általános tartalék</a:t>
            </a:r>
          </a:p>
        </p:txBody>
      </p:sp>
      <p:sp>
        <p:nvSpPr>
          <p:cNvPr id="10260" name="AutoShape 12"/>
          <p:cNvSpPr>
            <a:spLocks/>
          </p:cNvSpPr>
          <p:nvPr/>
        </p:nvSpPr>
        <p:spPr bwMode="auto">
          <a:xfrm>
            <a:off x="6372225" y="765175"/>
            <a:ext cx="576263" cy="3384550"/>
          </a:xfrm>
          <a:prstGeom prst="rightBrace">
            <a:avLst>
              <a:gd name="adj1" fmla="val 49026"/>
              <a:gd name="adj2" fmla="val 50421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261" name="Text Box 13"/>
          <p:cNvSpPr txBox="1">
            <a:spLocks noChangeArrowheads="1"/>
          </p:cNvSpPr>
          <p:nvPr/>
        </p:nvSpPr>
        <p:spPr bwMode="auto">
          <a:xfrm>
            <a:off x="7019925" y="1844675"/>
            <a:ext cx="1944688" cy="10160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2000" b="1"/>
              <a:t>Befektetésre kerül a szabad pénzeszköz</a:t>
            </a:r>
          </a:p>
        </p:txBody>
      </p:sp>
      <p:sp>
        <p:nvSpPr>
          <p:cNvPr id="10262" name="Text Box 15"/>
          <p:cNvSpPr txBox="1">
            <a:spLocks noChangeArrowheads="1"/>
          </p:cNvSpPr>
          <p:nvPr/>
        </p:nvSpPr>
        <p:spPr bwMode="auto">
          <a:xfrm>
            <a:off x="3276600" y="4868863"/>
            <a:ext cx="165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3200" b="1"/>
              <a:t>Hozam</a:t>
            </a:r>
          </a:p>
        </p:txBody>
      </p:sp>
      <p:sp>
        <p:nvSpPr>
          <p:cNvPr id="10263" name="AutoShape 23"/>
          <p:cNvSpPr>
            <a:spLocks noChangeArrowheads="1"/>
          </p:cNvSpPr>
          <p:nvPr/>
        </p:nvSpPr>
        <p:spPr bwMode="auto">
          <a:xfrm rot="10800000">
            <a:off x="5219700" y="3068638"/>
            <a:ext cx="3744913" cy="28813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4522 h 21600"/>
              <a:gd name="T14" fmla="*/ 19881 w 21600"/>
              <a:gd name="T15" fmla="*/ 763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4888" y="0"/>
                </a:lnTo>
                <a:lnTo>
                  <a:pt x="14888" y="4522"/>
                </a:lnTo>
                <a:lnTo>
                  <a:pt x="12427" y="4522"/>
                </a:lnTo>
                <a:cubicBezTo>
                  <a:pt x="5564" y="4522"/>
                  <a:pt x="0" y="7941"/>
                  <a:pt x="0" y="12158"/>
                </a:cubicBezTo>
                <a:lnTo>
                  <a:pt x="0" y="21600"/>
                </a:lnTo>
                <a:lnTo>
                  <a:pt x="3183" y="21600"/>
                </a:lnTo>
                <a:lnTo>
                  <a:pt x="3183" y="12158"/>
                </a:lnTo>
                <a:cubicBezTo>
                  <a:pt x="3183" y="9661"/>
                  <a:pt x="7322" y="7636"/>
                  <a:pt x="12427" y="7636"/>
                </a:cubicBezTo>
                <a:lnTo>
                  <a:pt x="14888" y="7636"/>
                </a:lnTo>
                <a:lnTo>
                  <a:pt x="14888" y="12158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1964</TotalTime>
  <Words>1467</Words>
  <Application>Microsoft Office PowerPoint</Application>
  <PresentationFormat>Diavetítés a képernyőre (4:3 oldalarány)</PresentationFormat>
  <Paragraphs>238</Paragraphs>
  <Slides>28</Slides>
  <Notes>16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28</vt:i4>
      </vt:variant>
    </vt:vector>
  </HeadingPairs>
  <TitlesOfParts>
    <vt:vector size="29" baseType="lpstr">
      <vt:lpstr>Alapértelmezett terv</vt:lpstr>
      <vt:lpstr>A magán nyugdíjpénztári tv. várható változásainak hatása. </vt:lpstr>
      <vt:lpstr> </vt:lpstr>
      <vt:lpstr>Öngondoskodás </vt:lpstr>
      <vt:lpstr>A magánnyugdíjpénztárak működése  </vt:lpstr>
      <vt:lpstr>Pénztárakról általában</vt:lpstr>
      <vt:lpstr>A pénztárak közös jellemzői</vt:lpstr>
      <vt:lpstr>Magán nyugdíjpénztárak működése..  </vt:lpstr>
      <vt:lpstr>Magán nyugdíjpénztárak működése..  </vt:lpstr>
      <vt:lpstr>A Magán nyugdíjpénztárak működése..</vt:lpstr>
      <vt:lpstr>10. dia</vt:lpstr>
      <vt:lpstr>Felügyelet</vt:lpstr>
      <vt:lpstr> </vt:lpstr>
      <vt:lpstr>Társadalombiztosítás…</vt:lpstr>
      <vt:lpstr>A hozamok számokban</vt:lpstr>
      <vt:lpstr>A hozamok grafikonon…</vt:lpstr>
      <vt:lpstr>Díjterhelési mutatók...</vt:lpstr>
      <vt:lpstr>Kockázatok...</vt:lpstr>
      <vt:lpstr>Nyugdíj kalkulátor...</vt:lpstr>
      <vt:lpstr>Nyugdíj kalkulátor...</vt:lpstr>
      <vt:lpstr>Nyugdíj kalkulátor...</vt:lpstr>
      <vt:lpstr> </vt:lpstr>
      <vt:lpstr> A törvény változása..</vt:lpstr>
      <vt:lpstr> A törvény változásainak hatása..</vt:lpstr>
      <vt:lpstr> A tv. makrogazdasági hatása …</vt:lpstr>
      <vt:lpstr> A tv. makrogazdasági hatása …</vt:lpstr>
      <vt:lpstr> </vt:lpstr>
      <vt:lpstr> A törvény változása hatásainak kivédése ..</vt:lpstr>
      <vt:lpstr>A tagok pénze biztonságban van..</vt:lpstr>
    </vt:vector>
  </TitlesOfParts>
  <Company>Ferling PR &amp; Communications Kft.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Kötelező a választás!  Miért ne döntenél okosan?</dc:title>
  <dc:creator>Staub Richárd</dc:creator>
  <cp:lastModifiedBy>Kádi Tünde</cp:lastModifiedBy>
  <cp:revision>208</cp:revision>
  <dcterms:created xsi:type="dcterms:W3CDTF">2005-09-27T12:45:53Z</dcterms:created>
  <dcterms:modified xsi:type="dcterms:W3CDTF">2010-11-02T12:12:57Z</dcterms:modified>
</cp:coreProperties>
</file>