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324" r:id="rId2"/>
    <p:sldId id="325" r:id="rId3"/>
    <p:sldId id="339" r:id="rId4"/>
    <p:sldId id="340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28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2" r:id="rId27"/>
    <p:sldId id="351" r:id="rId28"/>
    <p:sldId id="353" r:id="rId29"/>
  </p:sldIdLst>
  <p:sldSz cx="9144000" cy="6858000" type="screen4x3"/>
  <p:notesSz cx="7010400" cy="92964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900"/>
    <a:srgbClr val="00FF00"/>
    <a:srgbClr val="003300"/>
    <a:srgbClr val="8EC88E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50" d="100"/>
          <a:sy n="50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7BA313-E122-40CF-A565-52F1F0B89906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A344A7F-7F62-4B46-9E41-C6829A50802F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22752E-6423-465F-B022-AF120D1C43BD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4369547-03A5-4EFF-8D4F-271F087A2A6D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Munkavállalói részvétel a Gazdasági Társaságok vezetésében</a:t>
            </a:r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61240-5848-4B0B-A02D-B0902A7185F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6F62F-A100-489B-970B-CC3DBB73E07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031AE-063E-4C47-A6FB-4BF363DFA4F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9203B-3EAD-4A75-8426-4EEC9BDD052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CB97A-B9AF-43B3-95AA-732B21B3EBA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FEFFC-51CB-4856-B2BC-CF27F6CECC5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29852-D2F2-4D9E-90E6-5F4FBAA1D93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16FCF-EB0E-4C6C-B148-F36312EBBB5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8938-6047-4BB9-8C53-8D35E676FB6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ABF7-5F39-4292-AB51-FE6560A2551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C1714814-A51A-4604-A55B-264C9A5D58C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FE0D4"/>
                </a:solidFill>
                <a:latin typeface="Constantia" pitchFamily="18" charset="0"/>
              </a:defRPr>
            </a:lvl1pPr>
          </a:lstStyle>
          <a:p>
            <a:fld id="{4ECEF993-5365-4EB9-B535-B00D64B3A5E6}" type="slidenum">
              <a:rPr lang="hu-HU"/>
              <a:pPr/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1" r:id="rId9"/>
    <p:sldLayoutId id="2147483779" r:id="rId10"/>
    <p:sldLayoutId id="214748378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jogszabalykereso.mhk.hu/cgi_bin/njt_doc.cgi?docid=139230.59434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ép 3" descr="kicsi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8738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ED2D99-99B0-4E74-B3F8-C0CE4AB264C9}" type="slidenum">
              <a:rPr lang="hu-HU"/>
              <a:pPr/>
              <a:t>1</a:t>
            </a:fld>
            <a:endParaRPr lang="hu-HU"/>
          </a:p>
        </p:txBody>
      </p:sp>
      <p:pic>
        <p:nvPicPr>
          <p:cNvPr id="5124" name="Picture 5" descr="USZT_logo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Kép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0613" y="5810250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artalom helye 10"/>
          <p:cNvSpPr>
            <a:spLocks noGrp="1"/>
          </p:cNvSpPr>
          <p:nvPr>
            <p:ph idx="1"/>
          </p:nvPr>
        </p:nvSpPr>
        <p:spPr>
          <a:xfrm>
            <a:off x="457200" y="2444750"/>
            <a:ext cx="8229600" cy="2424113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sz="280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-2.5.3.A-13/1-2013-0025</a:t>
            </a:r>
            <a:r>
              <a:rPr lang="hu-HU" sz="2800" smtClean="0"/>
              <a:t> </a:t>
            </a:r>
            <a:endParaRPr lang="hu-HU" sz="280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hu-HU" sz="280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sz="2400" b="1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49"/>
            <a:ext cx="8229600" cy="5985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4878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800" i="1" dirty="0" smtClean="0"/>
              <a:t>h)</a:t>
            </a:r>
            <a:r>
              <a:rPr lang="hu-HU" sz="2800" dirty="0" smtClean="0"/>
              <a:t> a foglalkoztatást elősegítő támogatások igénybevétele,</a:t>
            </a:r>
          </a:p>
          <a:p>
            <a:pPr>
              <a:buNone/>
            </a:pPr>
            <a:r>
              <a:rPr lang="hu-HU" sz="2800" i="1" dirty="0" smtClean="0"/>
              <a:t>i)</a:t>
            </a:r>
            <a:r>
              <a:rPr lang="hu-HU" sz="2800" dirty="0" smtClean="0"/>
              <a:t> az egészségkárosodást szenvedett vagy a megváltozott munkaképességű munkavállalók rehabilitációjára vonatkozó intézkedések tervezete,</a:t>
            </a:r>
          </a:p>
          <a:p>
            <a:pPr>
              <a:buNone/>
            </a:pPr>
            <a:r>
              <a:rPr lang="hu-HU" sz="2800" i="1" dirty="0" smtClean="0">
                <a:solidFill>
                  <a:srgbClr val="FF0000"/>
                </a:solidFill>
              </a:rPr>
              <a:t>j)</a:t>
            </a:r>
            <a:r>
              <a:rPr lang="hu-HU" sz="2800" dirty="0" smtClean="0">
                <a:solidFill>
                  <a:srgbClr val="FF0000"/>
                </a:solidFill>
              </a:rPr>
              <a:t> a munkarend meghatározása,</a:t>
            </a:r>
          </a:p>
          <a:p>
            <a:pPr>
              <a:buNone/>
            </a:pPr>
            <a:r>
              <a:rPr lang="hu-HU" sz="2800" i="1" dirty="0" smtClean="0">
                <a:solidFill>
                  <a:srgbClr val="FF0000"/>
                </a:solidFill>
              </a:rPr>
              <a:t>k)</a:t>
            </a:r>
            <a:r>
              <a:rPr lang="hu-HU" sz="2800" dirty="0" smtClean="0">
                <a:solidFill>
                  <a:srgbClr val="FF0000"/>
                </a:solidFill>
              </a:rPr>
              <a:t> a munka díjazása elveinek meghatározása, !!! </a:t>
            </a:r>
            <a:r>
              <a:rPr lang="hu-HU" sz="2800" dirty="0" smtClean="0">
                <a:solidFill>
                  <a:srgbClr val="0070C0"/>
                </a:solidFill>
              </a:rPr>
              <a:t>- Szakszervezet</a:t>
            </a:r>
          </a:p>
          <a:p>
            <a:pPr>
              <a:buNone/>
            </a:pPr>
            <a:r>
              <a:rPr lang="hu-HU" sz="2800" i="1" dirty="0" smtClean="0"/>
              <a:t>l)</a:t>
            </a:r>
            <a:r>
              <a:rPr lang="hu-HU" sz="2800" dirty="0" smtClean="0"/>
              <a:t> a munkáltató működésével összefüggő környezetvédelmi intézkedés,</a:t>
            </a:r>
          </a:p>
          <a:p>
            <a:pPr>
              <a:buNone/>
            </a:pPr>
            <a:r>
              <a:rPr lang="hu-HU" sz="2800" i="1" dirty="0" smtClean="0"/>
              <a:t>m)</a:t>
            </a:r>
            <a:r>
              <a:rPr lang="hu-HU" sz="2800" dirty="0" smtClean="0"/>
              <a:t> az egyenlő bánásmód követelményének megtartására és az esélyegyenlőség biztosítására irányuló intézkedés,</a:t>
            </a:r>
          </a:p>
          <a:p>
            <a:pPr>
              <a:buNone/>
            </a:pPr>
            <a:r>
              <a:rPr lang="hu-HU" sz="2800" i="1" dirty="0" smtClean="0"/>
              <a:t>n)</a:t>
            </a:r>
            <a:r>
              <a:rPr lang="hu-HU" sz="2800" dirty="0" smtClean="0"/>
              <a:t> a családi élet és a munkatevékenység összehangolása,</a:t>
            </a:r>
          </a:p>
          <a:p>
            <a:pPr>
              <a:buNone/>
            </a:pPr>
            <a:r>
              <a:rPr lang="hu-HU" sz="2800" i="1" dirty="0" smtClean="0">
                <a:solidFill>
                  <a:srgbClr val="FF0000"/>
                </a:solidFill>
              </a:rPr>
              <a:t>o)</a:t>
            </a:r>
            <a:r>
              <a:rPr lang="hu-HU" sz="2800" dirty="0" smtClean="0">
                <a:solidFill>
                  <a:srgbClr val="FF0000"/>
                </a:solidFill>
              </a:rPr>
              <a:t> munkaviszonyra vonatkozó szabályban meghatározott egyéb intézkedés.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942"/>
          </a:xfrm>
        </p:spPr>
        <p:txBody>
          <a:bodyPr anchor="t">
            <a:noAutofit/>
          </a:bodyPr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A </a:t>
            </a:r>
            <a:r>
              <a:rPr lang="hu-HU" sz="2800" dirty="0" smtClean="0">
                <a:solidFill>
                  <a:schemeClr val="tx1"/>
                </a:solidFill>
              </a:rPr>
              <a:t>munkavállalóra vonatkozó személyes adatok kezelése és védelme</a:t>
            </a:r>
            <a:r>
              <a:rPr lang="hu-HU" sz="2800" dirty="0" smtClean="0">
                <a:solidFill>
                  <a:schemeClr val="tx1"/>
                </a:solidFill>
              </a:rPr>
              <a:t>, /Mt. 10. § (2)-(4) </a:t>
            </a:r>
            <a:r>
              <a:rPr lang="hu-HU" sz="2800" dirty="0" err="1" smtClean="0">
                <a:solidFill>
                  <a:schemeClr val="tx1"/>
                </a:solidFill>
              </a:rPr>
              <a:t>bek</a:t>
            </a:r>
            <a:r>
              <a:rPr lang="hu-HU" sz="2800" dirty="0" smtClean="0">
                <a:solidFill>
                  <a:schemeClr val="tx1"/>
                </a:solidFill>
              </a:rPr>
              <a:t>./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237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/>
              <a:t>(2) A munkáltató </a:t>
            </a:r>
            <a:r>
              <a:rPr lang="hu-H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köteles a munkavállalót tájékoztatni személyes adatainak kezeléséről</a:t>
            </a:r>
            <a:r>
              <a:rPr lang="hu-HU" dirty="0" smtClean="0"/>
              <a:t>. A munkáltató a munkavállalóra vonatkozó tényt, adatot, véleményt harmadik személlyel </a:t>
            </a:r>
            <a:r>
              <a:rPr lang="hu-HU" dirty="0" smtClean="0">
                <a:solidFill>
                  <a:srgbClr val="FF0000"/>
                </a:solidFill>
              </a:rPr>
              <a:t>csak törvényben meghatározott esetben </a:t>
            </a:r>
            <a:r>
              <a:rPr lang="hu-HU" dirty="0" smtClean="0"/>
              <a:t>vagy a </a:t>
            </a:r>
            <a:r>
              <a:rPr lang="hu-HU" dirty="0" smtClean="0">
                <a:solidFill>
                  <a:srgbClr val="FF0000"/>
                </a:solidFill>
              </a:rPr>
              <a:t>munkavállaló hozzájárulásával </a:t>
            </a:r>
            <a:r>
              <a:rPr lang="hu-HU" dirty="0" smtClean="0"/>
              <a:t>közölhet.</a:t>
            </a:r>
          </a:p>
          <a:p>
            <a:pPr>
              <a:buNone/>
            </a:pPr>
            <a:r>
              <a:rPr lang="hu-HU" dirty="0" smtClean="0"/>
              <a:t>(3) A munkaviszonyból származó kötelezettségek teljesítése céljából a munkáltató a munkavállaló személyes adatait – az adatszolgáltatás céljának megjelölésével, törvényben meghatározottak szerint – </a:t>
            </a:r>
            <a:r>
              <a:rPr lang="hu-HU" dirty="0" smtClean="0">
                <a:solidFill>
                  <a:srgbClr val="FF0000"/>
                </a:solidFill>
              </a:rPr>
              <a:t>adatfeldolgozó számára átadhatja.</a:t>
            </a:r>
            <a:r>
              <a:rPr lang="hu-HU" dirty="0" smtClean="0"/>
              <a:t> Erről a munkavállalót előzetesen tájékoztatni kell.</a:t>
            </a:r>
          </a:p>
          <a:p>
            <a:pPr>
              <a:buNone/>
            </a:pPr>
            <a:r>
              <a:rPr lang="hu-HU" dirty="0" smtClean="0"/>
              <a:t>(4) A munkavállalóra vonatkozó adatok statisztikai célra felhasználhatók és </a:t>
            </a:r>
            <a:r>
              <a:rPr lang="hu-HU" dirty="0" smtClean="0">
                <a:solidFill>
                  <a:srgbClr val="FF0000"/>
                </a:solidFill>
              </a:rPr>
              <a:t>statisztikai célú felhasználásra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hozzájárulása nélkül, személyazonosításra alkalmatlan módon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rgbClr val="FF0000"/>
                </a:solidFill>
              </a:rPr>
              <a:t>átadhatók.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85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 </a:t>
            </a:r>
            <a:r>
              <a:rPr lang="hu-HU" b="1" dirty="0" smtClean="0"/>
              <a:t>tájékoztatók</a:t>
            </a:r>
            <a:r>
              <a:rPr lang="hu-HU" dirty="0" smtClean="0"/>
              <a:t> tartalmának véleményezése. /Pl.: MVM cégcsoport/</a:t>
            </a:r>
          </a:p>
          <a:p>
            <a:pPr>
              <a:buNone/>
            </a:pPr>
            <a:r>
              <a:rPr lang="hu-HU" dirty="0" smtClean="0"/>
              <a:t>Az adatkezelésre vonatkozó </a:t>
            </a:r>
            <a:r>
              <a:rPr lang="hu-HU" b="1" dirty="0" smtClean="0"/>
              <a:t>szabályzat</a:t>
            </a:r>
            <a:r>
              <a:rPr lang="hu-HU" dirty="0" smtClean="0"/>
              <a:t> véleményezése.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vélemény kialakítása során a fent idézett törvényi helyek betartásának ellenőrzése. </a:t>
            </a:r>
          </a:p>
          <a:p>
            <a:pPr>
              <a:buNone/>
            </a:pPr>
            <a:r>
              <a:rPr lang="hu-HU" dirty="0" smtClean="0"/>
              <a:t>Kapcsolódó jogszabály, amely a vélemény kialakítását segíti: </a:t>
            </a:r>
          </a:p>
          <a:p>
            <a:pPr>
              <a:buNone/>
            </a:pPr>
            <a:r>
              <a:rPr lang="hu-HU" b="1" dirty="0" smtClean="0"/>
              <a:t>2011. évi </a:t>
            </a:r>
            <a:r>
              <a:rPr lang="hu-HU" b="1" dirty="0" err="1" smtClean="0"/>
              <a:t>CXII</a:t>
            </a:r>
            <a:r>
              <a:rPr lang="hu-HU" b="1" dirty="0" smtClean="0"/>
              <a:t>. törvény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az információs önrendelkezési jogról és az </a:t>
            </a:r>
            <a:r>
              <a:rPr lang="hu-HU" b="1" dirty="0" err="1" smtClean="0"/>
              <a:t>információszabadságról</a:t>
            </a:r>
            <a:r>
              <a:rPr lang="hu-HU" b="1" baseline="30000" dirty="0" err="1" smtClean="0">
                <a:hlinkClick r:id="rId2"/>
              </a:rPr>
              <a:t>1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dirty="0" smtClean="0">
                <a:solidFill>
                  <a:schemeClr val="tx1"/>
                </a:solidFill>
              </a:rPr>
              <a:t>A munkavállaló </a:t>
            </a:r>
            <a:r>
              <a:rPr lang="hu-HU" sz="3600" dirty="0" smtClean="0">
                <a:solidFill>
                  <a:schemeClr val="tx1"/>
                </a:solidFill>
              </a:rPr>
              <a:t>ellenőrzésére szolgáló technikai eszköz </a:t>
            </a:r>
            <a:r>
              <a:rPr lang="hu-HU" sz="3600" dirty="0" smtClean="0">
                <a:solidFill>
                  <a:schemeClr val="tx1"/>
                </a:solidFill>
              </a:rPr>
              <a:t>alkalmazása /Mt. 11.§/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(1) A munkáltató a munkavállalót </a:t>
            </a:r>
            <a:r>
              <a:rPr lang="hu-HU" dirty="0" smtClean="0">
                <a:solidFill>
                  <a:srgbClr val="FF0000"/>
                </a:solidFill>
              </a:rPr>
              <a:t>csak</a:t>
            </a:r>
            <a:r>
              <a:rPr lang="hu-HU" dirty="0" smtClean="0"/>
              <a:t> a </a:t>
            </a:r>
            <a:r>
              <a:rPr lang="hu-HU" dirty="0" smtClean="0">
                <a:solidFill>
                  <a:srgbClr val="FF0000"/>
                </a:solidFill>
              </a:rPr>
              <a:t>munkaviszonnyal összefüggő magatartása körében ellenőrizheti. </a:t>
            </a:r>
            <a:r>
              <a:rPr lang="hu-HU" dirty="0" smtClean="0"/>
              <a:t>A munkáltató ellenőrzése és az annak során alkalmazott eszközök, módszerek nem járhatnak az emberi méltóság megsértésével. </a:t>
            </a:r>
            <a:r>
              <a:rPr lang="hu-H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munkavállaló magánélete nem ellenőrizhető.</a:t>
            </a:r>
          </a:p>
          <a:p>
            <a:pPr>
              <a:buNone/>
            </a:pPr>
            <a:r>
              <a:rPr lang="hu-HU" dirty="0" smtClean="0"/>
              <a:t>(2) A munkáltató </a:t>
            </a:r>
            <a:r>
              <a:rPr lang="hu-HU" dirty="0" smtClean="0">
                <a:solidFill>
                  <a:srgbClr val="FF00FF"/>
                </a:solidFill>
              </a:rPr>
              <a:t>előzetesen tájékoztatja </a:t>
            </a:r>
            <a:r>
              <a:rPr lang="hu-HU" dirty="0" smtClean="0"/>
              <a:t>a munkavállalót azoknak a technikai eszközöknek az alkalmazásáról, amelyek a munkavállaló ellenőrzésére szolgálnak.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85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9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Amennyiben a munkáltatót használni akar ilyen eszközöket, akkor annak használatát szabályzatban kell rögzítenie!</a:t>
            </a:r>
          </a:p>
          <a:p>
            <a:pPr>
              <a:buNone/>
            </a:pPr>
            <a:r>
              <a:rPr lang="hu-HU" dirty="0" smtClean="0"/>
              <a:t>A szabályzatnak tartalmaznia kell többek között: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u-HU" dirty="0" smtClean="0"/>
              <a:t> az alkalmazás célját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u-HU" dirty="0" smtClean="0"/>
              <a:t> </a:t>
            </a:r>
            <a:r>
              <a:rPr lang="hu-HU" dirty="0" smtClean="0"/>
              <a:t>az alkalmazott eszközöket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u-HU" dirty="0" smtClean="0"/>
              <a:t> </a:t>
            </a:r>
            <a:r>
              <a:rPr lang="hu-HU" dirty="0" smtClean="0"/>
              <a:t>az elhelyezés helyét, alkalmazási módját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u-HU" dirty="0" smtClean="0"/>
              <a:t> </a:t>
            </a:r>
            <a:r>
              <a:rPr lang="hu-HU" dirty="0" smtClean="0"/>
              <a:t>az eszköz adatainak ellenőrzésére jogosult személyeket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u-HU" dirty="0" smtClean="0"/>
              <a:t>Az adatok </a:t>
            </a:r>
            <a:r>
              <a:rPr lang="hu-HU" dirty="0" smtClean="0"/>
              <a:t>ő</a:t>
            </a:r>
            <a:r>
              <a:rPr lang="hu-HU" dirty="0" smtClean="0"/>
              <a:t>rzésének módját, idejét, törlésének módját, felelősét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443186"/>
          </a:xfrm>
        </p:spPr>
        <p:txBody>
          <a:bodyPr>
            <a:normAutofit/>
          </a:bodyPr>
          <a:lstStyle/>
          <a:p>
            <a:pPr algn="ctr"/>
            <a:r>
              <a:rPr lang="hu-HU" sz="2800" dirty="0" smtClean="0">
                <a:solidFill>
                  <a:srgbClr val="FF0000"/>
                </a:solidFill>
                <a:latin typeface="Constantia"/>
                <a:ea typeface="+mn-ea"/>
                <a:cs typeface="+mn-cs"/>
              </a:rPr>
              <a:t>Az </a:t>
            </a:r>
            <a:r>
              <a:rPr lang="hu-HU" sz="2800" dirty="0" smtClean="0">
                <a:solidFill>
                  <a:srgbClr val="FF0000"/>
                </a:solidFill>
                <a:latin typeface="Constantia"/>
                <a:ea typeface="+mn-ea"/>
                <a:cs typeface="+mn-cs"/>
              </a:rPr>
              <a:t>egyenlő bánásmód követelményének megtartására és az esélyegyenlőség biztosítására irányuló </a:t>
            </a:r>
            <a:r>
              <a:rPr lang="hu-HU" sz="2800" dirty="0" smtClean="0">
                <a:solidFill>
                  <a:srgbClr val="FF0000"/>
                </a:solidFill>
                <a:latin typeface="Constantia"/>
                <a:ea typeface="+mn-ea"/>
                <a:cs typeface="+mn-cs"/>
              </a:rPr>
              <a:t>intézkedés /Mt. 12.§/</a:t>
            </a:r>
            <a:endParaRPr lang="hu-HU" sz="4000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b="1" dirty="0" smtClean="0"/>
              <a:t>12. §</a:t>
            </a:r>
            <a:r>
              <a:rPr lang="hu-HU" dirty="0" smtClean="0"/>
              <a:t> (1) A munkaviszonnyal, így különösen a munka díjazásával kapcsolatban az egyenlő bánásmód követelményét meg kell tartani. </a:t>
            </a:r>
            <a:r>
              <a:rPr lang="hu-HU" dirty="0" smtClean="0">
                <a:solidFill>
                  <a:srgbClr val="FF0000"/>
                </a:solidFill>
              </a:rPr>
              <a:t>E követelmény megsértésének orvoslása nem járhat más munkavállaló jogának megsértésével vagy csorbításával.</a:t>
            </a:r>
          </a:p>
          <a:p>
            <a:pPr>
              <a:buNone/>
            </a:pPr>
            <a:r>
              <a:rPr lang="hu-HU" dirty="0" smtClean="0"/>
              <a:t>(2) Munkabérnek minősül az (1) bekezdés alkalmazásában minden, a munkaviszony alapján közvetlenül vagy közvetve nyújtott pénzbeli és természetbeni juttatás.</a:t>
            </a:r>
          </a:p>
          <a:p>
            <a:pPr>
              <a:buNone/>
            </a:pPr>
            <a:r>
              <a:rPr lang="hu-HU" dirty="0" smtClean="0"/>
              <a:t>(3) A munka egyenlő értékének megállapításánál különösen az elvégzett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munka természetét</a:t>
            </a:r>
            <a:r>
              <a:rPr lang="hu-HU" dirty="0" smtClean="0"/>
              <a:t>, </a:t>
            </a:r>
            <a:r>
              <a:rPr lang="hu-HU" dirty="0" smtClean="0">
                <a:solidFill>
                  <a:schemeClr val="accent5">
                    <a:lumMod val="50000"/>
                  </a:schemeClr>
                </a:solidFill>
              </a:rPr>
              <a:t>minőségét, </a:t>
            </a:r>
            <a:r>
              <a:rPr lang="hu-HU" dirty="0" smtClean="0">
                <a:solidFill>
                  <a:srgbClr val="CC0000"/>
                </a:solidFill>
              </a:rPr>
              <a:t>mennyiségét</a:t>
            </a:r>
            <a:r>
              <a:rPr lang="hu-HU" dirty="0" smtClean="0"/>
              <a:t>, </a:t>
            </a:r>
            <a:r>
              <a:rPr lang="hu-HU" dirty="0" smtClean="0">
                <a:solidFill>
                  <a:srgbClr val="0033CC"/>
                </a:solidFill>
              </a:rPr>
              <a:t>a munkakörülményeket</a:t>
            </a:r>
            <a:r>
              <a:rPr lang="hu-HU" dirty="0" smtClean="0"/>
              <a:t>, a szükséges </a:t>
            </a:r>
            <a:r>
              <a:rPr lang="hu-HU" dirty="0" smtClean="0">
                <a:solidFill>
                  <a:srgbClr val="66FF33"/>
                </a:solidFill>
              </a:rPr>
              <a:t>szakképzettséget</a:t>
            </a:r>
            <a:r>
              <a:rPr lang="hu-HU" dirty="0" smtClean="0"/>
              <a:t>,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fizikai vagy szellemi erőfeszítést</a:t>
            </a:r>
            <a:r>
              <a:rPr lang="hu-HU" dirty="0" smtClean="0"/>
              <a:t>, </a:t>
            </a:r>
            <a:r>
              <a:rPr lang="hu-HU" u="sng" dirty="0" smtClean="0"/>
              <a:t>tapasztalatot,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C000"/>
                </a:solidFill>
              </a:rPr>
              <a:t>felelősséget</a:t>
            </a:r>
            <a:r>
              <a:rPr lang="hu-HU" dirty="0" smtClean="0"/>
              <a:t>, a </a:t>
            </a:r>
            <a:r>
              <a:rPr lang="hu-HU" dirty="0" smtClean="0">
                <a:solidFill>
                  <a:srgbClr val="FF0000"/>
                </a:solidFill>
              </a:rPr>
              <a:t>munkaerő-piaci viszonyokat kell figyelembe venni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15</a:t>
            </a:fld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49"/>
            <a:ext cx="8229600" cy="59856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munkáltatói intézkedés vagy szabályzat tervezetet a fent idézett törvényi előírások figyelembe vételével kell véleményezni.</a:t>
            </a:r>
          </a:p>
          <a:p>
            <a:pPr>
              <a:buNone/>
            </a:pPr>
            <a:r>
              <a:rPr lang="hu-HU" dirty="0" smtClean="0"/>
              <a:t>Kapcsolódó jogszabály, amely segít a vélemény kialakításában:</a:t>
            </a:r>
          </a:p>
          <a:p>
            <a:pPr>
              <a:buNone/>
            </a:pPr>
            <a:r>
              <a:rPr lang="hu-HU" b="1" dirty="0" smtClean="0"/>
              <a:t>2003. évi </a:t>
            </a:r>
            <a:r>
              <a:rPr lang="hu-HU" b="1" dirty="0" err="1" smtClean="0"/>
              <a:t>CXXV</a:t>
            </a:r>
            <a:r>
              <a:rPr lang="hu-HU" b="1" dirty="0" smtClean="0"/>
              <a:t>. törvény</a:t>
            </a:r>
          </a:p>
          <a:p>
            <a:pPr>
              <a:buNone/>
            </a:pPr>
            <a:r>
              <a:rPr lang="hu-HU" b="1" dirty="0" smtClean="0"/>
              <a:t>az egyenlő bánásmódról és az </a:t>
            </a:r>
            <a:r>
              <a:rPr lang="hu-HU" b="1" dirty="0" smtClean="0"/>
              <a:t>esélyegyenlőség</a:t>
            </a:r>
          </a:p>
          <a:p>
            <a:pPr>
              <a:buNone/>
            </a:pPr>
            <a:r>
              <a:rPr lang="hu-HU" b="1" dirty="0" smtClean="0"/>
              <a:t>előmozdításáról</a:t>
            </a:r>
            <a:endParaRPr lang="hu-HU" b="1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 anchor="t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Munkáltatói jogutódlás esetén, megállapodási jog /265.§/</a:t>
            </a:r>
            <a:br>
              <a:rPr lang="hu-HU" sz="4000" dirty="0" smtClean="0">
                <a:solidFill>
                  <a:srgbClr val="C00000"/>
                </a:solidFill>
              </a:rPr>
            </a:b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A munkáltató személyében bekövetkező változás esetén az átadó és az átvevő munkáltató</a:t>
            </a:r>
            <a:r>
              <a:rPr lang="hu-HU" sz="2400" dirty="0" smtClean="0">
                <a:solidFill>
                  <a:srgbClr val="FF0000"/>
                </a:solidFill>
                <a:latin typeface="Arial" charset="0"/>
              </a:rPr>
              <a:t> legkésőbb a változást megelőzően tizenöt nappal </a:t>
            </a: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tájékoztatja az üzemi tanácsot a </a:t>
            </a: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változás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hu-HU" sz="2400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400" i="1" dirty="0" smtClean="0">
                <a:solidFill>
                  <a:prstClr val="black"/>
                </a:solidFill>
                <a:latin typeface="Arial" charset="0"/>
              </a:rPr>
              <a:t>a)</a:t>
            </a: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 időpontjáról vagy tervezett időpontjáról,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400" i="1" dirty="0" smtClean="0">
                <a:solidFill>
                  <a:prstClr val="black"/>
                </a:solidFill>
                <a:latin typeface="Arial" charset="0"/>
              </a:rPr>
              <a:t>b)</a:t>
            </a: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 okáról,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400" i="1" dirty="0" smtClean="0">
                <a:solidFill>
                  <a:prstClr val="black"/>
                </a:solidFill>
                <a:latin typeface="Arial" charset="0"/>
              </a:rPr>
              <a:t>c)</a:t>
            </a: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 a munkavállalókat érintő jogi, gazdasági és szociális következményeiről.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85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5055841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Az (1) bekezdésben meghatározott időpontban az átadó és az átvevő munkáltató – </a:t>
            </a:r>
            <a:r>
              <a:rPr lang="hu-HU" sz="2800" dirty="0" smtClean="0">
                <a:solidFill>
                  <a:srgbClr val="FF0000"/>
                </a:solidFill>
                <a:latin typeface="Arial" charset="0"/>
              </a:rPr>
              <a:t>megállapodás megkötése érdekében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 – tárgyalást kezdeményez az üzemi tanáccsal a munkavállalókat érintő tervezett intézkedésekről.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A tárgyalásnak ki kell terjednie az intézkedések </a:t>
            </a:r>
            <a:r>
              <a:rPr lang="hu-HU" sz="2800" dirty="0" smtClean="0">
                <a:solidFill>
                  <a:srgbClr val="FF0000"/>
                </a:solidFill>
                <a:latin typeface="Arial" charset="0"/>
              </a:rPr>
              <a:t>elveire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, a hátrányos következmények </a:t>
            </a:r>
            <a:r>
              <a:rPr lang="hu-HU" sz="2800" dirty="0" smtClean="0">
                <a:solidFill>
                  <a:srgbClr val="FF0000"/>
                </a:solidFill>
                <a:latin typeface="Arial" charset="0"/>
              </a:rPr>
              <a:t>elkerülésének módjára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hu-HU" sz="2800" dirty="0" smtClean="0">
                <a:solidFill>
                  <a:srgbClr val="FF0000"/>
                </a:solidFill>
                <a:latin typeface="Arial" charset="0"/>
              </a:rPr>
              <a:t>eszközére 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és e következmények </a:t>
            </a:r>
            <a:r>
              <a:rPr lang="hu-HU" sz="2800" dirty="0" smtClean="0">
                <a:solidFill>
                  <a:srgbClr val="FF0000"/>
                </a:solidFill>
                <a:latin typeface="Arial" charset="0"/>
              </a:rPr>
              <a:t>enyhítését célzó eszközökre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85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5127849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Az átadó és az átvevő munkáltató akkor is teljesíti  </a:t>
            </a:r>
            <a:r>
              <a:rPr lang="hu-HU" b="1" dirty="0" smtClean="0">
                <a:solidFill>
                  <a:srgbClr val="FF0000"/>
                </a:solidFill>
                <a:latin typeface="Arial" charset="0"/>
              </a:rPr>
              <a:t>(teljesíteni köteles!) </a:t>
            </a: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a tájékoztatási és tárgyalási kötelezettségét, ha a munkáltató személyében bekövetkező változást megalapozó döntést a munkáltatót ellenőrző szervezet </a:t>
            </a:r>
            <a:r>
              <a:rPr lang="hu-HU" b="1" dirty="0" smtClean="0">
                <a:solidFill>
                  <a:srgbClr val="FF0000"/>
                </a:solidFill>
                <a:latin typeface="Arial" charset="0"/>
              </a:rPr>
              <a:t>(Igazgatóság) </a:t>
            </a: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vagy személy </a:t>
            </a:r>
            <a:r>
              <a:rPr lang="hu-HU" b="1" dirty="0" smtClean="0">
                <a:solidFill>
                  <a:srgbClr val="FF0000"/>
                </a:solidFill>
                <a:latin typeface="Arial" charset="0"/>
              </a:rPr>
              <a:t>(tulajdonos) </a:t>
            </a: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hozta meg. </a:t>
            </a:r>
            <a:endParaRPr lang="hu-HU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A </a:t>
            </a: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munkáltató nem hivatkozhat arra, hogy tájékoztatási és tárgyalási kötelezettségét azért nem teljesítette, mert az ellenőrző szervezet vagy személy a döntéséről a munkáltató tájékoztatását elmulasztotta.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ép 3" descr="kicsi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738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8C4025-70B0-4F7F-8CE6-5CA7F98C6D7B}" type="slidenum">
              <a:rPr lang="hu-HU"/>
              <a:pPr/>
              <a:t>2</a:t>
            </a:fld>
            <a:endParaRPr lang="hu-HU"/>
          </a:p>
        </p:txBody>
      </p:sp>
      <p:pic>
        <p:nvPicPr>
          <p:cNvPr id="6148" name="Picture 5" descr="USZT_logo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Kép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0613" y="5810250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sz="130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</a:t>
            </a:r>
            <a:r>
              <a:rPr lang="hu-HU" sz="140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-2.5.3.A-13/1-2013-0025</a:t>
            </a:r>
            <a:r>
              <a:rPr lang="hu-HU" sz="1400" smtClean="0"/>
              <a:t> </a:t>
            </a:r>
            <a:endParaRPr lang="hu-HU" sz="130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sz="1300" b="1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sz="1300" b="1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27584" y="2420888"/>
            <a:ext cx="7499871" cy="273630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ÜZEMI </a:t>
            </a:r>
            <a:r>
              <a:rPr lang="hu-H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TANÁCS</a:t>
            </a:r>
            <a:r>
              <a:rPr lang="hu-H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RÉSZVÉTEL vagy BELESZÓLÁS</a:t>
            </a:r>
            <a:r>
              <a:rPr lang="hu-H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hu-HU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JOGOK GYAKORLÁSÁNAK LEHETŐSÉGEI!</a:t>
            </a:r>
            <a:endParaRPr lang="hu-HU" sz="36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pPr algn="ctr"/>
            <a:r>
              <a:rPr lang="hu-HU" sz="4000" dirty="0" smtClean="0">
                <a:solidFill>
                  <a:srgbClr val="C00000"/>
                </a:solidFill>
              </a:rPr>
              <a:t>Működési jogok /259-261.§/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/>
          <a:lstStyle/>
          <a:p>
            <a:pPr marL="0" lvl="0" indent="0">
              <a:spcBef>
                <a:spcPct val="5000"/>
              </a:spcBef>
              <a:spcAft>
                <a:spcPct val="25000"/>
              </a:spcAft>
              <a:buClrTx/>
              <a:buSzTx/>
              <a:buNone/>
            </a:pPr>
            <a:r>
              <a:rPr lang="hu-H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Költségek:</a:t>
            </a:r>
            <a:r>
              <a:rPr lang="hu-H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Az üzemi tanács választásával és működésével kapcsolatos indokolt költségek a munkáltatót terhelik. /236.§ (4)/</a:t>
            </a:r>
          </a:p>
          <a:p>
            <a:pPr marL="0" lvl="0" indent="0">
              <a:spcBef>
                <a:spcPct val="5000"/>
              </a:spcBef>
              <a:spcAft>
                <a:spcPct val="25000"/>
              </a:spcAft>
              <a:buClrTx/>
              <a:buSzTx/>
              <a:buNone/>
            </a:pPr>
            <a:r>
              <a:rPr lang="hu-H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Munkaidő-kedvezmény:</a:t>
            </a:r>
            <a:r>
              <a:rPr lang="hu-H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Elnöknek 15%, tagoknak 10% havonta</a:t>
            </a:r>
          </a:p>
          <a:p>
            <a:pPr marL="0" lvl="0" indent="0">
              <a:spcBef>
                <a:spcPct val="5000"/>
              </a:spcBef>
              <a:spcAft>
                <a:spcPct val="25000"/>
              </a:spcAft>
              <a:buClrTx/>
              <a:buSzTx/>
              <a:buNone/>
            </a:pPr>
            <a:r>
              <a:rPr lang="hu-H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Munkajogi védelem</a:t>
            </a:r>
            <a:r>
              <a:rPr lang="hu-H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hu-H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csak az elnöknek</a:t>
            </a:r>
          </a:p>
          <a:p>
            <a:pPr marL="800100" lvl="1" indent="-342900">
              <a:spcBef>
                <a:spcPct val="5000"/>
              </a:spcBef>
              <a:spcAft>
                <a:spcPct val="25000"/>
              </a:spcAft>
              <a:buClrTx/>
              <a:buSzTx/>
              <a:buFontTx/>
              <a:buChar char="-"/>
            </a:pPr>
            <a:r>
              <a:rPr lang="hu-H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Két jogcímen nem járhat a védelem (ilyenkor szakszervezeti védelem él)</a:t>
            </a:r>
          </a:p>
          <a:p>
            <a:pPr marL="0" lvl="0" indent="0">
              <a:spcBef>
                <a:spcPct val="5000"/>
              </a:spcBef>
              <a:spcAft>
                <a:spcPct val="25000"/>
              </a:spcAft>
              <a:buClrTx/>
              <a:buSzTx/>
              <a:buNone/>
            </a:pPr>
            <a:r>
              <a:rPr lang="hu-H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Propaganda jog: </a:t>
            </a:r>
            <a:r>
              <a:rPr lang="hu-H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munkáltató az </a:t>
            </a:r>
            <a:r>
              <a:rPr lang="hu-HU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üzemi megállapodásban meghatározott módon </a:t>
            </a:r>
            <a:r>
              <a:rPr lang="hu-H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biztosítja annak lehetőségét, hogy az üzemi tanács a tevékenységével kapcsolatos tájékoztatást közzétegye.</a:t>
            </a:r>
            <a:endParaRPr lang="hu-HU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Az üzemi tanács </a:t>
            </a:r>
            <a:r>
              <a:rPr lang="hu-H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félévente tájékoztatja tevékenységéről a munkavállalókat. /262.§ (4)/</a:t>
            </a:r>
            <a:endParaRPr lang="hu-HU" sz="2000" dirty="0" smtClean="0">
              <a:solidFill>
                <a:prstClr val="black"/>
              </a:solidFill>
              <a:latin typeface="Arial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4000" dirty="0" smtClean="0">
                <a:solidFill>
                  <a:srgbClr val="C00000"/>
                </a:solidFill>
              </a:rPr>
              <a:t>Üzemi megállapodás I. /267.§/</a:t>
            </a:r>
            <a:endParaRPr lang="hu-HU" sz="40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A munkáltató és az üzemi tanács az Mt. e fejezetében foglaltak végrehajtására, együttműködésük előmozdítására </a:t>
            </a:r>
            <a:r>
              <a:rPr lang="hu-HU" dirty="0" smtClean="0">
                <a:solidFill>
                  <a:srgbClr val="FF0000"/>
                </a:solidFill>
                <a:latin typeface="Arial" charset="0"/>
              </a:rPr>
              <a:t>üzemi megállapodást köthet</a:t>
            </a:r>
            <a:r>
              <a:rPr lang="hu-HU" dirty="0" smtClean="0">
                <a:solidFill>
                  <a:srgbClr val="FF0000"/>
                </a:solidFill>
                <a:latin typeface="Arial" charset="0"/>
              </a:rPr>
              <a:t>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hu-HU" dirty="0" smtClean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Az üzemi megállapodás </a:t>
            </a:r>
            <a:r>
              <a:rPr lang="hu-HU" dirty="0" smtClean="0">
                <a:solidFill>
                  <a:srgbClr val="FF0000"/>
                </a:solidFill>
                <a:latin typeface="Arial" charset="0"/>
              </a:rPr>
              <a:t>határozott időre</a:t>
            </a: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, de legfeljebb az üzemi tanács megbízatásának tartamára </a:t>
            </a:r>
            <a:r>
              <a:rPr lang="hu-HU" dirty="0" smtClean="0">
                <a:solidFill>
                  <a:srgbClr val="FF0000"/>
                </a:solidFill>
                <a:latin typeface="Arial" charset="0"/>
              </a:rPr>
              <a:t>köthető</a:t>
            </a: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hu-HU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 Az üzemi megállapodás </a:t>
            </a:r>
            <a:r>
              <a:rPr lang="hu-HU" dirty="0" smtClean="0">
                <a:solidFill>
                  <a:srgbClr val="FF0000"/>
                </a:solidFill>
                <a:latin typeface="Arial" charset="0"/>
              </a:rPr>
              <a:t>három hónapos felmondási </a:t>
            </a: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idővel felmondható</a:t>
            </a: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hu-HU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 Az üzemi megállapodás </a:t>
            </a:r>
            <a:r>
              <a:rPr lang="hu-HU" dirty="0" smtClean="0">
                <a:solidFill>
                  <a:srgbClr val="FF0000"/>
                </a:solidFill>
                <a:latin typeface="Arial" charset="0"/>
              </a:rPr>
              <a:t>megszűnik</a:t>
            </a:r>
            <a:r>
              <a:rPr lang="hu-HU" dirty="0" smtClean="0">
                <a:solidFill>
                  <a:prstClr val="black"/>
                </a:solidFill>
                <a:latin typeface="Arial" charset="0"/>
              </a:rPr>
              <a:t> az üzemi tanács megszűnésével.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854"/>
          </a:xfrm>
        </p:spPr>
        <p:txBody>
          <a:bodyPr/>
          <a:lstStyle/>
          <a:p>
            <a:pPr algn="ctr" eaLnBrk="1" hangingPunct="1">
              <a:defRPr/>
            </a:pPr>
            <a:endParaRPr lang="hu-HU" sz="40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u="sng" dirty="0" smtClean="0"/>
              <a:t>Az üzemi megállapodás</a:t>
            </a:r>
          </a:p>
          <a:p>
            <a:pPr>
              <a:buNone/>
            </a:pPr>
            <a:r>
              <a:rPr lang="hu-HU" i="1" dirty="0" smtClean="0"/>
              <a:t>	a)</a:t>
            </a:r>
            <a:r>
              <a:rPr lang="hu-HU" dirty="0" smtClean="0"/>
              <a:t> a 233. §</a:t>
            </a:r>
            <a:r>
              <a:rPr lang="hu-HU" dirty="0" err="1" smtClean="0"/>
              <a:t>-ban</a:t>
            </a:r>
            <a:r>
              <a:rPr lang="hu-HU" dirty="0" smtClean="0"/>
              <a:t>,			 - tájékoztató, konzultáció 					    fogalma </a:t>
            </a:r>
          </a:p>
          <a:p>
            <a:pPr>
              <a:buNone/>
            </a:pPr>
            <a:r>
              <a:rPr lang="hu-HU" i="1" dirty="0" smtClean="0"/>
              <a:t>	b)</a:t>
            </a:r>
            <a:r>
              <a:rPr lang="hu-HU" dirty="0" smtClean="0"/>
              <a:t> a 236. § (4) bekezdésében,        - költségek a 							    munkáltatót terhelik</a:t>
            </a:r>
          </a:p>
          <a:p>
            <a:pPr>
              <a:buNone/>
            </a:pPr>
            <a:r>
              <a:rPr lang="hu-HU" i="1" dirty="0" smtClean="0"/>
              <a:t>	c)</a:t>
            </a:r>
            <a:r>
              <a:rPr lang="hu-HU" dirty="0" smtClean="0"/>
              <a:t> a 238–249. §</a:t>
            </a:r>
            <a:r>
              <a:rPr lang="hu-HU" dirty="0" err="1" smtClean="0"/>
              <a:t>-ban</a:t>
            </a:r>
            <a:r>
              <a:rPr lang="hu-HU" dirty="0" smtClean="0"/>
              <a:t>,		 - választási szabályok</a:t>
            </a:r>
          </a:p>
          <a:p>
            <a:pPr>
              <a:buNone/>
            </a:pPr>
            <a:r>
              <a:rPr lang="hu-HU" i="1" dirty="0" smtClean="0"/>
              <a:t>	d)</a:t>
            </a:r>
            <a:r>
              <a:rPr lang="hu-HU" dirty="0" smtClean="0"/>
              <a:t> a 252–255. §</a:t>
            </a:r>
            <a:r>
              <a:rPr lang="hu-HU" dirty="0" err="1" smtClean="0"/>
              <a:t>-ban</a:t>
            </a:r>
            <a:r>
              <a:rPr lang="hu-HU" dirty="0" smtClean="0"/>
              <a:t>,		 - ÜT megszűnése</a:t>
            </a:r>
          </a:p>
          <a:p>
            <a:pPr>
              <a:buNone/>
            </a:pPr>
            <a:r>
              <a:rPr lang="hu-HU" i="1" dirty="0" smtClean="0"/>
              <a:t>	e)</a:t>
            </a:r>
            <a:r>
              <a:rPr lang="hu-HU" dirty="0" smtClean="0"/>
              <a:t> a 259. §</a:t>
            </a:r>
            <a:r>
              <a:rPr lang="hu-HU" dirty="0" err="1" smtClean="0"/>
              <a:t>-ban</a:t>
            </a:r>
            <a:r>
              <a:rPr lang="hu-HU" dirty="0" smtClean="0"/>
              <a:t>,			 - ÜT működése</a:t>
            </a:r>
          </a:p>
          <a:p>
            <a:pPr>
              <a:buNone/>
            </a:pPr>
            <a:r>
              <a:rPr lang="hu-HU" i="1" dirty="0" smtClean="0"/>
              <a:t>	f)</a:t>
            </a:r>
            <a:r>
              <a:rPr lang="hu-HU" dirty="0" smtClean="0"/>
              <a:t> a 261. §</a:t>
            </a:r>
            <a:r>
              <a:rPr lang="hu-HU" dirty="0" err="1" smtClean="0"/>
              <a:t>-ban</a:t>
            </a:r>
            <a:r>
              <a:rPr lang="hu-HU" dirty="0" smtClean="0"/>
              <a:t>,			 - Propaganda jog!</a:t>
            </a:r>
          </a:p>
          <a:p>
            <a:pPr>
              <a:buNone/>
            </a:pPr>
            <a:r>
              <a:rPr lang="hu-HU" i="1" dirty="0" smtClean="0"/>
              <a:t>	g)</a:t>
            </a:r>
            <a:r>
              <a:rPr lang="hu-HU" dirty="0" smtClean="0"/>
              <a:t> a 266–268. §</a:t>
            </a:r>
            <a:r>
              <a:rPr lang="hu-HU" dirty="0" err="1" smtClean="0"/>
              <a:t>-ban</a:t>
            </a:r>
            <a:r>
              <a:rPr lang="hu-HU" dirty="0" smtClean="0"/>
              <a:t>		 - Sztrájkhoz való viszony, 					   üzemi megállapodás 					   szabályai 		</a:t>
            </a:r>
          </a:p>
          <a:p>
            <a:pPr>
              <a:buNone/>
            </a:pPr>
            <a:r>
              <a:rPr lang="hu-HU" b="1" dirty="0" smtClean="0"/>
              <a:t>foglaltaktól nem térhet el.</a:t>
            </a:r>
          </a:p>
          <a:p>
            <a:pPr>
              <a:buNone/>
            </a:pPr>
            <a:r>
              <a:rPr lang="hu-HU" b="1" dirty="0" smtClean="0"/>
              <a:t>A jogokat nem korlátozhatja!</a:t>
            </a:r>
          </a:p>
          <a:p>
            <a:pPr>
              <a:buNone/>
            </a:pPr>
            <a:r>
              <a:rPr lang="hu-HU" sz="4800" b="1" dirty="0" smtClean="0">
                <a:solidFill>
                  <a:srgbClr val="FF0000"/>
                </a:solidFill>
              </a:rPr>
              <a:t>Kivéve: 206.§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4000" dirty="0" smtClean="0">
                <a:solidFill>
                  <a:srgbClr val="C00000"/>
                </a:solidFill>
              </a:rPr>
              <a:t>Üzemi megállapodás </a:t>
            </a:r>
            <a:r>
              <a:rPr lang="hu-HU" sz="4000" dirty="0" err="1" smtClean="0">
                <a:solidFill>
                  <a:srgbClr val="C00000"/>
                </a:solidFill>
              </a:rPr>
              <a:t>II</a:t>
            </a:r>
            <a:r>
              <a:rPr lang="hu-HU" sz="4000" dirty="0" smtClean="0">
                <a:solidFill>
                  <a:srgbClr val="C00000"/>
                </a:solidFill>
              </a:rPr>
              <a:t>. /268.§/</a:t>
            </a:r>
            <a:endParaRPr lang="hu-HU" sz="40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u="sng" dirty="0" smtClean="0"/>
              <a:t>Kvázi  </a:t>
            </a:r>
            <a:r>
              <a:rPr lang="hu-HU" sz="2000" b="1" u="sng" dirty="0" err="1" smtClean="0"/>
              <a:t>KSZ</a:t>
            </a:r>
            <a:r>
              <a:rPr lang="hu-HU" sz="2000" b="1" u="sng" dirty="0" smtClean="0"/>
              <a:t>: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(1) Az üzemi megállapodás – a </a:t>
            </a:r>
            <a:r>
              <a:rPr lang="hu-HU" sz="2000" dirty="0" err="1" smtClean="0"/>
              <a:t>XII</a:t>
            </a:r>
            <a:r>
              <a:rPr lang="hu-HU" sz="2000" dirty="0" smtClean="0"/>
              <a:t>. </a:t>
            </a:r>
            <a:r>
              <a:rPr lang="hu-HU" sz="2000" i="1" dirty="0" smtClean="0"/>
              <a:t>fejezetben </a:t>
            </a:r>
            <a:r>
              <a:rPr lang="hu-HU" sz="2000" b="1" i="1" dirty="0" smtClean="0">
                <a:solidFill>
                  <a:srgbClr val="FF0000"/>
                </a:solidFill>
              </a:rPr>
              <a:t>(díjazás) </a:t>
            </a:r>
            <a:r>
              <a:rPr lang="hu-HU" sz="2000" dirty="0" smtClean="0"/>
              <a:t>meghatározottak kivételével – szabályozhatja a 277. § (1) bekezdés </a:t>
            </a:r>
            <a:r>
              <a:rPr lang="hu-HU" sz="2000" i="1" dirty="0" smtClean="0"/>
              <a:t>a)</a:t>
            </a:r>
            <a:r>
              <a:rPr lang="hu-HU" sz="2000" dirty="0" smtClean="0"/>
              <a:t> pontban foglaltakat. </a:t>
            </a:r>
            <a:r>
              <a:rPr lang="hu-HU" sz="2000" b="1" i="1" dirty="0" smtClean="0">
                <a:solidFill>
                  <a:srgbClr val="FF0000"/>
                </a:solidFill>
              </a:rPr>
              <a:t>(munkaviszonyból származó vagy ezzel kapcsolatos jogokat vagy kötelezettségeket) </a:t>
            </a:r>
            <a:r>
              <a:rPr lang="hu-HU" sz="2000" dirty="0" smtClean="0"/>
              <a:t>Ilyen tartalmú megállapodás megkötésének feltétele, hogy a munkáltató nem tartozik általa kötött kollektív szerződés hatálya alá, vagy a munkáltatónál kollektív szerződés kötésére jogosult szakszervezet nincs.</a:t>
            </a:r>
          </a:p>
          <a:p>
            <a:pPr>
              <a:buNone/>
            </a:pPr>
            <a:r>
              <a:rPr lang="hu-HU" sz="2000" dirty="0" smtClean="0"/>
              <a:t>(2) Az üzemi megállapodás (1) bekezdés szerinti szabályainak hatálya</a:t>
            </a:r>
          </a:p>
          <a:p>
            <a:pPr>
              <a:buNone/>
            </a:pPr>
            <a:r>
              <a:rPr lang="hu-HU" sz="2000" i="1" dirty="0" smtClean="0"/>
              <a:t>a)</a:t>
            </a:r>
            <a:r>
              <a:rPr lang="hu-HU" sz="2000" dirty="0" smtClean="0"/>
              <a:t> a munkáltató által kötött kollektív szerződés hatálybalépésével vagy</a:t>
            </a:r>
          </a:p>
          <a:p>
            <a:pPr>
              <a:buNone/>
            </a:pPr>
            <a:r>
              <a:rPr lang="hu-HU" sz="2000" i="1" dirty="0" smtClean="0"/>
              <a:t>b)</a:t>
            </a:r>
            <a:r>
              <a:rPr lang="hu-HU" sz="2000" dirty="0" smtClean="0"/>
              <a:t> a szakszervezet kollektív szerződéskötési jogosultságának a munkáltató számára történő bejelentésével</a:t>
            </a:r>
          </a:p>
          <a:p>
            <a:pPr>
              <a:buNone/>
            </a:pPr>
            <a:r>
              <a:rPr lang="hu-HU" sz="2000" dirty="0" smtClean="0"/>
              <a:t>megszűnik.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hu-HU" dirty="0" smtClean="0"/>
              <a:t>Ha a gazdasági társaság teljes munkaidőben foglalkoztatott munkavállalóinak létszáma éves átlagban a </a:t>
            </a:r>
            <a:r>
              <a:rPr lang="hu-HU" dirty="0" smtClean="0">
                <a:solidFill>
                  <a:srgbClr val="FF0000"/>
                </a:solidFill>
              </a:rPr>
              <a:t>kétszáz főt </a:t>
            </a:r>
            <a:r>
              <a:rPr lang="hu-HU" dirty="0" smtClean="0"/>
              <a:t>meghaladja, a </a:t>
            </a:r>
            <a:r>
              <a:rPr lang="hu-HU" b="1" i="1" dirty="0" smtClean="0"/>
              <a:t>felügyelőbizottság egyharmada</a:t>
            </a:r>
            <a:r>
              <a:rPr lang="hu-HU" dirty="0" smtClean="0"/>
              <a:t> a munkavállalói küldöttekből áll.</a:t>
            </a:r>
          </a:p>
          <a:p>
            <a:pPr>
              <a:buClrTx/>
            </a:pPr>
            <a:r>
              <a:rPr lang="hu-HU" dirty="0" smtClean="0"/>
              <a:t>A munkavállalói küldötteket az </a:t>
            </a:r>
            <a:r>
              <a:rPr lang="hu-HU" b="1" i="1" dirty="0" smtClean="0">
                <a:solidFill>
                  <a:srgbClr val="FF0000"/>
                </a:solidFill>
              </a:rPr>
              <a:t>üzemi tanács jelöli</a:t>
            </a:r>
            <a:r>
              <a:rPr lang="hu-HU" dirty="0" smtClean="0">
                <a:solidFill>
                  <a:srgbClr val="FF0000"/>
                </a:solidFill>
              </a:rPr>
              <a:t> a </a:t>
            </a:r>
            <a:r>
              <a:rPr lang="hu-HU" dirty="0" smtClean="0"/>
              <a:t>munkavállalók sorából a gazdasági társaságnál működő </a:t>
            </a:r>
            <a:r>
              <a:rPr lang="hu-HU" b="1" i="1" dirty="0" smtClean="0">
                <a:solidFill>
                  <a:srgbClr val="FF0000"/>
                </a:solidFill>
              </a:rPr>
              <a:t>szakszervezetek véleményének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figyelembevételével.</a:t>
            </a:r>
          </a:p>
          <a:p>
            <a:pPr>
              <a:buClrTx/>
            </a:pPr>
            <a:r>
              <a:rPr lang="hu-HU" dirty="0" smtClean="0"/>
              <a:t>Az üzemi tanács által jelölt személyeket a társaság legfőbb szerve </a:t>
            </a:r>
            <a:r>
              <a:rPr lang="hu-HU" dirty="0" smtClean="0">
                <a:solidFill>
                  <a:srgbClr val="FF0000"/>
                </a:solidFill>
              </a:rPr>
              <a:t>köteles </a:t>
            </a:r>
            <a:r>
              <a:rPr lang="hu-HU" dirty="0" smtClean="0"/>
              <a:t>a jelölést követő ülésén a felügyelőbizottság tagjává választani, kivéve, ha a jelölttel szemben kizáró ok áll fenn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24</a:t>
            </a:fld>
            <a:endParaRPr lang="hu-HU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508030"/>
            <a:ext cx="8208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Munkavállalói részvétel a gazdasági társaságok vezetésében</a:t>
            </a:r>
            <a:b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/Ptk. 3:124-125.§/</a:t>
            </a:r>
            <a:endParaRPr kumimoji="0" lang="hu-H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algn="ctr"/>
            <a:r>
              <a:rPr lang="hu-HU" sz="4000" b="1" dirty="0" smtClean="0">
                <a:solidFill>
                  <a:srgbClr val="FF0000"/>
                </a:solidFill>
              </a:rPr>
              <a:t>Titoktartás </a:t>
            </a:r>
            <a:r>
              <a:rPr lang="hu-HU" sz="4000" dirty="0" smtClean="0">
                <a:solidFill>
                  <a:srgbClr val="FF0000"/>
                </a:solidFill>
              </a:rPr>
              <a:t>/Mt. 234.§ (2)-(3)/</a:t>
            </a:r>
            <a:endParaRPr lang="hu-HU" sz="4000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hu-HU" dirty="0" smtClean="0"/>
              <a:t>Az </a:t>
            </a:r>
            <a:r>
              <a:rPr lang="hu-HU" dirty="0" smtClean="0">
                <a:solidFill>
                  <a:srgbClr val="FF0000"/>
                </a:solidFill>
              </a:rPr>
              <a:t>üzemi tanács vagy a szakszervezet </a:t>
            </a:r>
            <a:r>
              <a:rPr lang="hu-HU" dirty="0" smtClean="0"/>
              <a:t>nevében vagy érdekében eljáró személy olyan tényt, információt, megoldást vagy adatot, amelyet a munkáltató jogos gazdasági érdekei, vagy működése védelmében </a:t>
            </a:r>
            <a:r>
              <a:rPr lang="hu-HU" dirty="0" smtClean="0">
                <a:solidFill>
                  <a:srgbClr val="0070C0"/>
                </a:solidFill>
              </a:rPr>
              <a:t>kifejezetten bizalmasan vagy üzleti titokként </a:t>
            </a:r>
            <a:r>
              <a:rPr lang="hu-HU" dirty="0" smtClean="0"/>
              <a:t>való kezelésre történő utalással hozott tudomására, </a:t>
            </a:r>
            <a:r>
              <a:rPr lang="hu-HU" dirty="0" smtClean="0">
                <a:solidFill>
                  <a:srgbClr val="FF0000"/>
                </a:solidFill>
              </a:rPr>
              <a:t>semmilyen módon nem hozhatja nyilvánosságra </a:t>
            </a:r>
            <a:r>
              <a:rPr lang="hu-HU" dirty="0" smtClean="0"/>
              <a:t>és </a:t>
            </a:r>
            <a:r>
              <a:rPr lang="hu-HU" dirty="0" smtClean="0">
                <a:solidFill>
                  <a:srgbClr val="FF00FF"/>
                </a:solidFill>
              </a:rPr>
              <a:t>azt az e törvényben meghatározott célok elérésén kívüli tevékenységben semmilyen módon nem használhatja fel.</a:t>
            </a:r>
          </a:p>
          <a:p>
            <a:pPr>
              <a:buClrTx/>
              <a:buSzPct val="100000"/>
            </a:pP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Az üzemi tanács vagy a szakszervezet </a:t>
            </a:r>
            <a:r>
              <a:rPr lang="hu-HU" dirty="0" smtClean="0"/>
              <a:t>nevében vagy érdekében eljáró személy a tevékenysége során tudomására jutott információkat </a:t>
            </a:r>
            <a:r>
              <a:rPr lang="hu-HU" dirty="0" smtClean="0">
                <a:solidFill>
                  <a:srgbClr val="FF0000"/>
                </a:solidFill>
              </a:rPr>
              <a:t>csak</a:t>
            </a:r>
            <a:r>
              <a:rPr lang="hu-HU" dirty="0" smtClean="0"/>
              <a:t> a </a:t>
            </a:r>
            <a:r>
              <a:rPr lang="hu-HU" dirty="0" smtClean="0">
                <a:solidFill>
                  <a:srgbClr val="00B0F0"/>
                </a:solidFill>
              </a:rPr>
              <a:t>munkáltató jogos gazdasági érdekeinek veszélyeztetése vagy a személyhez fűződő jogok megsértése nélkül hozhatja nyilvánosságra.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4000" dirty="0" smtClean="0">
                <a:solidFill>
                  <a:srgbClr val="C00000"/>
                </a:solidFill>
              </a:rPr>
              <a:t>Jogérvényesítés /285.§ (1)/</a:t>
            </a:r>
            <a:endParaRPr lang="hu-HU" sz="40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4407769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A munkáltató, a szakszervezet, az üzemi tanács az e törvényből vagy kollektív szerződésből, vagy üzemi megállapodásból származó igényét bíróság előtt érvényesítheti.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800" dirty="0" smtClean="0">
                <a:solidFill>
                  <a:srgbClr val="FF0000"/>
                </a:solidFill>
                <a:latin typeface="Arial" charset="0"/>
              </a:rPr>
              <a:t>Normál peres eljárás!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hu-HU" sz="2800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Nincs törvény általi érvénytelenség!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pPr algn="ctr">
              <a:buNone/>
            </a:pPr>
            <a:r>
              <a:rPr lang="hu-HU" sz="4000" b="1" dirty="0" smtClean="0">
                <a:solidFill>
                  <a:srgbClr val="FF0000"/>
                </a:solidFill>
              </a:rPr>
              <a:t>Nemperes </a:t>
            </a:r>
            <a:r>
              <a:rPr lang="hu-HU" sz="4000" b="1" dirty="0" smtClean="0">
                <a:solidFill>
                  <a:srgbClr val="FF0000"/>
                </a:solidFill>
              </a:rPr>
              <a:t>eljárás </a:t>
            </a:r>
            <a:r>
              <a:rPr lang="hu-HU" sz="4000" dirty="0" smtClean="0">
                <a:solidFill>
                  <a:srgbClr val="FF0000"/>
                </a:solidFill>
              </a:rPr>
              <a:t>/Mt. 289.§/</a:t>
            </a:r>
            <a:endParaRPr lang="hu-HU" sz="4000" b="1" dirty="0" smtClean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A munkáltató, az üzemi tanács vagy a szakszervezet a tájékoztatásra vagy 	a konzultációra vonatkozó szabály megszegése miatt </a:t>
            </a:r>
            <a:r>
              <a:rPr lang="hu-HU" sz="2800" dirty="0" smtClean="0">
                <a:solidFill>
                  <a:srgbClr val="FF0000"/>
                </a:solidFill>
                <a:latin typeface="Arial" charset="0"/>
              </a:rPr>
              <a:t>öt napon belül 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	bírósághoz fordulhat.</a:t>
            </a:r>
          </a:p>
          <a:p>
            <a:pPr marL="0" lvl="0" indent="0"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endParaRPr lang="hu-HU" sz="2800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A bíróság </a:t>
            </a:r>
            <a:r>
              <a:rPr lang="hu-HU" sz="2800" dirty="0" smtClean="0">
                <a:solidFill>
                  <a:srgbClr val="FF0000"/>
                </a:solidFill>
                <a:latin typeface="Arial" charset="0"/>
              </a:rPr>
              <a:t>tizenöt napon belül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, nemperes eljárásban határoz.</a:t>
            </a:r>
            <a:endParaRPr lang="hu-HU" sz="1800" dirty="0" smtClean="0">
              <a:solidFill>
                <a:prstClr val="black"/>
              </a:solidFill>
              <a:latin typeface="Arial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/>
          <a:lstStyle/>
          <a:p>
            <a:pPr>
              <a:buClrTx/>
              <a:buSzPct val="100000"/>
            </a:pPr>
            <a:r>
              <a:rPr lang="hu-HU" dirty="0" smtClean="0"/>
              <a:t>A munkáltató és az üzemi tanács vagy a szakszervezet a közöttük felmerült viták feloldására egyeztető bizottságot (a továbbiakban: bizottság) alakíthat. Az üzemi megállapodás vagy a kollektív szerződés állandó bizottság megalakításáról is rendelkezhet.</a:t>
            </a:r>
          </a:p>
          <a:p>
            <a:pPr>
              <a:buClrTx/>
              <a:buSzPct val="100000"/>
            </a:pPr>
            <a:r>
              <a:rPr lang="hu-HU" smtClean="0"/>
              <a:t>A </a:t>
            </a:r>
            <a:r>
              <a:rPr lang="hu-HU" dirty="0" smtClean="0"/>
              <a:t>bizottság a munkáltató és az üzemi tanács vagy a szakszervezet által azonos számban delegált tagból és független elnökből áll.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28</a:t>
            </a:fld>
            <a:endParaRPr lang="hu-HU"/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7" y="694246"/>
            <a:ext cx="8352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KOLLEKTÍV MUNKAÜGYI VITA </a:t>
            </a:r>
            <a:r>
              <a:rPr kumimoji="0" lang="hu-HU" sz="32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/Mt.</a:t>
            </a:r>
            <a:r>
              <a:rPr kumimoji="0" lang="hu-HU" sz="320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291.§/</a:t>
            </a:r>
            <a:endParaRPr kumimoji="0" lang="hu-HU" sz="44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 anchor="t"/>
          <a:lstStyle/>
          <a:p>
            <a:pPr algn="ctr"/>
            <a:r>
              <a:rPr lang="hu-HU" sz="4000" dirty="0" smtClean="0">
                <a:solidFill>
                  <a:schemeClr val="tx1"/>
                </a:solidFill>
              </a:rPr>
              <a:t>A jogok gyakorlásának eszközei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479777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Az üzemi tanács feladatának ellátása érdekében jogosult tájékoztatást kérni és az ok megjelölésével tárgyalást kezdeményezni, amelyet a munkáltató nem utasíthat el</a:t>
            </a:r>
            <a:r>
              <a:rPr lang="hu-HU" dirty="0" smtClean="0"/>
              <a:t>. /Mt. 262.§ (2)/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u="sng" dirty="0" smtClean="0"/>
              <a:t>Mi a Feladata?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Az üzemi tanács feladata </a:t>
            </a:r>
            <a:r>
              <a:rPr lang="hu-HU" dirty="0" smtClean="0">
                <a:solidFill>
                  <a:srgbClr val="FF0000"/>
                </a:solidFill>
              </a:rPr>
              <a:t>a </a:t>
            </a:r>
            <a:r>
              <a:rPr lang="hu-HU" dirty="0" smtClean="0">
                <a:solidFill>
                  <a:srgbClr val="FF0000"/>
                </a:solidFill>
              </a:rPr>
              <a:t>munkaviszonyra vonatkozó szabályok megtartásának figyelemmel kisérése</a:t>
            </a:r>
            <a:r>
              <a:rPr lang="hu-HU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hu-HU" dirty="0" smtClean="0"/>
              <a:t>/Mt. 262. § (1)/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85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hu-HU" sz="2400" b="1" u="sng" dirty="0" smtClean="0"/>
              <a:t>Tájékoztatás:</a:t>
            </a:r>
            <a:r>
              <a:rPr lang="hu-HU" sz="2400" dirty="0" smtClean="0"/>
              <a:t> a munkaügyi kapcsolatokkal vagy a munkaviszonnyal összefüggő, törvényben meghatározott </a:t>
            </a:r>
            <a:r>
              <a:rPr lang="hu-HU" sz="2400" dirty="0" smtClean="0">
                <a:solidFill>
                  <a:srgbClr val="FF0000"/>
                </a:solidFill>
              </a:rPr>
              <a:t>információ átadása</a:t>
            </a:r>
            <a:r>
              <a:rPr lang="hu-HU" sz="2400" dirty="0" smtClean="0"/>
              <a:t>, ennek </a:t>
            </a:r>
            <a:r>
              <a:rPr lang="hu-HU" sz="2400" dirty="0" smtClean="0">
                <a:solidFill>
                  <a:srgbClr val="FF0000"/>
                </a:solidFill>
              </a:rPr>
              <a:t>megismerését, megvizsgálását </a:t>
            </a:r>
            <a:r>
              <a:rPr lang="hu-HU" sz="2400" dirty="0" smtClean="0"/>
              <a:t>és az ezzel kapcsolatos </a:t>
            </a:r>
            <a:r>
              <a:rPr lang="hu-HU" sz="2400" dirty="0" smtClean="0">
                <a:solidFill>
                  <a:srgbClr val="FF0000"/>
                </a:solidFill>
              </a:rPr>
              <a:t>vélemény kialakítását </a:t>
            </a:r>
            <a:r>
              <a:rPr lang="hu-HU" sz="2400" dirty="0" smtClean="0"/>
              <a:t>és </a:t>
            </a:r>
            <a:r>
              <a:rPr lang="hu-HU" sz="2400" dirty="0" smtClean="0">
                <a:solidFill>
                  <a:srgbClr val="FF0000"/>
                </a:solidFill>
              </a:rPr>
              <a:t>képviseletét</a:t>
            </a:r>
            <a:r>
              <a:rPr lang="hu-HU" sz="2400" dirty="0" smtClean="0"/>
              <a:t> lehetővé tévő módon,</a:t>
            </a:r>
          </a:p>
          <a:p>
            <a:pPr>
              <a:buNone/>
            </a:pPr>
            <a:r>
              <a:rPr lang="hu-HU" sz="2400" b="1" u="sng" dirty="0" smtClean="0"/>
              <a:t>Konzultáció:</a:t>
            </a:r>
            <a:r>
              <a:rPr lang="hu-HU" sz="2400" b="1" dirty="0" smtClean="0"/>
              <a:t> </a:t>
            </a:r>
            <a:r>
              <a:rPr lang="hu-HU" sz="2400" dirty="0" smtClean="0"/>
              <a:t>a munkáltató és az üzemi tanács vagy a szakszervezet közötti véleménycsere, párbeszéd.</a:t>
            </a:r>
          </a:p>
          <a:p>
            <a:r>
              <a:rPr lang="hu-HU" sz="2400" dirty="0" smtClean="0"/>
              <a:t> A konzultációt a megállapodás érdekében, a kezdeményezésben megjelölt célnak megfelelően oly módon kell lefolytatni, hogy biztosított legyen</a:t>
            </a:r>
          </a:p>
          <a:p>
            <a:pPr>
              <a:buNone/>
            </a:pPr>
            <a:r>
              <a:rPr lang="hu-HU" sz="2400" i="1" dirty="0" smtClean="0"/>
              <a:t>	a)</a:t>
            </a:r>
            <a:r>
              <a:rPr lang="hu-HU" sz="2400" dirty="0" smtClean="0"/>
              <a:t> a felek </a:t>
            </a:r>
            <a:r>
              <a:rPr lang="hu-HU" sz="2400" dirty="0" smtClean="0">
                <a:solidFill>
                  <a:srgbClr val="FF0000"/>
                </a:solidFill>
              </a:rPr>
              <a:t>megfelelő képviselete</a:t>
            </a:r>
            <a:r>
              <a:rPr lang="hu-HU" sz="2400" dirty="0" smtClean="0"/>
              <a:t>,</a:t>
            </a:r>
          </a:p>
          <a:p>
            <a:pPr>
              <a:buNone/>
            </a:pPr>
            <a:r>
              <a:rPr lang="hu-HU" sz="2400" i="1" dirty="0" smtClean="0"/>
              <a:t>	b)</a:t>
            </a:r>
            <a:r>
              <a:rPr lang="hu-HU" sz="2400" dirty="0" smtClean="0"/>
              <a:t> </a:t>
            </a:r>
            <a:r>
              <a:rPr lang="hu-HU" sz="2400" dirty="0" smtClean="0">
                <a:solidFill>
                  <a:srgbClr val="FF0000"/>
                </a:solidFill>
              </a:rPr>
              <a:t>a közvetlen, személyes </a:t>
            </a:r>
            <a:r>
              <a:rPr lang="hu-HU" sz="2400" dirty="0" smtClean="0"/>
              <a:t>véleménycsere,</a:t>
            </a:r>
          </a:p>
          <a:p>
            <a:pPr>
              <a:buNone/>
            </a:pPr>
            <a:r>
              <a:rPr lang="hu-HU" sz="2400" i="1" dirty="0" smtClean="0"/>
              <a:t>	c)</a:t>
            </a:r>
            <a:r>
              <a:rPr lang="hu-HU" sz="2400" dirty="0" smtClean="0"/>
              <a:t> </a:t>
            </a:r>
            <a:r>
              <a:rPr lang="hu-HU" sz="2400" dirty="0" smtClean="0">
                <a:solidFill>
                  <a:srgbClr val="FF0000"/>
                </a:solidFill>
              </a:rPr>
              <a:t>az érdemi </a:t>
            </a:r>
            <a:r>
              <a:rPr lang="hu-HU" sz="2400" dirty="0" smtClean="0"/>
              <a:t>tárgyalás.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 anchor="t"/>
          <a:lstStyle/>
          <a:p>
            <a:pPr algn="ctr"/>
            <a:r>
              <a:rPr lang="hu-HU" sz="3600" dirty="0" smtClean="0">
                <a:solidFill>
                  <a:schemeClr val="tx1"/>
                </a:solidFill>
              </a:rPr>
              <a:t>A munkáltató előzetes tájékoztatási kötelezettsége /262.§ (3)/</a:t>
            </a:r>
            <a:r>
              <a:rPr lang="hu-HU" sz="5400" dirty="0" smtClean="0">
                <a:solidFill>
                  <a:srgbClr val="C00000"/>
                </a:solidFill>
              </a:rPr>
              <a:t/>
            </a:r>
            <a:br>
              <a:rPr lang="hu-HU" sz="54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pPr>
              <a:buNone/>
            </a:pPr>
            <a:r>
              <a:rPr lang="hu-HU" sz="2400" dirty="0" smtClean="0">
                <a:solidFill>
                  <a:srgbClr val="003300"/>
                </a:solidFill>
              </a:rPr>
              <a:t>A munkáltató félévente tájékoztatja az üzemi tanácsot</a:t>
            </a:r>
          </a:p>
          <a:p>
            <a:pPr>
              <a:buNone/>
            </a:pPr>
            <a:r>
              <a:rPr lang="hu-HU" sz="2400" i="1" dirty="0" smtClean="0">
                <a:solidFill>
                  <a:srgbClr val="003300"/>
                </a:solidFill>
              </a:rPr>
              <a:t>	a</a:t>
            </a:r>
            <a:r>
              <a:rPr lang="hu-HU" sz="2400" i="1" dirty="0" smtClean="0">
                <a:solidFill>
                  <a:srgbClr val="003300"/>
                </a:solidFill>
              </a:rPr>
              <a:t>)</a:t>
            </a:r>
            <a:r>
              <a:rPr lang="hu-HU" sz="2400" dirty="0" smtClean="0">
                <a:solidFill>
                  <a:srgbClr val="003300"/>
                </a:solidFill>
              </a:rPr>
              <a:t> a gazdasági helyzetét érintő kérdésekről,</a:t>
            </a:r>
          </a:p>
          <a:p>
            <a:pPr>
              <a:buNone/>
            </a:pPr>
            <a:r>
              <a:rPr lang="hu-HU" sz="2400" i="1" dirty="0" smtClean="0">
                <a:solidFill>
                  <a:srgbClr val="003300"/>
                </a:solidFill>
              </a:rPr>
              <a:t>	b</a:t>
            </a:r>
            <a:r>
              <a:rPr lang="hu-HU" sz="2400" i="1" dirty="0" smtClean="0">
                <a:solidFill>
                  <a:srgbClr val="003300"/>
                </a:solidFill>
              </a:rPr>
              <a:t>)</a:t>
            </a:r>
            <a:r>
              <a:rPr lang="hu-HU" sz="2400" dirty="0" smtClean="0">
                <a:solidFill>
                  <a:srgbClr val="003300"/>
                </a:solidFill>
              </a:rPr>
              <a:t> a </a:t>
            </a:r>
            <a:r>
              <a:rPr lang="hu-HU" sz="2400" dirty="0" smtClean="0">
                <a:solidFill>
                  <a:srgbClr val="FF0000"/>
                </a:solidFill>
              </a:rPr>
              <a:t>munkabérek változásáról</a:t>
            </a:r>
            <a:r>
              <a:rPr lang="hu-HU" sz="2400" dirty="0" smtClean="0">
                <a:solidFill>
                  <a:srgbClr val="003300"/>
                </a:solidFill>
              </a:rPr>
              <a:t>, a bérkifizetéssel 	összefüggő likviditásról, a foglalkoztatás 	jellemzőiről, a </a:t>
            </a:r>
            <a:r>
              <a:rPr lang="hu-HU" sz="2400" dirty="0" smtClean="0">
                <a:solidFill>
                  <a:srgbClr val="FF0000"/>
                </a:solidFill>
              </a:rPr>
              <a:t>munkaidő felhasználásáról</a:t>
            </a:r>
            <a:r>
              <a:rPr lang="hu-HU" sz="2400" dirty="0" smtClean="0">
                <a:solidFill>
                  <a:srgbClr val="003300"/>
                </a:solidFill>
              </a:rPr>
              <a:t>, 	a munkafeltételek jellemzőiről,</a:t>
            </a:r>
          </a:p>
          <a:p>
            <a:pPr>
              <a:buNone/>
            </a:pPr>
            <a:r>
              <a:rPr lang="hu-HU" sz="2400" i="1" dirty="0" smtClean="0">
                <a:solidFill>
                  <a:srgbClr val="003300"/>
                </a:solidFill>
              </a:rPr>
              <a:t>	c</a:t>
            </a:r>
            <a:r>
              <a:rPr lang="hu-HU" sz="2400" i="1" dirty="0" smtClean="0">
                <a:solidFill>
                  <a:srgbClr val="003300"/>
                </a:solidFill>
              </a:rPr>
              <a:t>)</a:t>
            </a:r>
            <a:r>
              <a:rPr lang="hu-HU" sz="2400" dirty="0" smtClean="0">
                <a:solidFill>
                  <a:srgbClr val="003300"/>
                </a:solidFill>
              </a:rPr>
              <a:t> a munkáltatónál foglalkoztatott munkavállalók 	számáról és munkakörük megnevezéséről.</a:t>
            </a:r>
          </a:p>
          <a:p>
            <a:pPr>
              <a:buNone/>
            </a:pPr>
            <a:r>
              <a:rPr lang="hu-HU" sz="2400" b="1" u="sng" dirty="0" smtClean="0"/>
              <a:t>A </a:t>
            </a:r>
            <a:r>
              <a:rPr lang="hu-HU" sz="2400" b="1" u="sng" dirty="0" smtClean="0"/>
              <a:t>kölcsönvevő</a:t>
            </a:r>
            <a:endParaRPr lang="hu-HU" sz="2400" b="1" u="sng" dirty="0" smtClean="0"/>
          </a:p>
          <a:p>
            <a:pPr>
              <a:buNone/>
            </a:pPr>
            <a:r>
              <a:rPr lang="hu-HU" sz="2400" i="1" dirty="0" smtClean="0"/>
              <a:t>	a</a:t>
            </a:r>
            <a:r>
              <a:rPr lang="hu-HU" sz="2400" i="1" dirty="0" smtClean="0"/>
              <a:t>)</a:t>
            </a:r>
            <a:r>
              <a:rPr lang="hu-HU" sz="2400" dirty="0" smtClean="0"/>
              <a:t> a kölcsönzés keretében foglalkoztatott </a:t>
            </a:r>
            <a:r>
              <a:rPr lang="hu-HU" sz="2400" dirty="0" smtClean="0"/>
              <a:t>munkavállalók 	</a:t>
            </a:r>
            <a:r>
              <a:rPr lang="hu-HU" sz="2400" dirty="0" smtClean="0">
                <a:solidFill>
                  <a:srgbClr val="FF0000"/>
                </a:solidFill>
              </a:rPr>
              <a:t>létszámáról </a:t>
            </a:r>
            <a:r>
              <a:rPr lang="hu-HU" sz="2400" dirty="0" smtClean="0"/>
              <a:t>és </a:t>
            </a:r>
            <a:r>
              <a:rPr lang="hu-HU" sz="2400" dirty="0" smtClean="0">
                <a:solidFill>
                  <a:srgbClr val="FF0000"/>
                </a:solidFill>
              </a:rPr>
              <a:t>foglalkoztatási </a:t>
            </a:r>
            <a:r>
              <a:rPr lang="hu-HU" sz="2400" dirty="0" smtClean="0">
                <a:solidFill>
                  <a:srgbClr val="FF0000"/>
                </a:solidFill>
              </a:rPr>
              <a:t>feltételeiről</a:t>
            </a:r>
            <a:r>
              <a:rPr lang="hu-HU" sz="2400" dirty="0" smtClean="0"/>
              <a:t>,</a:t>
            </a:r>
          </a:p>
          <a:p>
            <a:pPr>
              <a:buNone/>
            </a:pPr>
            <a:r>
              <a:rPr lang="hu-HU" sz="2400" i="1" dirty="0" smtClean="0"/>
              <a:t>	b</a:t>
            </a:r>
            <a:r>
              <a:rPr lang="hu-HU" sz="2400" i="1" dirty="0" smtClean="0"/>
              <a:t>)</a:t>
            </a:r>
            <a:r>
              <a:rPr lang="hu-HU" sz="2400" dirty="0" smtClean="0"/>
              <a:t> a betöltetlen álláshelyekről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pPr algn="ctr"/>
            <a:r>
              <a:rPr lang="hu-HU" sz="3600" dirty="0" smtClean="0">
                <a:solidFill>
                  <a:schemeClr val="tx1"/>
                </a:solidFill>
              </a:rPr>
              <a:t>A munkáltató előzetes tájékoztatási kötelezettsége /262.§ (3)/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9"/>
          </a:xfrm>
        </p:spPr>
        <p:txBody>
          <a:bodyPr/>
          <a:lstStyle/>
          <a:p>
            <a:pPr>
              <a:buNone/>
            </a:pPr>
            <a:r>
              <a:rPr lang="hu-HU" b="1" u="sng" dirty="0" smtClean="0"/>
              <a:t>Hogyan </a:t>
            </a:r>
            <a:r>
              <a:rPr lang="hu-HU" b="1" u="sng" dirty="0" smtClean="0"/>
              <a:t>t</a:t>
            </a:r>
            <a:r>
              <a:rPr lang="hu-HU" b="1" u="sng" dirty="0" smtClean="0"/>
              <a:t>örténjen a tájékoztatás?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hu-HU" dirty="0" smtClean="0"/>
              <a:t> </a:t>
            </a:r>
            <a:r>
              <a:rPr lang="hu-HU" sz="2800" dirty="0" smtClean="0"/>
              <a:t>lehetőség szerint írásban! 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hu-HU" sz="2800" dirty="0" smtClean="0"/>
              <a:t> szóbeli kiegészítés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hu-HU" sz="2800" dirty="0" smtClean="0"/>
              <a:t> </a:t>
            </a:r>
            <a:r>
              <a:rPr lang="hu-HU" sz="2800" dirty="0" smtClean="0"/>
              <a:t>konzultáció</a:t>
            </a: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 anchor="t"/>
          <a:lstStyle/>
          <a:p>
            <a:pPr algn="ctr"/>
            <a:r>
              <a:rPr lang="hu-HU" sz="4000" dirty="0" smtClean="0">
                <a:solidFill>
                  <a:schemeClr val="tx1"/>
                </a:solidFill>
              </a:rPr>
              <a:t>Közös döntés joga /263.§/</a:t>
            </a:r>
            <a:r>
              <a:rPr lang="hu-HU" sz="3600" dirty="0" smtClean="0">
                <a:solidFill>
                  <a:srgbClr val="C00000"/>
                </a:solidFill>
              </a:rPr>
              <a:t/>
            </a:r>
            <a:br>
              <a:rPr lang="hu-HU" sz="3600" dirty="0" smtClean="0">
                <a:solidFill>
                  <a:srgbClr val="C00000"/>
                </a:solidFill>
              </a:rPr>
            </a:b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A munkáltató és az üzemi tanács közösen dönt a </a:t>
            </a:r>
            <a:r>
              <a:rPr lang="hu-HU" sz="2400" b="1" i="1" dirty="0" smtClean="0">
                <a:solidFill>
                  <a:prstClr val="black"/>
                </a:solidFill>
                <a:latin typeface="Arial" charset="0"/>
              </a:rPr>
              <a:t>jóléti célú pénzeszközök </a:t>
            </a: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felhasználása tekintetében</a:t>
            </a: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. </a:t>
            </a:r>
            <a:r>
              <a:rPr lang="hu-HU" sz="2400" i="1" dirty="0" smtClean="0">
                <a:solidFill>
                  <a:srgbClr val="FF0000"/>
                </a:solidFill>
                <a:latin typeface="Arial" charset="0"/>
              </a:rPr>
              <a:t>/Kikerült </a:t>
            </a:r>
            <a:r>
              <a:rPr lang="hu-HU" sz="2400" i="1" dirty="0" smtClean="0">
                <a:solidFill>
                  <a:srgbClr val="FF0000"/>
                </a:solidFill>
                <a:latin typeface="Arial" charset="0"/>
              </a:rPr>
              <a:t>a jóléti célú </a:t>
            </a:r>
            <a:r>
              <a:rPr lang="hu-HU" sz="2400" i="1" dirty="0" smtClean="0">
                <a:solidFill>
                  <a:srgbClr val="FF0000"/>
                </a:solidFill>
                <a:latin typeface="Arial" charset="0"/>
              </a:rPr>
              <a:t>ingatlan/ </a:t>
            </a:r>
            <a:endParaRPr lang="hu-HU" sz="2400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Nem feltétel a </a:t>
            </a:r>
            <a:r>
              <a:rPr lang="hu-HU" sz="2400" dirty="0" err="1" smtClean="0">
                <a:solidFill>
                  <a:prstClr val="black"/>
                </a:solidFill>
                <a:latin typeface="Arial" charset="0"/>
              </a:rPr>
              <a:t>KSZ-ben</a:t>
            </a: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 való meghatározottság!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hu-HU" sz="2400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400" b="1" dirty="0" smtClean="0">
                <a:solidFill>
                  <a:prstClr val="black"/>
                </a:solidFill>
                <a:latin typeface="Arial" charset="0"/>
              </a:rPr>
              <a:t>Mi a helyzet az e témájú szabályzatok esetében</a:t>
            </a:r>
            <a:r>
              <a:rPr lang="hu-HU" sz="2400" b="1" dirty="0" smtClean="0">
                <a:solidFill>
                  <a:prstClr val="black"/>
                </a:solidFill>
                <a:latin typeface="Arial" charset="0"/>
              </a:rPr>
              <a:t>?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hu-HU" sz="2400" b="1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400" b="1" dirty="0" smtClean="0">
                <a:solidFill>
                  <a:prstClr val="black"/>
                </a:solidFill>
                <a:latin typeface="Arial" charset="0"/>
              </a:rPr>
              <a:t>Pl.: </a:t>
            </a:r>
            <a:r>
              <a:rPr lang="hu-HU" sz="2400" b="1" dirty="0" err="1" smtClean="0">
                <a:solidFill>
                  <a:prstClr val="black"/>
                </a:solidFill>
                <a:latin typeface="Arial" charset="0"/>
              </a:rPr>
              <a:t>VBKJ</a:t>
            </a:r>
            <a:r>
              <a:rPr lang="hu-HU" sz="2400" b="1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hu-HU" sz="2400" dirty="0" smtClean="0">
                <a:solidFill>
                  <a:prstClr val="black"/>
                </a:solidFill>
                <a:latin typeface="Arial" charset="0"/>
              </a:rPr>
              <a:t> szabályzat</a:t>
            </a:r>
            <a:endParaRPr lang="hu-HU" sz="2400" b="1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400" dirty="0" smtClean="0">
                <a:solidFill>
                  <a:srgbClr val="FF0000"/>
                </a:solidFill>
                <a:latin typeface="Arial" charset="0"/>
              </a:rPr>
              <a:t>Álláspontom szerint azok is a közös döntés hatáskörébe tartoznak!</a:t>
            </a:r>
          </a:p>
          <a:p>
            <a:pPr>
              <a:buNone/>
            </a:pPr>
            <a:r>
              <a:rPr lang="hu-HU" dirty="0" smtClean="0"/>
              <a:t>Döntéshozó bizottságok létrehozása! – paritásos alapon!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/ÜT határozat kell a részvételhez és a felhatalmazáshoz!/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4000" dirty="0" smtClean="0">
                <a:solidFill>
                  <a:schemeClr val="tx1"/>
                </a:solidFill>
              </a:rPr>
              <a:t>Előzetes véleményezési jog /</a:t>
            </a:r>
            <a:r>
              <a:rPr lang="hu-HU" sz="3200" dirty="0" smtClean="0">
                <a:solidFill>
                  <a:schemeClr val="tx1"/>
                </a:solidFill>
              </a:rPr>
              <a:t>264</a:t>
            </a:r>
            <a:r>
              <a:rPr lang="hu-HU" sz="4000" dirty="0" smtClean="0">
                <a:solidFill>
                  <a:schemeClr val="tx1"/>
                </a:solidFill>
              </a:rPr>
              <a:t>.§/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A munkáltató </a:t>
            </a:r>
            <a:r>
              <a:rPr lang="hu-HU" sz="2800" dirty="0" smtClean="0">
                <a:solidFill>
                  <a:srgbClr val="FF0000"/>
                </a:solidFill>
                <a:latin typeface="Arial" charset="0"/>
              </a:rPr>
              <a:t>döntése előtt 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legalább </a:t>
            </a:r>
            <a:r>
              <a:rPr lang="hu-HU" sz="2800" b="1" dirty="0" smtClean="0">
                <a:solidFill>
                  <a:prstClr val="black"/>
                </a:solidFill>
                <a:latin typeface="Arial" charset="0"/>
              </a:rPr>
              <a:t>15 nappal 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kikéri az ÜT véleményét a munkavállalók nagyobb csoportját érintő munkáltatói intézkedések és szabályzatok tervezetéről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hu-HU" sz="2800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800" b="1" dirty="0" smtClean="0">
                <a:solidFill>
                  <a:prstClr val="black"/>
                </a:solidFill>
                <a:latin typeface="Arial" charset="0"/>
              </a:rPr>
              <a:t>Mi a jelentősége ennek a jognak? </a:t>
            </a:r>
            <a:endParaRPr lang="hu-HU" sz="2800" b="1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800" b="1" dirty="0" smtClean="0">
                <a:solidFill>
                  <a:srgbClr val="FF0000"/>
                </a:solidFill>
                <a:latin typeface="Arial" charset="0"/>
              </a:rPr>
              <a:t>Befolyásolás!</a:t>
            </a:r>
            <a:endParaRPr lang="hu-HU" sz="2800" dirty="0" smtClean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A törvény </a:t>
            </a:r>
            <a:r>
              <a:rPr lang="hu-HU" sz="2800" b="1" dirty="0" smtClean="0">
                <a:solidFill>
                  <a:prstClr val="black"/>
                </a:solidFill>
                <a:latin typeface="Arial" charset="0"/>
              </a:rPr>
              <a:t>15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 pontban – nem kimerítő jelleggel – felsorolja, hogy melyek azok a munkáltatói intézkedések, amelyek </a:t>
            </a:r>
            <a:r>
              <a:rPr lang="hu-HU" sz="2800" b="1" dirty="0" smtClean="0">
                <a:solidFill>
                  <a:prstClr val="black"/>
                </a:solidFill>
                <a:latin typeface="Arial" charset="0"/>
              </a:rPr>
              <a:t>különösen</a:t>
            </a:r>
            <a:r>
              <a:rPr lang="hu-HU" sz="2800" dirty="0" smtClean="0">
                <a:solidFill>
                  <a:prstClr val="black"/>
                </a:solidFill>
                <a:latin typeface="Arial" charset="0"/>
              </a:rPr>
              <a:t> ilyennek minősülnek.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85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878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400" i="1" dirty="0" smtClean="0"/>
              <a:t>a)</a:t>
            </a:r>
            <a:r>
              <a:rPr lang="hu-HU" sz="2400" dirty="0" smtClean="0"/>
              <a:t> a munkáltató átszervezése, átalakítása, szervezeti egység önálló szervezetté alakítása, </a:t>
            </a:r>
          </a:p>
          <a:p>
            <a:pPr>
              <a:buNone/>
            </a:pPr>
            <a:r>
              <a:rPr lang="hu-HU" sz="2400" i="1" dirty="0" smtClean="0"/>
              <a:t>b</a:t>
            </a:r>
            <a:r>
              <a:rPr lang="hu-HU" sz="2400" i="1" dirty="0" smtClean="0"/>
              <a:t>)</a:t>
            </a:r>
            <a:r>
              <a:rPr lang="hu-HU" sz="2400" dirty="0" smtClean="0"/>
              <a:t> termelési, beruházási program, új technológia bevezetése, a meglévő korszerűsítése,</a:t>
            </a:r>
          </a:p>
          <a:p>
            <a:pPr>
              <a:buNone/>
            </a:pPr>
            <a:r>
              <a:rPr lang="hu-HU" sz="2400" i="1" dirty="0" smtClean="0"/>
              <a:t>c)</a:t>
            </a:r>
            <a:r>
              <a:rPr lang="hu-HU" sz="2400" dirty="0" smtClean="0"/>
              <a:t> a munkavállalóra vonatkozó személyes adatok kezelése és védelme,</a:t>
            </a:r>
          </a:p>
          <a:p>
            <a:pPr>
              <a:buNone/>
            </a:pPr>
            <a:r>
              <a:rPr lang="hu-HU" sz="2400" i="1" dirty="0" smtClean="0"/>
              <a:t>d)</a:t>
            </a:r>
            <a:r>
              <a:rPr lang="hu-HU" sz="2400" dirty="0" smtClean="0"/>
              <a:t> a munkavállaló ellenőrzésére szolgáló technikai eszköz alkalmazása,</a:t>
            </a:r>
          </a:p>
          <a:p>
            <a:pPr>
              <a:buNone/>
            </a:pPr>
            <a:r>
              <a:rPr lang="hu-HU" sz="2400" i="1" dirty="0" smtClean="0"/>
              <a:t>e)</a:t>
            </a:r>
            <a:r>
              <a:rPr lang="hu-HU" sz="2400" dirty="0" smtClean="0"/>
              <a:t> az egészséges és biztonságos munkafeltételek kialakítására szolgáló, a munkabalesetek, valamint a foglalkozási megbetegedések megelőzését elősegítő intézkedés, </a:t>
            </a:r>
            <a:r>
              <a:rPr lang="hu-HU" sz="2400" dirty="0" smtClean="0">
                <a:solidFill>
                  <a:srgbClr val="FF0000"/>
                </a:solidFill>
              </a:rPr>
              <a:t>(munkavédelmi képviselet átfedés)</a:t>
            </a:r>
          </a:p>
          <a:p>
            <a:pPr>
              <a:buNone/>
            </a:pPr>
            <a:r>
              <a:rPr lang="hu-HU" sz="2400" i="1" dirty="0" smtClean="0"/>
              <a:t>f)</a:t>
            </a:r>
            <a:r>
              <a:rPr lang="hu-HU" sz="2400" dirty="0" smtClean="0"/>
              <a:t> az új munkaszervezési módszer, valamint a teljesítménykövetelmény bevezetése, módosítása,</a:t>
            </a:r>
          </a:p>
          <a:p>
            <a:pPr>
              <a:buNone/>
            </a:pPr>
            <a:r>
              <a:rPr lang="hu-HU" sz="2400" i="1" dirty="0" smtClean="0"/>
              <a:t>g)</a:t>
            </a:r>
            <a:r>
              <a:rPr lang="hu-HU" sz="2400" dirty="0" smtClean="0"/>
              <a:t> a képzéssel összefüggő tervek,</a:t>
            </a:r>
            <a:endParaRPr lang="hu-HU" sz="2800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Egyéni 4. sém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54A838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1760</Words>
  <Application>Microsoft Office PowerPoint</Application>
  <PresentationFormat>Diavetítés a képernyőre (4:3 oldalarány)</PresentationFormat>
  <Paragraphs>186</Paragraphs>
  <Slides>28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Áramlás</vt:lpstr>
      <vt:lpstr>1. dia</vt:lpstr>
      <vt:lpstr>2. dia</vt:lpstr>
      <vt:lpstr>A jogok gyakorlásának eszközei</vt:lpstr>
      <vt:lpstr>4. dia</vt:lpstr>
      <vt:lpstr>A munkáltató előzetes tájékoztatási kötelezettsége /262.§ (3)/ </vt:lpstr>
      <vt:lpstr>A munkáltató előzetes tájékoztatási kötelezettsége /262.§ (3)/</vt:lpstr>
      <vt:lpstr>Közös döntés joga /263.§/ </vt:lpstr>
      <vt:lpstr>Előzetes véleményezési jog /264.§/</vt:lpstr>
      <vt:lpstr>9. dia</vt:lpstr>
      <vt:lpstr>10. dia</vt:lpstr>
      <vt:lpstr>A munkavállalóra vonatkozó személyes adatok kezelése és védelme, /Mt. 10. § (2)-(4) bek./</vt:lpstr>
      <vt:lpstr>12. dia</vt:lpstr>
      <vt:lpstr>A munkavállaló ellenőrzésére szolgáló technikai eszköz alkalmazása /Mt. 11.§/</vt:lpstr>
      <vt:lpstr>14. dia</vt:lpstr>
      <vt:lpstr>Az egyenlő bánásmód követelményének megtartására és az esélyegyenlőség biztosítására irányuló intézkedés /Mt. 12.§/</vt:lpstr>
      <vt:lpstr>16. dia</vt:lpstr>
      <vt:lpstr>Munkáltatói jogutódlás esetén, megállapodási jog /265.§/ </vt:lpstr>
      <vt:lpstr>18. dia</vt:lpstr>
      <vt:lpstr>19. dia</vt:lpstr>
      <vt:lpstr>Működési jogok /259-261.§/</vt:lpstr>
      <vt:lpstr>Üzemi megállapodás I. /267.§/</vt:lpstr>
      <vt:lpstr>22. dia</vt:lpstr>
      <vt:lpstr>Üzemi megállapodás II. /268.§/</vt:lpstr>
      <vt:lpstr>Munkavállalói részvétel a gazdasági társaságok vezetésében  /Ptk. 3:124-125.§/</vt:lpstr>
      <vt:lpstr>Titoktartás /Mt. 234.§ (2)-(3)/</vt:lpstr>
      <vt:lpstr>Jogérvényesítés /285.§ (1)/</vt:lpstr>
      <vt:lpstr>Nemperes eljárás /Mt. 289.§/</vt:lpstr>
      <vt:lpstr>A KOLLEKTÍV MUNKAÜGYI VITA /Mt. 291.§/</vt:lpstr>
    </vt:vector>
  </TitlesOfParts>
  <Company>MVM Cégcsoport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Kibővített Szövetségi Vezetőségi ülés VER.DI-EVDSZ Találkozó</dc:title>
  <dc:creator>hbertafalvi</dc:creator>
  <cp:lastModifiedBy>Dr Kiss Mihály</cp:lastModifiedBy>
  <cp:revision>147</cp:revision>
  <dcterms:created xsi:type="dcterms:W3CDTF">2010-05-28T07:46:17Z</dcterms:created>
  <dcterms:modified xsi:type="dcterms:W3CDTF">2014-09-24T10:53:47Z</dcterms:modified>
</cp:coreProperties>
</file>