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24" r:id="rId2"/>
    <p:sldId id="325" r:id="rId3"/>
    <p:sldId id="329" r:id="rId4"/>
    <p:sldId id="328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3" r:id="rId16"/>
    <p:sldId id="340" r:id="rId17"/>
    <p:sldId id="344" r:id="rId18"/>
    <p:sldId id="345" r:id="rId19"/>
    <p:sldId id="341" r:id="rId20"/>
    <p:sldId id="342" r:id="rId21"/>
    <p:sldId id="346" r:id="rId22"/>
    <p:sldId id="347" r:id="rId23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008000"/>
    <a:srgbClr val="003300"/>
    <a:srgbClr val="8EC88E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50" d="100"/>
          <a:sy n="50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7BA313-E122-40CF-A565-52F1F0B89906}" type="datetimeFigureOut">
              <a:rPr lang="hu-HU"/>
              <a:pPr>
                <a:defRPr/>
              </a:pPr>
              <a:t>2014.08.25.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A344A7F-7F62-4B46-9E41-C6829A50802F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22752E-6423-465F-B022-AF120D1C43BD}" type="datetimeFigureOut">
              <a:rPr lang="hu-HU"/>
              <a:pPr>
                <a:defRPr/>
              </a:pPr>
              <a:t>2014.08.25.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4369547-03A5-4EFF-8D4F-271F087A2A6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Munkavállalói részvétel a Gazdasági Társaságok vezetésében</a:t>
            </a:r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1240-5848-4B0B-A02D-B0902A7185F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F62F-A100-489B-970B-CC3DBB73E0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31AE-063E-4C47-A6FB-4BF363DFA4F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203B-3EAD-4A75-8426-4EEC9BDD05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B97A-B9AF-43B3-95AA-732B21B3EBA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FEFFC-51CB-4856-B2BC-CF27F6CECC5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29852-D2F2-4D9E-90E6-5F4FBAA1D93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16FCF-EB0E-4C6C-B148-F36312EBBB5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938-6047-4BB9-8C53-8D35E676FB6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ABF7-5F39-4292-AB51-FE6560A2551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1714814-A51A-4604-A55B-264C9A5D58C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4ECEF993-5365-4EB9-B535-B00D64B3A5E6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1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kicsi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457200" y="2444750"/>
            <a:ext cx="8229600" cy="2424113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28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-2.5.3.A-13/1-2013-0025</a:t>
            </a:r>
            <a:r>
              <a:rPr lang="hu-HU" sz="2800" smtClean="0"/>
              <a:t> </a:t>
            </a:r>
            <a:endParaRPr lang="hu-HU" sz="28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8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24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</p:txBody>
      </p:sp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D2D99-99B0-4E74-B3F8-C0CE4AB264C9}" type="slidenum">
              <a:rPr lang="hu-HU"/>
              <a:pPr/>
              <a:t>1</a:t>
            </a:fld>
            <a:endParaRPr lang="hu-HU"/>
          </a:p>
        </p:txBody>
      </p:sp>
      <p:pic>
        <p:nvPicPr>
          <p:cNvPr id="5124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Kép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FB. </a:t>
            </a:r>
            <a:r>
              <a:rPr lang="hu-HU" sz="3600" dirty="0" smtClean="0">
                <a:solidFill>
                  <a:schemeClr val="tx1"/>
                </a:solidFill>
              </a:rPr>
              <a:t>A GAZDASÁGI TÁRSASÁGOKBAN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felügyelőbizottsági tag megbízatása öt évre – ha a társaság ennél rövidebb időtartamra jött létre, erre az időtartamra – szól</a:t>
            </a:r>
            <a:r>
              <a:rPr lang="hu-HU" dirty="0" smtClean="0"/>
              <a:t>. </a:t>
            </a:r>
            <a:r>
              <a:rPr lang="hu-HU" dirty="0" smtClean="0">
                <a:solidFill>
                  <a:srgbClr val="FF0000"/>
                </a:solidFill>
              </a:rPr>
              <a:t>(lehet-e rövidebb időt is előírni?)</a:t>
            </a:r>
          </a:p>
          <a:p>
            <a:pPr>
              <a:buNone/>
            </a:pPr>
            <a:r>
              <a:rPr lang="hu-HU" dirty="0" smtClean="0"/>
              <a:t>A felügyelőbizottságnak – a munkavállalói részvétel szabályain alapuló tagságtól eltekintve – nem lehet tagja a társaság munkavállalója</a:t>
            </a:r>
            <a:r>
              <a:rPr lang="hu-HU" dirty="0" smtClean="0"/>
              <a:t>. </a:t>
            </a:r>
            <a:r>
              <a:rPr lang="hu-HU" dirty="0" smtClean="0">
                <a:solidFill>
                  <a:srgbClr val="FF0000"/>
                </a:solidFill>
              </a:rPr>
              <a:t>(ezen előírás mire alapszik?)</a:t>
            </a:r>
          </a:p>
          <a:p>
            <a:pPr>
              <a:buNone/>
            </a:pPr>
            <a:r>
              <a:rPr lang="hu-HU" dirty="0" smtClean="0"/>
              <a:t>A felügyelőbizottsági tagsági jogviszonyra a </a:t>
            </a:r>
            <a:r>
              <a:rPr lang="hu-HU" dirty="0" smtClean="0">
                <a:solidFill>
                  <a:srgbClr val="0070C0"/>
                </a:solidFill>
              </a:rPr>
              <a:t>megbízási szerződés </a:t>
            </a:r>
            <a:r>
              <a:rPr lang="hu-HU" dirty="0" smtClean="0"/>
              <a:t>szabályait kell megfelelően alkalmazni.</a:t>
            </a:r>
          </a:p>
          <a:p>
            <a:pPr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FB. </a:t>
            </a:r>
            <a:r>
              <a:rPr lang="hu-HU" sz="3600" dirty="0" smtClean="0">
                <a:solidFill>
                  <a:schemeClr val="tx1"/>
                </a:solidFill>
              </a:rPr>
              <a:t>A GAZDASÁGI TÁRSASÁGOKBAN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 </a:t>
            </a:r>
            <a:r>
              <a:rPr lang="hu-HU" b="1" dirty="0" smtClean="0"/>
              <a:t>felügyelőbizottság </a:t>
            </a:r>
            <a:r>
              <a:rPr lang="hu-HU" b="1" dirty="0" smtClean="0"/>
              <a:t>működése: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/3:122 §/</a:t>
            </a:r>
            <a:endParaRPr lang="hu-HU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hu-HU" b="1" dirty="0" smtClean="0"/>
              <a:t> </a:t>
            </a:r>
            <a:r>
              <a:rPr lang="hu-HU" dirty="0" smtClean="0"/>
              <a:t>elnököt </a:t>
            </a:r>
            <a:r>
              <a:rPr lang="hu-HU" dirty="0" smtClean="0"/>
              <a:t>saját </a:t>
            </a:r>
            <a:r>
              <a:rPr lang="hu-HU" dirty="0" smtClean="0"/>
              <a:t>tagjai közül </a:t>
            </a:r>
            <a:r>
              <a:rPr lang="hu-HU" dirty="0" smtClean="0"/>
              <a:t>választ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b="1" dirty="0" smtClean="0"/>
              <a:t> </a:t>
            </a:r>
            <a:r>
              <a:rPr lang="hu-HU" dirty="0" smtClean="0"/>
              <a:t>határozatképes, ha tagjai legalább kétharmada</a:t>
            </a:r>
            <a:r>
              <a:rPr lang="hu-HU" dirty="0" smtClean="0">
                <a:solidFill>
                  <a:srgbClr val="C00000"/>
                </a:solidFill>
              </a:rPr>
              <a:t>, de legalább három fő </a:t>
            </a:r>
            <a:r>
              <a:rPr lang="hu-HU" dirty="0" smtClean="0"/>
              <a:t>az ülésen jelen van.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b="1" dirty="0" smtClean="0"/>
              <a:t> </a:t>
            </a:r>
            <a:r>
              <a:rPr lang="hu-HU" dirty="0" smtClean="0">
                <a:solidFill>
                  <a:srgbClr val="0070C0"/>
                </a:solidFill>
              </a:rPr>
              <a:t>ügyrendjét maga állapítja meg</a:t>
            </a:r>
            <a:r>
              <a:rPr lang="hu-HU" dirty="0" smtClean="0"/>
              <a:t>, és azt a gazdasági társaság legfőbb szerve hagyja jóvá.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b="1" dirty="0" smtClean="0"/>
              <a:t> </a:t>
            </a:r>
            <a:r>
              <a:rPr lang="hu-HU" dirty="0" smtClean="0"/>
              <a:t>Ha </a:t>
            </a:r>
            <a:r>
              <a:rPr lang="hu-HU" dirty="0" smtClean="0"/>
              <a:t>a felügyelőbizottság </a:t>
            </a:r>
            <a:r>
              <a:rPr lang="hu-HU" dirty="0" smtClean="0">
                <a:solidFill>
                  <a:srgbClr val="C00000"/>
                </a:solidFill>
              </a:rPr>
              <a:t>tagjainak száma a létesítő okiratban megállapított szám alá csökken</a:t>
            </a:r>
            <a:r>
              <a:rPr lang="hu-HU" dirty="0" smtClean="0"/>
              <a:t>, az ügyvezetés a felügyelőbizottság rendeltetésszerű működésének helyreállítása érdekében köteles összehívni a legfőbb szerv ülését, vagy ülés tartása nélküli határozathozatalt kezdeményezni.</a:t>
            </a:r>
          </a:p>
          <a:p>
            <a:pPr>
              <a:buClrTx/>
              <a:buFont typeface="Wingdings" pitchFamily="2" charset="2"/>
              <a:buChar char="v"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 anchor="ctr"/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Munkavállalói részvétel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/3:124 §/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47977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Ha </a:t>
            </a:r>
            <a:r>
              <a:rPr lang="hu-HU" dirty="0" smtClean="0"/>
              <a:t>a gazdasági társaság teljes munkaidőben foglalkoztatott </a:t>
            </a:r>
            <a:r>
              <a:rPr lang="hu-HU" dirty="0" smtClean="0">
                <a:solidFill>
                  <a:srgbClr val="C00000"/>
                </a:solidFill>
              </a:rPr>
              <a:t>munkavállalóinak létszáma éves átlagban a kétszáz főt meghaladja</a:t>
            </a:r>
            <a:r>
              <a:rPr lang="hu-HU" dirty="0" smtClean="0"/>
              <a:t>, a felügyelőbizottság </a:t>
            </a:r>
            <a:r>
              <a:rPr lang="hu-HU" dirty="0" smtClean="0">
                <a:solidFill>
                  <a:srgbClr val="C00000"/>
                </a:solidFill>
              </a:rPr>
              <a:t>egyharmada </a:t>
            </a:r>
            <a:r>
              <a:rPr lang="hu-HU" dirty="0" smtClean="0"/>
              <a:t>a munkavállalói küldöttekből áll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munkavállalói küldötteket először akkor kell megválasztani, amikor a társaság legfőbb </a:t>
            </a:r>
            <a:r>
              <a:rPr lang="hu-HU" dirty="0" smtClean="0">
                <a:solidFill>
                  <a:srgbClr val="C00000"/>
                </a:solidFill>
              </a:rPr>
              <a:t>szerve annak az üzleti évnek beszámolóját tárgyalja, amelyben az éves átlagos munkavállalói létszám elérte a kétszáz főt.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pPr algn="ctr"/>
            <a:r>
              <a:rPr lang="hu-HU" sz="4000" b="1" dirty="0" smtClean="0">
                <a:solidFill>
                  <a:schemeClr val="tx1"/>
                </a:solidFill>
              </a:rPr>
              <a:t>Munkavállalói részvétel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Jogutódlással létrejött társaság </a:t>
            </a:r>
            <a:r>
              <a:rPr lang="hu-HU" dirty="0" smtClean="0"/>
              <a:t>esetén annak nyilvántartásba vételétől kell biztosítani a felügyelőbizottságban a munkavállalói részvételt, </a:t>
            </a:r>
            <a:r>
              <a:rPr lang="hu-HU" dirty="0" smtClean="0"/>
              <a:t>ha: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társaság munkavállalóinak létszáma a kétszáz főt meghaladja, </a:t>
            </a:r>
            <a:r>
              <a:rPr lang="hu-HU" dirty="0" smtClean="0"/>
              <a:t>és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munkavállalói részvétel feltételei a jogelőd társaságnál – több jogelőd társaság esetén a társaságok egyikénél – fennálltak.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1178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munkavállalói küldöttek megválasztása és </a:t>
            </a:r>
            <a:r>
              <a:rPr lang="hu-HU" sz="3600" b="1" dirty="0" smtClean="0">
                <a:solidFill>
                  <a:schemeClr val="tx1"/>
                </a:solidFill>
              </a:rPr>
              <a:t>visszahívása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/3:125 §/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1817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munkavállalói küldötteket az </a:t>
            </a:r>
            <a:r>
              <a:rPr lang="hu-HU" dirty="0" smtClean="0">
                <a:solidFill>
                  <a:srgbClr val="FF0000"/>
                </a:solidFill>
              </a:rPr>
              <a:t>üzemi tanács jelöli </a:t>
            </a:r>
            <a:r>
              <a:rPr lang="hu-HU" dirty="0" smtClean="0"/>
              <a:t>a munkavállalók sorából a gazdasági társaságnál működő </a:t>
            </a:r>
            <a:r>
              <a:rPr lang="hu-HU" dirty="0" smtClean="0">
                <a:solidFill>
                  <a:srgbClr val="00FF00"/>
                </a:solidFill>
              </a:rPr>
              <a:t>szakszervezetek véleményének </a:t>
            </a:r>
            <a:r>
              <a:rPr lang="hu-HU" dirty="0" smtClean="0">
                <a:solidFill>
                  <a:srgbClr val="00FF00"/>
                </a:solidFill>
              </a:rPr>
              <a:t>figyelembevételével.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/>
              <a:t>A munkavállalói küldött munkaviszonyának megszűnésével felügyelőbizottsági tagsága is megszűnik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/>
              <a:t>Az üzemi tanács által jelölt személyeket a társaság legfőbb szerve </a:t>
            </a:r>
            <a:r>
              <a:rPr lang="hu-HU" dirty="0" smtClean="0">
                <a:solidFill>
                  <a:srgbClr val="FF0000"/>
                </a:solidFill>
              </a:rPr>
              <a:t>köteles</a:t>
            </a:r>
            <a:r>
              <a:rPr lang="hu-HU" dirty="0" smtClean="0"/>
              <a:t> a jelölést követő ülésén a felügyelőbizottság tagjává választani, </a:t>
            </a:r>
            <a:r>
              <a:rPr lang="hu-HU" dirty="0" smtClean="0">
                <a:solidFill>
                  <a:srgbClr val="00B0F0"/>
                </a:solidFill>
              </a:rPr>
              <a:t>kivéve</a:t>
            </a:r>
            <a:r>
              <a:rPr lang="hu-HU" dirty="0" smtClean="0"/>
              <a:t>, ha a jelölttel szemben kizáró ok áll fenn.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8938-6047-4BB9-8C53-8D35E676FB60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539552" y="69269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latin typeface="+mn-lt"/>
              </a:rPr>
              <a:t>A jelölés elmaradása </a:t>
            </a:r>
            <a:r>
              <a:rPr lang="hu-HU" sz="2600" dirty="0" smtClean="0">
                <a:latin typeface="+mn-lt"/>
              </a:rPr>
              <a:t>– ha a működés egyéb törvényes feltételei fennállnak – a felügyelőbizottság működését nem akadályozza. Ez esetben a munkavállalói küldöttek helyét nem lehet betölteni, de legalább három felügyelőbizottsági tagot ilyenkor is választania kell a legfőbb szervnek</a:t>
            </a:r>
            <a:r>
              <a:rPr lang="hu-HU" sz="2600" dirty="0" smtClean="0">
                <a:latin typeface="+mn-lt"/>
              </a:rPr>
              <a:t>.</a:t>
            </a:r>
          </a:p>
          <a:p>
            <a:r>
              <a:rPr lang="hu-HU" sz="2600" dirty="0" smtClean="0">
                <a:solidFill>
                  <a:srgbClr val="FF0000"/>
                </a:solidFill>
                <a:latin typeface="+mn-lt"/>
              </a:rPr>
              <a:t>A munkavállalói küldöttet a társaság legfőbb szerve az üzemi tanács javaslatára hívja vissza</a:t>
            </a:r>
            <a:r>
              <a:rPr lang="hu-HU" sz="2600" dirty="0" smtClean="0">
                <a:solidFill>
                  <a:srgbClr val="FF0000"/>
                </a:solidFill>
              </a:rPr>
              <a:t>.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hu-HU" sz="2800" dirty="0" smtClean="0">
                <a:latin typeface="+mn-lt"/>
              </a:rPr>
              <a:t>Ha </a:t>
            </a:r>
            <a:r>
              <a:rPr lang="hu-HU" sz="2800" dirty="0" smtClean="0">
                <a:latin typeface="+mn-lt"/>
              </a:rPr>
              <a:t>a társaság beszámolójának elfogadásakor megállapításra kerül, hogy a munkavállalói létszám az </a:t>
            </a:r>
            <a:r>
              <a:rPr lang="hu-HU" sz="2800" dirty="0" smtClean="0">
                <a:solidFill>
                  <a:srgbClr val="0070C0"/>
                </a:solidFill>
                <a:latin typeface="+mn-lt"/>
              </a:rPr>
              <a:t>előző üzleti évben kétszáz fő alá csökkent, megszűnik a munkavállalói küldöttek felügyelőbizottságban való részvételi joga.</a:t>
            </a:r>
          </a:p>
          <a:p>
            <a:endParaRPr lang="hu-HU" sz="26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 anchor="ctr"/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A munkavállalói küldöttek jogai és </a:t>
            </a:r>
            <a:r>
              <a:rPr lang="hu-HU" sz="2800" b="1" dirty="0" smtClean="0">
                <a:solidFill>
                  <a:schemeClr val="tx1"/>
                </a:solidFill>
              </a:rPr>
              <a:t>kötelezettségei </a:t>
            </a:r>
            <a:br>
              <a:rPr lang="hu-HU" sz="2800" b="1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/3:126 §/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munkavállalói küldöttet a felügyelőbizottság többi tagjával </a:t>
            </a:r>
            <a:r>
              <a:rPr lang="hu-HU" dirty="0" smtClean="0">
                <a:solidFill>
                  <a:srgbClr val="C00000"/>
                </a:solidFill>
              </a:rPr>
              <a:t>azonos jogok és </a:t>
            </a:r>
            <a:r>
              <a:rPr lang="hu-HU" dirty="0" smtClean="0">
                <a:solidFill>
                  <a:srgbClr val="C00000"/>
                </a:solidFill>
              </a:rPr>
              <a:t>kötelezettségek </a:t>
            </a:r>
            <a:r>
              <a:rPr lang="hu-HU" dirty="0" smtClean="0">
                <a:solidFill>
                  <a:srgbClr val="C00000"/>
                </a:solidFill>
              </a:rPr>
              <a:t>illetik meg</a:t>
            </a:r>
            <a:r>
              <a:rPr lang="hu-H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hu-HU" b="1" dirty="0" smtClean="0"/>
              <a:t>Kisebbségi vélemény: - </a:t>
            </a:r>
            <a:r>
              <a:rPr lang="hu-HU" dirty="0" smtClean="0"/>
              <a:t>Ha a munkavállalói küldöttek egységes véleménye a felügyelőbizottság többségének álláspontjától eltér, a </a:t>
            </a:r>
            <a:r>
              <a:rPr lang="hu-HU" dirty="0" smtClean="0"/>
              <a:t>kisebbségi véleményt </a:t>
            </a:r>
            <a:r>
              <a:rPr lang="hu-HU" dirty="0" smtClean="0"/>
              <a:t>a társaság legfőbb szervének legközelebbi ülésén ismertetni kell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>
                <a:solidFill>
                  <a:srgbClr val="C00000"/>
                </a:solidFill>
              </a:rPr>
              <a:t>A munkavállalói küldött tájékoztatni köteles a munkavállalókat a felügyelőbizottság </a:t>
            </a:r>
            <a:r>
              <a:rPr lang="hu-HU" dirty="0" smtClean="0">
                <a:solidFill>
                  <a:srgbClr val="C00000"/>
                </a:solidFill>
              </a:rPr>
              <a:t>tevékenységéről!</a:t>
            </a:r>
          </a:p>
          <a:p>
            <a:pPr>
              <a:buNone/>
            </a:pPr>
            <a:r>
              <a:rPr lang="hu-HU" dirty="0" smtClean="0"/>
              <a:t>Semmis a létesítő okirat olyan rendelkezése, amely a munkavállalói részvétel szabályait </a:t>
            </a:r>
            <a:r>
              <a:rPr lang="hu-HU" dirty="0" smtClean="0"/>
              <a:t>a Ptk. szabályokhoz </a:t>
            </a:r>
            <a:r>
              <a:rPr lang="hu-HU" dirty="0" smtClean="0"/>
              <a:t>képest a munkavállalókra nézve hátrányosabban határozza meg.</a:t>
            </a:r>
          </a:p>
          <a:p>
            <a:pPr>
              <a:buNone/>
            </a:pPr>
            <a:endParaRPr lang="hu-H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Vállalatcsoport!!!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/3:58 §/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Ha a nyilvántartásba bejegyzett vállalatcsoport legalább három ellenőrzött tagjában kötelező a munkavállalói részvétel a felügyelőbizottságban, az uralkodó tag legfőbb szerve az érintett </a:t>
            </a:r>
            <a:r>
              <a:rPr lang="hu-HU" dirty="0" smtClean="0">
                <a:solidFill>
                  <a:srgbClr val="FF0000"/>
                </a:solidFill>
              </a:rPr>
              <a:t>üzemi tanácsok erre irányuló kérelme alapján lehetővé teheti</a:t>
            </a:r>
            <a:r>
              <a:rPr lang="hu-HU" dirty="0" smtClean="0"/>
              <a:t>, hogy az </a:t>
            </a:r>
            <a:r>
              <a:rPr lang="hu-HU" dirty="0" smtClean="0">
                <a:solidFill>
                  <a:srgbClr val="00B050"/>
                </a:solidFill>
              </a:rPr>
              <a:t>ellenőrzött tagok felügyelőbizottsága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00B050"/>
                </a:solidFill>
              </a:rPr>
              <a:t>helyett</a:t>
            </a:r>
            <a:r>
              <a:rPr lang="hu-HU" dirty="0" smtClean="0"/>
              <a:t> az uralkodó tag felügyelőbizottságában vegyenek részt munkavállalói küldöttek.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 anchor="ctr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Vállalatcsoport!!!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Ez esetben az uralkodó tag létesítő okiratában – ha eddig az adott tagnál ilyen nem működött – a felügyelőbizottság létrehozásáról rendelkezni kell.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smtClean="0"/>
              <a:t>munkavállalói küldöttek jelölési módját ez esetben az uralkodó tag ügyvezetése és az érintett </a:t>
            </a:r>
            <a:r>
              <a:rPr lang="hu-HU" dirty="0" smtClean="0">
                <a:solidFill>
                  <a:srgbClr val="FF0000"/>
                </a:solidFill>
              </a:rPr>
              <a:t>ellenőrzött tagok üzemi tanácsai között létrejött megállapodásban </a:t>
            </a:r>
            <a:r>
              <a:rPr lang="hu-HU" dirty="0" smtClean="0"/>
              <a:t>kell szabályozni.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 anchor="ctr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 munkavállalói részvétel nem kötelező esete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a felügyelőbizottságban való munkavállalói részvételt a létesítő okirat írja elő, arra </a:t>
            </a:r>
            <a:r>
              <a:rPr lang="hu-HU" dirty="0" smtClean="0"/>
              <a:t> a Ptk. munkavállalói </a:t>
            </a:r>
            <a:r>
              <a:rPr lang="hu-HU" dirty="0" smtClean="0"/>
              <a:t>részvételre vonatkozó szabályait megfelelően alkalmazni kell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3" descr="kicsi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13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</a:t>
            </a:r>
            <a:r>
              <a:rPr lang="hu-HU" sz="14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-2.5.3.A-13/1-2013-0025</a:t>
            </a:r>
            <a:r>
              <a:rPr lang="hu-HU" sz="1400" smtClean="0"/>
              <a:t> </a:t>
            </a:r>
            <a:endParaRPr lang="hu-HU" sz="13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3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sz="1300" b="1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47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8C4025-70B0-4F7F-8CE6-5CA7F98C6D7B}" type="slidenum">
              <a:rPr lang="hu-HU"/>
              <a:pPr/>
              <a:t>2</a:t>
            </a:fld>
            <a:endParaRPr lang="hu-HU"/>
          </a:p>
        </p:txBody>
      </p:sp>
      <p:pic>
        <p:nvPicPr>
          <p:cNvPr id="6148" name="Picture 5" descr="USZT_logo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Kép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827584" y="2420888"/>
            <a:ext cx="7499871" cy="273630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3600" dirty="0" smtClean="0">
                <a:solidFill>
                  <a:srgbClr val="C00000"/>
                </a:solidFill>
              </a:rPr>
              <a:t>Munkavállalói részvétel a Gazdasági Társaságok vezetésében</a:t>
            </a:r>
            <a:endParaRPr lang="hu-H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 anchor="ctr"/>
          <a:lstStyle/>
          <a:p>
            <a:pPr algn="ctr"/>
            <a:r>
              <a:rPr lang="hu-HU" sz="3600" i="1" dirty="0" smtClean="0">
                <a:solidFill>
                  <a:schemeClr val="tx1"/>
                </a:solidFill>
              </a:rPr>
              <a:t>Munkavállalói részvétel az </a:t>
            </a:r>
            <a:r>
              <a:rPr lang="hu-HU" sz="3600" i="1" dirty="0" smtClean="0">
                <a:solidFill>
                  <a:schemeClr val="tx1"/>
                </a:solidFill>
              </a:rPr>
              <a:t>igazgatótanácsban!!!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/3:288 §/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a </a:t>
            </a:r>
            <a:r>
              <a:rPr lang="hu-HU" b="1" dirty="0" smtClean="0">
                <a:solidFill>
                  <a:srgbClr val="C00000"/>
                </a:solidFill>
              </a:rPr>
              <a:t>nyilvánosan működő részvénytársaságnál </a:t>
            </a:r>
            <a:r>
              <a:rPr lang="hu-HU" dirty="0" smtClean="0"/>
              <a:t>igazgatótanács működik, az igazgatótanácsnak és az üzemi tanácsnak kell megállapodnia a munkavállalói részvételből eredő jogok gyakorlásának </a:t>
            </a:r>
            <a:r>
              <a:rPr lang="hu-HU" dirty="0" smtClean="0"/>
              <a:t>módjáról.</a:t>
            </a:r>
          </a:p>
          <a:p>
            <a:pPr>
              <a:buNone/>
            </a:pPr>
            <a:r>
              <a:rPr lang="hu-HU" dirty="0" smtClean="0"/>
              <a:t>A megállapodásra </a:t>
            </a:r>
            <a:r>
              <a:rPr lang="hu-HU" dirty="0" smtClean="0"/>
              <a:t>a szerződések általános szabályait kell megfelelően alkalmazni.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 anchor="ctr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Ügydöntő </a:t>
            </a:r>
            <a:r>
              <a:rPr lang="hu-HU" sz="3600" b="1" dirty="0" smtClean="0">
                <a:solidFill>
                  <a:schemeClr val="tx1"/>
                </a:solidFill>
              </a:rPr>
              <a:t>felügyelőbizottság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/3:123 §/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létesítő okirat a legfőbb szerv, illetve az ügyvezetés hatáskörébe tartozó egyes döntések meghozatalát, vagy jóváhagyását a felügyelőbizottság hatáskörébe utalhatja.</a:t>
            </a:r>
          </a:p>
          <a:p>
            <a:pPr>
              <a:buNone/>
            </a:pPr>
            <a:r>
              <a:rPr lang="hu-HU" dirty="0" smtClean="0"/>
              <a:t>Ha a létesítő okirat az </a:t>
            </a:r>
            <a:r>
              <a:rPr lang="hu-HU" dirty="0" smtClean="0"/>
              <a:t>ügyvezetés hatáskörébe tartozó egyes döntések meghozatalát a felügyelőbizottság előzetes jóváhagyásához köti, és a felügyelőbizottság az ügyvezetés határozati javaslatát nem hagyja jóvá, de az ügyvezetés a javaslatot fenntartja, az ügyvezetés jogosult a társaság legfőbb szervének döntését </a:t>
            </a:r>
            <a:r>
              <a:rPr lang="hu-HU" dirty="0" smtClean="0"/>
              <a:t>kérni.</a:t>
            </a:r>
          </a:p>
          <a:p>
            <a:pPr>
              <a:buNone/>
            </a:pPr>
            <a:r>
              <a:rPr lang="hu-HU" dirty="0" smtClean="0"/>
              <a:t>Amennyiben jóváhagyta, úgy a felelősség egyetemleges.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 anchor="ctr"/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FB. Az </a:t>
            </a:r>
            <a:r>
              <a:rPr lang="hu-HU" sz="3600" smtClean="0">
                <a:solidFill>
                  <a:schemeClr val="tx1"/>
                </a:solidFill>
              </a:rPr>
              <a:t>egyesületek esetében </a:t>
            </a:r>
            <a:r>
              <a:rPr lang="hu-HU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/3:82 §/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Kötelező felügyelőbizottságot létrehozni, </a:t>
            </a:r>
            <a:r>
              <a:rPr lang="hu-HU" b="1" dirty="0" smtClean="0"/>
              <a:t>ha: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tagok több mint fele nem természetes személy, vagy </a:t>
            </a:r>
            <a:endParaRPr lang="hu-HU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ha </a:t>
            </a:r>
            <a:r>
              <a:rPr lang="hu-HU" dirty="0" smtClean="0"/>
              <a:t>a tagság létszáma a száz főt meghaladja</a:t>
            </a:r>
            <a:r>
              <a:rPr lang="hu-HU" dirty="0" smtClean="0"/>
              <a:t>.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A felügyelőbizottság </a:t>
            </a:r>
            <a:r>
              <a:rPr lang="hu-HU" b="1" dirty="0" smtClean="0"/>
              <a:t>feladata: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az </a:t>
            </a:r>
            <a:r>
              <a:rPr lang="hu-HU" dirty="0" smtClean="0"/>
              <a:t>egyesületi szervek, valamint </a:t>
            </a:r>
            <a:endParaRPr lang="hu-HU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a </a:t>
            </a:r>
            <a:r>
              <a:rPr lang="hu-HU" dirty="0" smtClean="0"/>
              <a:t>jogszabályok</a:t>
            </a:r>
            <a:r>
              <a:rPr lang="hu-HU" dirty="0" smtClean="0"/>
              <a:t>,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az alapszabály és </a:t>
            </a:r>
            <a:endParaRPr lang="hu-HU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az </a:t>
            </a:r>
            <a:r>
              <a:rPr lang="hu-HU" dirty="0" smtClean="0"/>
              <a:t>egyesületi határozatok végrehajtásának, betartásának ellenőrzése.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Tulajdonosi ellenőrzés </a:t>
            </a:r>
            <a:r>
              <a:rPr lang="hu-HU" sz="2400" dirty="0" smtClean="0">
                <a:solidFill>
                  <a:schemeClr val="tx1"/>
                </a:solidFill>
              </a:rPr>
              <a:t>(P</a:t>
            </a:r>
            <a:r>
              <a:rPr lang="hu-HU" sz="2400" dirty="0" smtClean="0">
                <a:solidFill>
                  <a:schemeClr val="tx1"/>
                </a:solidFill>
              </a:rPr>
              <a:t>tk. 3.26 – 3.28)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A  tagok vagy az alapítók a létesítő okiratban dönthetnek a felügyelőbizottság létrehozásáról.</a:t>
            </a:r>
          </a:p>
          <a:p>
            <a:pPr>
              <a:buNone/>
            </a:pPr>
            <a:r>
              <a:rPr lang="hu-HU" sz="2400" dirty="0" smtClean="0"/>
              <a:t> Legalább 3 főből kell állnia.</a:t>
            </a:r>
          </a:p>
          <a:p>
            <a:pPr>
              <a:buNone/>
            </a:pPr>
            <a:r>
              <a:rPr lang="hu-HU" sz="2400" b="1" dirty="0" smtClean="0"/>
              <a:t>F</a:t>
            </a:r>
            <a:r>
              <a:rPr lang="hu-HU" sz="2400" b="1" dirty="0" smtClean="0"/>
              <a:t>eladata:</a:t>
            </a:r>
            <a:r>
              <a:rPr lang="hu-HU" sz="2400" dirty="0" smtClean="0"/>
              <a:t> - az ügyvezetés ellenőrzése a jogi személy érdekeinek megóvása céljából.</a:t>
            </a:r>
          </a:p>
          <a:p>
            <a:pPr>
              <a:buNone/>
            </a:pPr>
            <a:r>
              <a:rPr lang="hu-HU" sz="2400" b="1" dirty="0" smtClean="0"/>
              <a:t>Ki lehet F</a:t>
            </a:r>
            <a:r>
              <a:rPr lang="hu-HU" sz="2400" b="1" dirty="0" smtClean="0"/>
              <a:t>B</a:t>
            </a:r>
            <a:r>
              <a:rPr lang="hu-HU" sz="2400" b="1" dirty="0" smtClean="0"/>
              <a:t>. </a:t>
            </a:r>
            <a:r>
              <a:rPr lang="hu-HU" sz="2400" b="1" dirty="0" smtClean="0"/>
              <a:t>t</a:t>
            </a:r>
            <a:r>
              <a:rPr lang="hu-HU" sz="2400" b="1" dirty="0" smtClean="0"/>
              <a:t>ag?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az a nagykorú személy, akinek cselekvőképességét az adott tevékenység körében nem korlátozták. </a:t>
            </a:r>
            <a:endParaRPr lang="hu-HU" dirty="0"/>
          </a:p>
          <a:p>
            <a:pPr>
              <a:buClrTx/>
              <a:buNone/>
            </a:pPr>
            <a:r>
              <a:rPr lang="hu-HU" sz="2400" b="1" dirty="0" smtClean="0"/>
              <a:t>Ki nem lehet FB. </a:t>
            </a:r>
            <a:r>
              <a:rPr lang="hu-HU" sz="2400" b="1" dirty="0" smtClean="0"/>
              <a:t>t</a:t>
            </a:r>
            <a:r>
              <a:rPr lang="hu-HU" sz="2400" b="1" dirty="0" smtClean="0"/>
              <a:t>ag?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akivel szemben a vezető tisztségviselőkre vonatkozó kizáró ok áll fenn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akinek a hozzátartozója a jogi személy vezető tisztségviselője</a:t>
            </a:r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Tulajdonosi </a:t>
            </a:r>
            <a:r>
              <a:rPr lang="hu-HU" sz="3600" dirty="0" smtClean="0">
                <a:solidFill>
                  <a:schemeClr val="tx1"/>
                </a:solidFill>
              </a:rPr>
              <a:t>ellenőrzés </a:t>
            </a:r>
            <a:r>
              <a:rPr lang="hu-HU" sz="2800" dirty="0" smtClean="0">
                <a:solidFill>
                  <a:schemeClr val="tx1"/>
                </a:solidFill>
              </a:rPr>
              <a:t>/általános előírások/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055841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Az FB tag: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személyesen köteles részt venni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az ügyvezetéstől független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az ügyvezetés által nem utasítható</a:t>
            </a:r>
          </a:p>
          <a:p>
            <a:pPr>
              <a:buClrTx/>
              <a:buNone/>
            </a:pPr>
            <a:r>
              <a:rPr lang="hu-HU" b="1" dirty="0" smtClean="0"/>
              <a:t>Az FB tagság keletkezése: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létesítő okiratban kell kijelölni (az elsőt)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legfőbb döntéshozó szerv választja (a következőket)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az FB tagsági jogviszony az elfogadással jön létre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 anchor="t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Az FB. működése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 felügyelőbizottság </a:t>
            </a:r>
            <a:r>
              <a:rPr lang="hu-HU" b="1" dirty="0" smtClean="0"/>
              <a:t>köteles:  </a:t>
            </a:r>
            <a:r>
              <a:rPr lang="hu-HU" dirty="0" smtClean="0"/>
              <a:t>a legfőbb döntéshozó </a:t>
            </a:r>
            <a:r>
              <a:rPr lang="hu-HU" dirty="0" smtClean="0"/>
              <a:t>szerve elé kerülő előterjesztéseket megvizsgálni, és ezekkel kapcsolatos álláspontját a döntéshozó szerv ülésén ismertetni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dirty="0" smtClean="0"/>
              <a:t>Az FB betekinthet: 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jogi személy irataiba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számviteli nyilvántartásaiba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könyveibe</a:t>
            </a:r>
          </a:p>
          <a:p>
            <a:pPr>
              <a:buClrTx/>
              <a:buNone/>
            </a:pPr>
            <a:r>
              <a:rPr lang="hu-HU" b="1" dirty="0" smtClean="0"/>
              <a:t>Felvilágosítást kérhet: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vezető tisztségviselőktől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jogi személy munkavállalóitól</a:t>
            </a:r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 anchor="t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Az FB. működése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7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Az FB megvizsgálhatja és szakértővel megvizsgáltathatja:</a:t>
            </a:r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 a jogi személy fizetési számláját, </a:t>
            </a:r>
            <a:endParaRPr lang="hu-HU" dirty="0" smtClean="0"/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pénztárát</a:t>
            </a:r>
            <a:r>
              <a:rPr lang="hu-HU" dirty="0" smtClean="0"/>
              <a:t>, </a:t>
            </a:r>
            <a:endParaRPr lang="hu-HU" dirty="0" smtClean="0"/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értékpapír- </a:t>
            </a:r>
            <a:r>
              <a:rPr lang="hu-HU" dirty="0" smtClean="0"/>
              <a:t>és áruállományát, valamint </a:t>
            </a:r>
            <a:endParaRPr lang="hu-HU" dirty="0" smtClean="0"/>
          </a:p>
          <a:p>
            <a:pPr lvl="1">
              <a:buClrTx/>
              <a:buFont typeface="Wingdings" pitchFamily="2" charset="2"/>
              <a:buChar char="v"/>
            </a:pPr>
            <a:r>
              <a:rPr lang="hu-HU" dirty="0" smtClean="0"/>
              <a:t>szerződéseit </a:t>
            </a:r>
          </a:p>
          <a:p>
            <a:pPr>
              <a:buClrTx/>
              <a:buNone/>
            </a:pPr>
            <a:r>
              <a:rPr lang="hu-HU" b="1" dirty="0" smtClean="0"/>
              <a:t>Határozat hozatal: </a:t>
            </a:r>
            <a:r>
              <a:rPr lang="hu-HU" dirty="0" smtClean="0"/>
              <a:t>a jelenlévő tagok szótöbbségével</a:t>
            </a:r>
          </a:p>
          <a:p>
            <a:pPr>
              <a:buClrTx/>
              <a:buNone/>
            </a:pPr>
            <a:r>
              <a:rPr lang="hu-HU" b="1" dirty="0" smtClean="0"/>
              <a:t>Felelősség: </a:t>
            </a:r>
            <a:r>
              <a:rPr lang="hu-HU" dirty="0" smtClean="0"/>
              <a:t>A felügyelőbizottsági tagok az ellenőrzési kötelezettségük elmulasztásával vagy nem megfelelő teljesítésével a jogi személynek okozott károkért a szerződésszegéssel okozott kárért való felelősség szabályai szerint </a:t>
            </a:r>
            <a:r>
              <a:rPr lang="hu-HU" dirty="0" smtClean="0"/>
              <a:t>felelnek</a:t>
            </a:r>
            <a:endParaRPr lang="hu-HU" dirty="0" smtClean="0"/>
          </a:p>
          <a:p>
            <a:pPr>
              <a:buClrTx/>
              <a:buNone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FB. </a:t>
            </a:r>
            <a:r>
              <a:rPr lang="hu-HU" sz="3200" dirty="0" smtClean="0">
                <a:solidFill>
                  <a:schemeClr val="tx1"/>
                </a:solidFill>
              </a:rPr>
              <a:t>A GAZDASÁGI TÁRSASÁGOKBAN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599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Kötelező felügyelőbizottság létrehozása</a:t>
            </a:r>
            <a:r>
              <a:rPr lang="hu-HU" dirty="0" smtClean="0"/>
              <a:t>, </a:t>
            </a:r>
            <a:r>
              <a:rPr lang="hu-HU" dirty="0" smtClean="0"/>
              <a:t>ha: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(3:119 §)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dirty="0" smtClean="0"/>
              <a:t>a társaság teljes munkaidőben foglalkoztatott munkavállalóinak száma éves átlagban a </a:t>
            </a:r>
            <a:r>
              <a:rPr lang="hu-HU" dirty="0" smtClean="0">
                <a:solidFill>
                  <a:srgbClr val="C00000"/>
                </a:solidFill>
              </a:rPr>
              <a:t>kétszáz főt meghaladja</a:t>
            </a:r>
            <a:r>
              <a:rPr lang="hu-HU" dirty="0" smtClean="0"/>
              <a:t>, és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az üzemi tanács nem mondott le </a:t>
            </a:r>
            <a:r>
              <a:rPr lang="hu-HU" dirty="0" smtClean="0"/>
              <a:t>a felügyelőbizottságban való munkavállalói részvételről</a:t>
            </a:r>
            <a:r>
              <a:rPr lang="hu-HU" dirty="0" smtClean="0"/>
              <a:t>.</a:t>
            </a:r>
          </a:p>
          <a:p>
            <a:pPr>
              <a:buClrTx/>
              <a:buNone/>
            </a:pPr>
            <a:r>
              <a:rPr lang="hu-HU" sz="2400" i="1" dirty="0" smtClean="0"/>
              <a:t>A </a:t>
            </a:r>
            <a:r>
              <a:rPr lang="hu-HU" sz="2400" i="1" dirty="0" smtClean="0"/>
              <a:t>létesítő okirat a felügyelőbizottságban való munkavállalói részvételt legfeljebb öt évre, az üzemi tanács hozzájárulásával zárhatja ki. A létesítő okirat ettől eltérő rendelkezése </a:t>
            </a:r>
            <a:r>
              <a:rPr lang="hu-HU" sz="2400" i="1" dirty="0" smtClean="0"/>
              <a:t>semmis</a:t>
            </a:r>
            <a:r>
              <a:rPr lang="hu-HU" sz="2000" i="1" dirty="0" smtClean="0">
                <a:latin typeface="Arial" pitchFamily="34" charset="0"/>
                <a:cs typeface="Arial" pitchFamily="34" charset="0"/>
              </a:rPr>
              <a:t>./3:124 § (2)/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Zártkörűen működő </a:t>
            </a:r>
            <a:r>
              <a:rPr lang="hu-HU" dirty="0" smtClean="0"/>
              <a:t>részvénytársaságnál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(3:290 §),</a:t>
            </a:r>
            <a:r>
              <a:rPr lang="hu-HU" dirty="0" smtClean="0"/>
              <a:t> </a:t>
            </a:r>
            <a:r>
              <a:rPr lang="hu-HU" dirty="0" smtClean="0"/>
              <a:t>ha a szavazati jogok legalább öt százalékával együttesen rendelkező részvényesek ezt kérik, </a:t>
            </a:r>
          </a:p>
          <a:p>
            <a:pPr>
              <a:buClrTx/>
              <a:buFont typeface="Wingdings" pitchFamily="2" charset="2"/>
              <a:buChar char="v"/>
            </a:pPr>
            <a:endParaRPr lang="hu-HU" i="1" dirty="0" smtClean="0"/>
          </a:p>
          <a:p>
            <a:pPr>
              <a:buClrTx/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FB. </a:t>
            </a:r>
            <a:r>
              <a:rPr lang="hu-HU" sz="3600" dirty="0" smtClean="0">
                <a:solidFill>
                  <a:schemeClr val="tx1"/>
                </a:solidFill>
              </a:rPr>
              <a:t>A GAZDASÁGI TÁRSASÁGOKBAN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 felügyelőbizottság jogköre</a:t>
            </a:r>
            <a:r>
              <a:rPr lang="hu-HU" b="1" dirty="0" smtClean="0"/>
              <a:t>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/3:120 §/</a:t>
            </a:r>
            <a:endParaRPr lang="hu-HU" b="1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hu-HU" b="1" dirty="0" smtClean="0"/>
              <a:t> </a:t>
            </a:r>
            <a:r>
              <a:rPr lang="hu-HU" dirty="0" smtClean="0"/>
              <a:t>szakértő igénybevételét az ügyvezetés köteles teljesíteni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a beszámolóról a társaság legfőbb szerve a felügyelőbizottság írásbeli jelentésének birtokában dönthet</a:t>
            </a:r>
            <a:r>
              <a:rPr lang="hu-HU" dirty="0" smtClean="0"/>
              <a:t>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hu-HU" dirty="0" smtClean="0"/>
              <a:t> Ha </a:t>
            </a:r>
            <a:r>
              <a:rPr lang="hu-HU" dirty="0" smtClean="0"/>
              <a:t>az </a:t>
            </a:r>
            <a:r>
              <a:rPr lang="hu-HU" dirty="0" smtClean="0"/>
              <a:t>ügyvezetés tevékenysége jogszabályba vagy a létesítő okiratba ütközik, ellentétes a társaság legfőbb szerve határozataival vagy egyébként sérti a gazdasági társaság érdekeit, a felügyelőbizottság jogosult összehívni a társaság legfőbb szervének </a:t>
            </a:r>
            <a:r>
              <a:rPr lang="hu-HU" dirty="0" smtClean="0"/>
              <a:t>ülését. 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FB. </a:t>
            </a:r>
            <a:r>
              <a:rPr lang="hu-HU" sz="3600" dirty="0" smtClean="0">
                <a:solidFill>
                  <a:schemeClr val="tx1"/>
                </a:solidFill>
              </a:rPr>
              <a:t>A GAZDASÁGI TÁRSASÁGOKBAN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felügyelőbizottság három tagból áll. Ha a társaságnál kötelező felügyelőbizottság létrehozása vagy ügydöntő felügyelőbizottság működik, semmis a létesítő okirat azon rendelkezése, amely háromnál kevesebb tagú felügyelőbizottság felállítását írja elő. </a:t>
            </a:r>
            <a:r>
              <a:rPr lang="hu-HU" dirty="0" smtClean="0">
                <a:solidFill>
                  <a:srgbClr val="FF0000"/>
                </a:solidFill>
              </a:rPr>
              <a:t>(lehet kevesebb vagy több is?)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/3:121 §/</a:t>
            </a:r>
            <a:endParaRPr lang="hu-H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smtClean="0"/>
              <a:t>felügyelőbizottság testületként </a:t>
            </a:r>
            <a:r>
              <a:rPr lang="hu-HU" dirty="0" smtClean="0"/>
              <a:t>működik</a:t>
            </a:r>
            <a:r>
              <a:rPr lang="hu-HU" dirty="0" smtClean="0"/>
              <a:t>!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Az </a:t>
            </a:r>
            <a:r>
              <a:rPr lang="hu-HU" dirty="0" smtClean="0"/>
              <a:t>egyes ellenőrzési feladatok elvégzésével bármely tagját megbízhatja, és az ellenőrzési feladatokat megoszthatja tagjai között</a:t>
            </a:r>
            <a:r>
              <a:rPr lang="hu-HU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4. sém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1366</Words>
  <Application>Microsoft Office PowerPoint</Application>
  <PresentationFormat>Diavetítés a képernyőre (4:3 oldalarány)</PresentationFormat>
  <Paragraphs>133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Áramlás</vt:lpstr>
      <vt:lpstr>1. dia</vt:lpstr>
      <vt:lpstr>2. dia</vt:lpstr>
      <vt:lpstr>Tulajdonosi ellenőrzés (Ptk. 3.26 – 3.28)</vt:lpstr>
      <vt:lpstr>Tulajdonosi ellenőrzés /általános előírások/</vt:lpstr>
      <vt:lpstr>Az FB. működése</vt:lpstr>
      <vt:lpstr>Az FB. működése</vt:lpstr>
      <vt:lpstr>FB. A GAZDASÁGI TÁRSASÁGOKBAN</vt:lpstr>
      <vt:lpstr>FB. A GAZDASÁGI TÁRSASÁGOKBAN</vt:lpstr>
      <vt:lpstr>FB. A GAZDASÁGI TÁRSASÁGOKBAN</vt:lpstr>
      <vt:lpstr>FB. A GAZDASÁGI TÁRSASÁGOKBAN</vt:lpstr>
      <vt:lpstr>FB. A GAZDASÁGI TÁRSASÁGOKBAN</vt:lpstr>
      <vt:lpstr>Munkavállalói részvétel /3:124 §/</vt:lpstr>
      <vt:lpstr>Munkavállalói részvétel</vt:lpstr>
      <vt:lpstr>A munkavállalói küldöttek megválasztása és visszahívása /3:125 §/</vt:lpstr>
      <vt:lpstr>15. dia</vt:lpstr>
      <vt:lpstr>A munkavállalói küldöttek jogai és kötelezettségei  /3:126 §/</vt:lpstr>
      <vt:lpstr>Vállalatcsoport!!! /3:58 §/</vt:lpstr>
      <vt:lpstr>Vállalatcsoport!!!</vt:lpstr>
      <vt:lpstr>A munkavállalói részvétel nem kötelező esete</vt:lpstr>
      <vt:lpstr>Munkavállalói részvétel az igazgatótanácsban!!! /3:288 §/</vt:lpstr>
      <vt:lpstr>Ügydöntő felügyelőbizottság /3:123 §/</vt:lpstr>
      <vt:lpstr>FB. Az egyesületek esetében /3:82 §/</vt:lpstr>
    </vt:vector>
  </TitlesOfParts>
  <Company>MVM Cégcsoport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Dr Kiss Mihály</dc:creator>
  <cp:lastModifiedBy>Dr Kiss Mihály</cp:lastModifiedBy>
  <cp:revision>149</cp:revision>
  <dcterms:created xsi:type="dcterms:W3CDTF">2010-05-28T07:46:17Z</dcterms:created>
  <dcterms:modified xsi:type="dcterms:W3CDTF">2014-08-25T14:48:27Z</dcterms:modified>
</cp:coreProperties>
</file>