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368" r:id="rId3"/>
    <p:sldId id="369" r:id="rId4"/>
    <p:sldId id="372" r:id="rId5"/>
    <p:sldId id="377" r:id="rId6"/>
    <p:sldId id="370" r:id="rId7"/>
    <p:sldId id="373" r:id="rId8"/>
    <p:sldId id="302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33" autoAdjust="0"/>
    <p:restoredTop sz="94660"/>
  </p:normalViewPr>
  <p:slideViewPr>
    <p:cSldViewPr>
      <p:cViewPr>
        <p:scale>
          <a:sx n="80" d="100"/>
          <a:sy n="80" d="100"/>
        </p:scale>
        <p:origin x="-696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37570-E0ED-48D9-A47B-5D22A36EC180}" type="datetimeFigureOut">
              <a:rPr lang="hu-HU" smtClean="0"/>
              <a:t>2014.06.19.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40CC37-D78A-463A-A8CF-224B0AD903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9053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2014.06.19.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2014.06.19.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2014.06.19.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2014.06.19.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2014.06.19.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2014.06.19.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2014.06.19.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2014.06.19.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2014.06.19.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2014.06.19.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2014.06.19.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DCDE75-89FD-47D4-96B5-7D53BD2E92D4}" type="datetimeFigureOut">
              <a:rPr lang="hu-HU" smtClean="0"/>
              <a:pPr/>
              <a:t>2014.06.19.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858180" cy="254888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Mozgósítás</a:t>
            </a:r>
            <a:br>
              <a:rPr lang="hu-HU" dirty="0" smtClean="0"/>
            </a:br>
            <a:endParaRPr lang="hu-HU" sz="40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067944" y="3861048"/>
            <a:ext cx="4387600" cy="2486480"/>
          </a:xfrm>
        </p:spPr>
        <p:txBody>
          <a:bodyPr>
            <a:normAutofit/>
          </a:bodyPr>
          <a:lstStyle/>
          <a:p>
            <a:endParaRPr lang="hu-HU" sz="4000" dirty="0" smtClean="0">
              <a:latin typeface="+mj-lt"/>
            </a:endParaRPr>
          </a:p>
          <a:p>
            <a:pPr algn="ctr"/>
            <a:r>
              <a:rPr lang="hu-HU" sz="4000" dirty="0" smtClean="0">
                <a:latin typeface="+mj-lt"/>
              </a:rPr>
              <a:t>Berkes Sándor </a:t>
            </a:r>
          </a:p>
          <a:p>
            <a:pPr algn="ctr"/>
            <a:r>
              <a:rPr lang="hu-HU" sz="4000" dirty="0" smtClean="0">
                <a:latin typeface="+mj-lt"/>
              </a:rPr>
              <a:t>MÉSZ elnök</a:t>
            </a:r>
            <a:endParaRPr lang="hu-HU" sz="4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/>
              <a:t>Mozgósítás: a demonstráció témakörében</a:t>
            </a:r>
            <a:r>
              <a:rPr lang="hu-HU" sz="3600" dirty="0"/>
              <a:t/>
            </a:r>
            <a:br>
              <a:rPr lang="hu-HU" sz="3600" dirty="0"/>
            </a:b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844824"/>
            <a:ext cx="8964488" cy="5013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dirty="0"/>
              <a:t> </a:t>
            </a:r>
            <a:endParaRPr lang="hu-HU" sz="2000" dirty="0"/>
          </a:p>
          <a:p>
            <a:r>
              <a:rPr lang="hu-HU" sz="3500" b="1" u="sng" dirty="0"/>
              <a:t>Mozgósítások tapasztalatai:</a:t>
            </a:r>
            <a:endParaRPr lang="hu-HU" sz="3500" dirty="0"/>
          </a:p>
          <a:p>
            <a:pPr marL="0" indent="0">
              <a:buNone/>
            </a:pPr>
            <a:r>
              <a:rPr lang="hu-HU" sz="3500" dirty="0"/>
              <a:t> </a:t>
            </a:r>
          </a:p>
          <a:p>
            <a:r>
              <a:rPr lang="hu-HU" sz="3500" b="1" u="sng" dirty="0"/>
              <a:t>A mozgósítás módszerei: </a:t>
            </a:r>
            <a:endParaRPr lang="hu-HU" sz="3500" dirty="0"/>
          </a:p>
          <a:p>
            <a:pPr marL="0" indent="0">
              <a:buNone/>
            </a:pPr>
            <a:r>
              <a:rPr lang="hu-HU" sz="3500" dirty="0"/>
              <a:t> </a:t>
            </a:r>
          </a:p>
          <a:p>
            <a:r>
              <a:rPr lang="hu-HU" sz="3500" dirty="0"/>
              <a:t> </a:t>
            </a:r>
            <a:r>
              <a:rPr lang="hu-HU" sz="3500" b="1" u="sng" dirty="0" smtClean="0"/>
              <a:t>A </a:t>
            </a:r>
            <a:r>
              <a:rPr lang="hu-HU" sz="3500" b="1" u="sng" dirty="0"/>
              <a:t>hatékonyság javítása:</a:t>
            </a:r>
            <a:endParaRPr lang="hu-HU" sz="3500" dirty="0"/>
          </a:p>
          <a:p>
            <a:pPr marL="0" indent="0">
              <a:buNone/>
            </a:pPr>
            <a:r>
              <a:rPr lang="hu-HU" sz="3500" dirty="0"/>
              <a:t> </a:t>
            </a:r>
            <a:endParaRPr lang="hu-HU" sz="2000" dirty="0"/>
          </a:p>
          <a:p>
            <a:pPr marL="0" indent="0">
              <a:buNone/>
            </a:pPr>
            <a:endParaRPr lang="hu-HU" sz="3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400" b="1" u="sng" dirty="0"/>
              <a:t>Mozgósítások tapasztalatai</a:t>
            </a:r>
            <a:r>
              <a:rPr lang="hu-HU" sz="4400" b="1" u="sng" dirty="0" smtClean="0"/>
              <a:t>:</a:t>
            </a:r>
            <a:endParaRPr lang="hu-HU" sz="4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2132856"/>
            <a:ext cx="8964488" cy="4725144"/>
          </a:xfrm>
        </p:spPr>
        <p:txBody>
          <a:bodyPr>
            <a:normAutofit lnSpcReduction="10000"/>
          </a:bodyPr>
          <a:lstStyle/>
          <a:p>
            <a:pPr lvl="0"/>
            <a:r>
              <a:rPr lang="hu-HU" sz="2800" dirty="0"/>
              <a:t>A mozgósítást megalapozó körülmény: </a:t>
            </a:r>
          </a:p>
          <a:p>
            <a:pPr lvl="1"/>
            <a:r>
              <a:rPr lang="hu-HU" dirty="0"/>
              <a:t>Tűrési küszöböt meghaladó tulajdonosi viselkedés. </a:t>
            </a:r>
          </a:p>
          <a:p>
            <a:pPr lvl="1"/>
            <a:r>
              <a:rPr lang="hu-HU" dirty="0"/>
              <a:t>Béremelés elmaradása, juttatások elmaradása. </a:t>
            </a:r>
          </a:p>
          <a:p>
            <a:pPr lvl="1"/>
            <a:r>
              <a:rPr lang="hu-HU" dirty="0"/>
              <a:t>A kormánnyal szemben mutatkozó elégedetlenkedés.</a:t>
            </a:r>
          </a:p>
          <a:p>
            <a:pPr lvl="1"/>
            <a:endParaRPr lang="hu-HU" sz="1800" dirty="0"/>
          </a:p>
          <a:p>
            <a:r>
              <a:rPr lang="hu-HU" sz="2800" dirty="0" smtClean="0"/>
              <a:t>A tűrési küszöb és az elégedetlenség egymáshoz való viszonya.: 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hu-HU" dirty="0"/>
              <a:t>Ahol magasak a keresetek ott is lehet a kollektíva elégedetlen, de a tűrési küszöb magasabb, és e miatt a tettre készség lesz kisebb.</a:t>
            </a:r>
            <a:endParaRPr lang="hu-HU" sz="1500" dirty="0"/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hu-HU" dirty="0"/>
              <a:t>Ahol kicsik a keresetek, ott az elégedetlenség sokkal megalapozottabb, és a tűrési küszöb kisebb. Ezért a tettre készség lesz nagyobb. Sokkal hamarabb kimennek az utcára. </a:t>
            </a:r>
            <a:endParaRPr lang="hu-HU" sz="1500" dirty="0"/>
          </a:p>
          <a:p>
            <a:endParaRPr lang="hu-HU" sz="2000" dirty="0" smtClean="0"/>
          </a:p>
          <a:p>
            <a:pPr lvl="0"/>
            <a:endParaRPr lang="hu-HU" sz="2800" dirty="0" smtClean="0"/>
          </a:p>
          <a:p>
            <a:pPr lvl="1"/>
            <a:endParaRPr lang="hu-HU" sz="1800" dirty="0" smtClean="0"/>
          </a:p>
          <a:p>
            <a:pPr marL="393192" lvl="1" indent="0">
              <a:buNone/>
            </a:pPr>
            <a:endParaRPr lang="hu-HU" sz="1800" dirty="0"/>
          </a:p>
          <a:p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2664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400" b="1" u="sng" dirty="0"/>
              <a:t>Mozgósítások tapasztalatai</a:t>
            </a:r>
            <a:r>
              <a:rPr lang="hu-HU" sz="4400" b="1" u="sng" dirty="0" smtClean="0"/>
              <a:t>:</a:t>
            </a:r>
            <a:endParaRPr lang="hu-HU" sz="4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2132856"/>
            <a:ext cx="8964488" cy="4725144"/>
          </a:xfrm>
        </p:spPr>
        <p:txBody>
          <a:bodyPr>
            <a:normAutofit/>
          </a:bodyPr>
          <a:lstStyle/>
          <a:p>
            <a:pPr lvl="0"/>
            <a:r>
              <a:rPr lang="hu-HU" sz="2800" dirty="0" smtClean="0"/>
              <a:t>Vállalatunknál </a:t>
            </a:r>
            <a:r>
              <a:rPr lang="hu-HU" sz="2800" dirty="0"/>
              <a:t>általános az elégedetlenség minden kereseti szinten. A megmozdításuk egy demonstrációhoz azonban lehetetlen. </a:t>
            </a:r>
            <a:endParaRPr lang="hu-HU" sz="2800" dirty="0" smtClean="0"/>
          </a:p>
          <a:p>
            <a:pPr lvl="0"/>
            <a:r>
              <a:rPr lang="hu-HU" sz="2800" dirty="0" smtClean="0"/>
              <a:t>Akiket </a:t>
            </a:r>
            <a:r>
              <a:rPr lang="hu-HU" sz="2800" dirty="0"/>
              <a:t>sikerül megmozdítani elsőre, azokkal ki lehet menni az utcára. </a:t>
            </a:r>
            <a:endParaRPr lang="hu-HU" sz="2800" dirty="0" smtClean="0"/>
          </a:p>
          <a:p>
            <a:pPr lvl="0"/>
            <a:r>
              <a:rPr lang="hu-HU" sz="2800" dirty="0" smtClean="0"/>
              <a:t>Ha </a:t>
            </a:r>
            <a:r>
              <a:rPr lang="hu-HU" sz="2800" dirty="0"/>
              <a:t>azonban módosul az időpont, vagy visszavonul a szakszervezet a demonstrációtól, azok is csalódottak lesznek, akik elsőre kijöttek volna az utcára. </a:t>
            </a:r>
            <a:endParaRPr lang="hu-HU" sz="2000" dirty="0"/>
          </a:p>
          <a:p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69016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hu-HU" sz="4400" b="1" u="sng" dirty="0"/>
              <a:t>Mozgósítások tapasztalatai</a:t>
            </a:r>
            <a:r>
              <a:rPr lang="hu-HU" sz="4400" b="1" u="sng" dirty="0" smtClean="0"/>
              <a:t>:</a:t>
            </a:r>
            <a:endParaRPr lang="hu-HU" sz="4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772816"/>
            <a:ext cx="8964488" cy="5085184"/>
          </a:xfrm>
        </p:spPr>
        <p:txBody>
          <a:bodyPr>
            <a:noAutofit/>
          </a:bodyPr>
          <a:lstStyle/>
          <a:p>
            <a:pPr lvl="0"/>
            <a:r>
              <a:rPr lang="hu-HU" sz="2400" dirty="0" smtClean="0"/>
              <a:t>Vállalatunknál </a:t>
            </a:r>
            <a:r>
              <a:rPr lang="hu-HU" sz="2400" dirty="0"/>
              <a:t>általános az elégedetlenség minden kereseti szinten. A megmozdításuk egy demonstrációhoz azonban lehetetlen. Akiket sikerül megmozdítani elsőre, azokkal ki lehet menni az utcára. Ha azonban módosul az időpont, vagy visszavonul a szakszervezet a demonstrációtól, azok is csalódottak lesznek, akik elsőre kijöttek volna az utcára. </a:t>
            </a:r>
          </a:p>
          <a:p>
            <a:pPr lvl="1"/>
            <a:r>
              <a:rPr lang="hu-HU" dirty="0"/>
              <a:t>Jó példa erre a 2014. februári tüntetésre való mozgósítás. Már két busznyi emberünk volt, és történt egy háttér megállapodás az MVM vezetése, és az MVM TSZSZ vezetője között. Ezt a TSZSZ tagjai elfogadták, és lefújtuk a demonstrációt. </a:t>
            </a:r>
            <a:endParaRPr lang="hu-HU" dirty="0" smtClean="0"/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hu-HU" sz="2400" dirty="0"/>
              <a:t>Ezzel egy felháborodási hullámot kellett kezelni.  Ha ez után kellett volna folytatni a demonstrációt, akkor már senki sem jött volna ki demonstrálni. 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61794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5400" b="1" u="sng" dirty="0" smtClean="0"/>
              <a:t>A </a:t>
            </a:r>
            <a:r>
              <a:rPr lang="hu-HU" sz="5400" b="1" u="sng" dirty="0"/>
              <a:t>mozgósítás módszerei: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2420888"/>
            <a:ext cx="8964488" cy="4437112"/>
          </a:xfrm>
        </p:spPr>
        <p:txBody>
          <a:bodyPr>
            <a:normAutofit/>
          </a:bodyPr>
          <a:lstStyle/>
          <a:p>
            <a:pPr lvl="0"/>
            <a:r>
              <a:rPr lang="hu-HU" sz="2800" dirty="0" smtClean="0"/>
              <a:t>Belső </a:t>
            </a:r>
            <a:r>
              <a:rPr lang="hu-HU" sz="2800" dirty="0"/>
              <a:t>tájékoztatási rendszer, MÉSZ honlap. </a:t>
            </a:r>
            <a:r>
              <a:rPr lang="hu-HU" sz="2800" b="1" u="sng" dirty="0"/>
              <a:t>Nem olvassák.</a:t>
            </a:r>
            <a:endParaRPr lang="hu-HU" sz="2000" dirty="0"/>
          </a:p>
          <a:p>
            <a:pPr lvl="0"/>
            <a:r>
              <a:rPr lang="hu-HU" sz="2800" dirty="0"/>
              <a:t>Elektronikus levél: </a:t>
            </a:r>
            <a:r>
              <a:rPr lang="hu-HU" sz="2800" b="1" u="sng" dirty="0"/>
              <a:t>sok esetben olvasatlanul kitörlik.</a:t>
            </a:r>
            <a:endParaRPr lang="hu-HU" sz="2000" dirty="0"/>
          </a:p>
          <a:p>
            <a:pPr lvl="0"/>
            <a:r>
              <a:rPr lang="hu-HU" sz="2800" dirty="0"/>
              <a:t>Küldöttek: </a:t>
            </a:r>
            <a:r>
              <a:rPr lang="hu-HU" sz="2800" b="1" u="sng" dirty="0"/>
              <a:t>Lassúak</a:t>
            </a:r>
            <a:endParaRPr lang="hu-HU" sz="2000" dirty="0"/>
          </a:p>
          <a:p>
            <a:endParaRPr lang="hu-HU" sz="2000" dirty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664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5400" b="1" u="sng" dirty="0" smtClean="0"/>
              <a:t>A </a:t>
            </a:r>
            <a:r>
              <a:rPr lang="hu-HU" sz="5400" b="1" u="sng" dirty="0"/>
              <a:t>mozgósítás módszerei: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2420888"/>
            <a:ext cx="8964488" cy="4437112"/>
          </a:xfrm>
        </p:spPr>
        <p:txBody>
          <a:bodyPr>
            <a:normAutofit/>
          </a:bodyPr>
          <a:lstStyle/>
          <a:p>
            <a:pPr lvl="0"/>
            <a:r>
              <a:rPr lang="hu-HU" sz="2800" dirty="0" smtClean="0"/>
              <a:t>Belső </a:t>
            </a:r>
            <a:r>
              <a:rPr lang="hu-HU" sz="2800" dirty="0"/>
              <a:t>tájékoztatási rendszer, MÉSZ honlap. </a:t>
            </a:r>
            <a:r>
              <a:rPr lang="hu-HU" sz="2800" b="1" u="sng" dirty="0"/>
              <a:t>Nem olvassák.</a:t>
            </a:r>
            <a:endParaRPr lang="hu-HU" sz="2000" dirty="0"/>
          </a:p>
          <a:p>
            <a:pPr lvl="0"/>
            <a:r>
              <a:rPr lang="hu-HU" sz="2800" dirty="0"/>
              <a:t>Elektronikus levél: </a:t>
            </a:r>
            <a:r>
              <a:rPr lang="hu-HU" sz="2800" b="1" u="sng" dirty="0"/>
              <a:t>sok esetben olvasatlanul kitörlik.</a:t>
            </a:r>
            <a:endParaRPr lang="hu-HU" sz="2000" dirty="0"/>
          </a:p>
          <a:p>
            <a:pPr lvl="0"/>
            <a:r>
              <a:rPr lang="hu-HU" sz="2800" dirty="0"/>
              <a:t>Küldöttek: </a:t>
            </a:r>
            <a:r>
              <a:rPr lang="hu-HU" sz="2800" b="1" u="sng" dirty="0"/>
              <a:t>Lassúak</a:t>
            </a:r>
            <a:endParaRPr lang="hu-HU" sz="2000" dirty="0"/>
          </a:p>
          <a:p>
            <a:endParaRPr lang="hu-HU" sz="2000" dirty="0"/>
          </a:p>
          <a:p>
            <a:r>
              <a:rPr lang="hu-HU" sz="2800" b="1" u="sng" dirty="0"/>
              <a:t>A hatékonyság javítása:</a:t>
            </a:r>
            <a:endParaRPr lang="hu-HU" sz="2000" dirty="0"/>
          </a:p>
          <a:p>
            <a:pPr lvl="0"/>
            <a:r>
              <a:rPr lang="hu-HU" sz="2800" dirty="0"/>
              <a:t>Megvendégelés. Trófea étteremben hazafelé.</a:t>
            </a:r>
            <a:endParaRPr lang="hu-HU" sz="2000" dirty="0"/>
          </a:p>
          <a:p>
            <a:pPr lvl="0"/>
            <a:r>
              <a:rPr lang="hu-HU" sz="2800" dirty="0"/>
              <a:t>Nyugdíjasok meghívása. Vannak akik kirándulásként értékelik. </a:t>
            </a:r>
            <a:endParaRPr lang="hu-HU" sz="2000" dirty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6813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 smtClean="0"/>
          </a:p>
          <a:p>
            <a:pPr algn="ctr">
              <a:buNone/>
            </a:pPr>
            <a:r>
              <a:rPr lang="hu-HU" sz="5400" dirty="0" smtClean="0"/>
              <a:t>Köszönöm a figyelmet!</a:t>
            </a:r>
            <a:endParaRPr lang="hu-H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3591</TotalTime>
  <Words>352</Words>
  <Application>Microsoft Office PowerPoint</Application>
  <PresentationFormat>Diavetítés a képernyőre (4:3 oldalarány)</PresentationFormat>
  <Paragraphs>48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Áramlás</vt:lpstr>
      <vt:lpstr>  Mozgósítás </vt:lpstr>
      <vt:lpstr>Mozgósítás: a demonstráció témakörében </vt:lpstr>
      <vt:lpstr>Mozgósítások tapasztalatai:</vt:lpstr>
      <vt:lpstr>Mozgósítások tapasztalatai:</vt:lpstr>
      <vt:lpstr>Mozgósítások tapasztalatai:</vt:lpstr>
      <vt:lpstr>A mozgósítás módszerei: </vt:lpstr>
      <vt:lpstr>A mozgósítás módszerei: 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MÉSZ Eseményei</dc:title>
  <dc:creator>Berkes Sándor</dc:creator>
  <cp:lastModifiedBy>Berkes Sándor</cp:lastModifiedBy>
  <cp:revision>349</cp:revision>
  <dcterms:modified xsi:type="dcterms:W3CDTF">2014-06-19T11:47:21Z</dcterms:modified>
</cp:coreProperties>
</file>