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84" d="100"/>
          <a:sy n="84" d="100"/>
        </p:scale>
        <p:origin x="-10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635-B2DC-413F-B5F5-026CBF36BC41}" type="datetimeFigureOut">
              <a:rPr lang="hu-HU" smtClean="0"/>
              <a:pPr/>
              <a:t>2014.06.17.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4D0-38FB-4805-9DD1-42D000EA50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635-B2DC-413F-B5F5-026CBF36BC41}" type="datetimeFigureOut">
              <a:rPr lang="hu-HU" smtClean="0"/>
              <a:pPr/>
              <a:t>2014.06.17.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4D0-38FB-4805-9DD1-42D000EA50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635-B2DC-413F-B5F5-026CBF36BC41}" type="datetimeFigureOut">
              <a:rPr lang="hu-HU" smtClean="0"/>
              <a:pPr/>
              <a:t>2014.06.17.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4D0-38FB-4805-9DD1-42D000EA50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635-B2DC-413F-B5F5-026CBF36BC41}" type="datetimeFigureOut">
              <a:rPr lang="hu-HU" smtClean="0"/>
              <a:pPr/>
              <a:t>2014.06.17.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4D0-38FB-4805-9DD1-42D000EA50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635-B2DC-413F-B5F5-026CBF36BC41}" type="datetimeFigureOut">
              <a:rPr lang="hu-HU" smtClean="0"/>
              <a:pPr/>
              <a:t>2014.06.17.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4D0-38FB-4805-9DD1-42D000EA50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635-B2DC-413F-B5F5-026CBF36BC41}" type="datetimeFigureOut">
              <a:rPr lang="hu-HU" smtClean="0"/>
              <a:pPr/>
              <a:t>2014.06.17.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4D0-38FB-4805-9DD1-42D000EA50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635-B2DC-413F-B5F5-026CBF36BC41}" type="datetimeFigureOut">
              <a:rPr lang="hu-HU" smtClean="0"/>
              <a:pPr/>
              <a:t>2014.06.17.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4D0-38FB-4805-9DD1-42D000EA50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635-B2DC-413F-B5F5-026CBF36BC41}" type="datetimeFigureOut">
              <a:rPr lang="hu-HU" smtClean="0"/>
              <a:pPr/>
              <a:t>2014.06.17.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5084D0-38FB-4805-9DD1-42D000EA50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635-B2DC-413F-B5F5-026CBF36BC41}" type="datetimeFigureOut">
              <a:rPr lang="hu-HU" smtClean="0"/>
              <a:pPr/>
              <a:t>2014.06.17.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4D0-38FB-4805-9DD1-42D000EA50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9635-B2DC-413F-B5F5-026CBF36BC41}" type="datetimeFigureOut">
              <a:rPr lang="hu-HU" smtClean="0"/>
              <a:pPr/>
              <a:t>2014.06.17.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15084D0-38FB-4805-9DD1-42D000EA50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12C9635-B2DC-413F-B5F5-026CBF36BC41}" type="datetimeFigureOut">
              <a:rPr lang="hu-HU" smtClean="0"/>
              <a:pPr/>
              <a:t>2014.06.17.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4D0-38FB-4805-9DD1-42D000EA50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12C9635-B2DC-413F-B5F5-026CBF36BC41}" type="datetimeFigureOut">
              <a:rPr lang="hu-HU" smtClean="0"/>
              <a:pPr/>
              <a:t>2014.06.17.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5084D0-38FB-4805-9DD1-42D000EA50F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oleObject" Target="../embeddings/oleObject1.bin"/><Relationship Id="rId18" Type="http://schemas.openxmlformats.org/officeDocument/2006/relationships/image" Target="../media/image23.jpeg"/><Relationship Id="rId3" Type="http://schemas.openxmlformats.org/officeDocument/2006/relationships/image" Target="../media/image9.png"/><Relationship Id="rId21" Type="http://schemas.openxmlformats.org/officeDocument/2006/relationships/image" Target="../media/image26.gif"/><Relationship Id="rId7" Type="http://schemas.openxmlformats.org/officeDocument/2006/relationships/image" Target="../media/image13.jpeg"/><Relationship Id="rId12" Type="http://schemas.openxmlformats.org/officeDocument/2006/relationships/image" Target="../media/image18.png"/><Relationship Id="rId1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jpeg"/><Relationship Id="rId20" Type="http://schemas.openxmlformats.org/officeDocument/2006/relationships/image" Target="../media/image25.jpe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0.png"/><Relationship Id="rId10" Type="http://schemas.openxmlformats.org/officeDocument/2006/relationships/image" Target="../media/image16.png"/><Relationship Id="rId19" Type="http://schemas.openxmlformats.org/officeDocument/2006/relationships/image" Target="../media/image24.png"/><Relationship Id="rId4" Type="http://schemas.openxmlformats.org/officeDocument/2006/relationships/image" Target="../media/image10.png"/><Relationship Id="rId9" Type="http://schemas.openxmlformats.org/officeDocument/2006/relationships/image" Target="../media/image15.jpe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125157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Mozgósítás</a:t>
            </a:r>
            <a:br>
              <a:rPr lang="hu-HU" dirty="0" smtClean="0"/>
            </a:br>
            <a:r>
              <a:rPr lang="hu-HU" dirty="0" smtClean="0"/>
              <a:t>(BDSZ tapasztalatok)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720080"/>
          </a:xfrm>
        </p:spPr>
        <p:txBody>
          <a:bodyPr/>
          <a:lstStyle/>
          <a:p>
            <a:pPr algn="ctr"/>
            <a:r>
              <a:rPr lang="hu-HU" dirty="0" smtClean="0"/>
              <a:t>Csanádi József</a:t>
            </a:r>
            <a:endParaRPr lang="hu-HU" dirty="0"/>
          </a:p>
        </p:txBody>
      </p:sp>
      <p:pic>
        <p:nvPicPr>
          <p:cNvPr id="4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9579" y="476672"/>
            <a:ext cx="1184171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ooperativitá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653136"/>
            <a:ext cx="2065412" cy="2065412"/>
          </a:xfrm>
          <a:prstGeom prst="rect">
            <a:avLst/>
          </a:prstGeom>
          <a:noFill/>
        </p:spPr>
      </p:pic>
      <p:pic>
        <p:nvPicPr>
          <p:cNvPr id="4100" name="Picture 4" descr="http://www.saleskoffein.hu/saleskoffein_media/images/middle/a-sikeres-targyalas-alapelvei-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556792"/>
            <a:ext cx="3238500" cy="20478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Munkavállaló lehetőségei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egyéni érdekérvényesítés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(csak kvalifikált munkát végzők)</a:t>
            </a:r>
          </a:p>
          <a:p>
            <a:r>
              <a:rPr lang="hu-HU" dirty="0" smtClean="0"/>
              <a:t>kollektív érdekérvényesítés</a:t>
            </a:r>
          </a:p>
          <a:p>
            <a:pPr marL="1347788">
              <a:buFont typeface="Wingdings" pitchFamily="2" charset="2"/>
              <a:buChar char="Ø"/>
            </a:pPr>
            <a:r>
              <a:rPr lang="hu-HU" sz="2800" dirty="0" smtClean="0"/>
              <a:t>tárgyalás</a:t>
            </a:r>
          </a:p>
          <a:p>
            <a:pPr marL="1347788">
              <a:buFont typeface="Wingdings" pitchFamily="2" charset="2"/>
              <a:buChar char="Ø"/>
            </a:pPr>
            <a:r>
              <a:rPr lang="hu-HU" sz="2800" dirty="0" smtClean="0"/>
              <a:t>szociális párbeszéd</a:t>
            </a:r>
          </a:p>
          <a:p>
            <a:pPr marL="1347788">
              <a:buFont typeface="Wingdings" pitchFamily="2" charset="2"/>
              <a:buChar char="Ø"/>
            </a:pPr>
            <a:r>
              <a:rPr lang="hu-HU" sz="2800" dirty="0" err="1" smtClean="0"/>
              <a:t>tripartit</a:t>
            </a:r>
            <a:r>
              <a:rPr lang="hu-HU" sz="2800" dirty="0" smtClean="0"/>
              <a:t> vagy </a:t>
            </a:r>
            <a:r>
              <a:rPr lang="hu-HU" sz="2800" dirty="0" err="1" smtClean="0"/>
              <a:t>bipartit</a:t>
            </a:r>
            <a:r>
              <a:rPr lang="hu-HU" sz="2800" dirty="0" smtClean="0"/>
              <a:t> (kétoldalú) autonóm szociális párbeszéd</a:t>
            </a:r>
            <a:endParaRPr lang="hu-H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Nyomásgyakorlás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/>
              <a:t>elérendő munkavállalói elvárás pontos megfogalmazása és elfogadtatása</a:t>
            </a:r>
          </a:p>
          <a:p>
            <a:pPr>
              <a:buFont typeface="Wingdings" pitchFamily="2" charset="2"/>
              <a:buChar char="Ø"/>
            </a:pPr>
            <a:r>
              <a:rPr lang="hu-HU" sz="3100" dirty="0" smtClean="0"/>
              <a:t>szintek</a:t>
            </a:r>
            <a:r>
              <a:rPr lang="hu-HU" dirty="0" smtClean="0"/>
              <a:t>: 	</a:t>
            </a:r>
          </a:p>
          <a:p>
            <a:pPr lvl="4"/>
            <a:r>
              <a:rPr lang="hu-HU" sz="2100" dirty="0"/>
              <a:t>testületek</a:t>
            </a:r>
          </a:p>
          <a:p>
            <a:pPr lvl="4"/>
            <a:r>
              <a:rPr lang="hu-HU" dirty="0" smtClean="0"/>
              <a:t>tisztségviselők</a:t>
            </a:r>
          </a:p>
          <a:p>
            <a:pPr lvl="4"/>
            <a:r>
              <a:rPr lang="hu-HU" dirty="0" smtClean="0"/>
              <a:t>tagság</a:t>
            </a:r>
          </a:p>
          <a:p>
            <a:pPr lvl="4"/>
            <a:r>
              <a:rPr lang="hu-HU" dirty="0" smtClean="0"/>
              <a:t>társadalom</a:t>
            </a:r>
            <a:endParaRPr lang="hu-HU" sz="3200" dirty="0" smtClean="0"/>
          </a:p>
          <a:p>
            <a:pPr marL="454025" lvl="4" indent="-454025">
              <a:buFont typeface="Wingdings" pitchFamily="2" charset="2"/>
              <a:buChar char="Ø"/>
            </a:pPr>
            <a:r>
              <a:rPr lang="hu-HU" sz="3100" dirty="0"/>
              <a:t>ny</a:t>
            </a:r>
            <a:r>
              <a:rPr lang="hu-HU" sz="3200" dirty="0"/>
              <a:t>ilvánosság eszközei:</a:t>
            </a:r>
          </a:p>
          <a:p>
            <a:pPr marL="911225" lvl="5">
              <a:buFont typeface="Wingdings" pitchFamily="2" charset="2"/>
              <a:buChar char="q"/>
            </a:pPr>
            <a:r>
              <a:rPr lang="hu-HU" dirty="0" smtClean="0"/>
              <a:t>belső tájékoztatás, </a:t>
            </a:r>
          </a:p>
          <a:p>
            <a:pPr marL="1165225" lvl="4">
              <a:buFont typeface="Wingdings" pitchFamily="2" charset="2"/>
              <a:buChar char="ü"/>
            </a:pPr>
            <a:r>
              <a:rPr lang="hu-HU" dirty="0" smtClean="0"/>
              <a:t>honlap</a:t>
            </a:r>
          </a:p>
          <a:p>
            <a:pPr marL="1165225" lvl="4">
              <a:buFont typeface="Wingdings" pitchFamily="2" charset="2"/>
              <a:buChar char="ü"/>
            </a:pPr>
            <a:r>
              <a:rPr lang="hu-HU" dirty="0" smtClean="0"/>
              <a:t>e-mail</a:t>
            </a:r>
          </a:p>
          <a:p>
            <a:pPr marL="1165225" lvl="4">
              <a:buFont typeface="Wingdings" pitchFamily="2" charset="2"/>
              <a:buChar char="ü"/>
            </a:pPr>
            <a:r>
              <a:rPr lang="hu-HU" dirty="0" smtClean="0"/>
              <a:t>tagsági levél</a:t>
            </a:r>
          </a:p>
          <a:p>
            <a:pPr marL="1165225" lvl="4">
              <a:buFont typeface="Wingdings" pitchFamily="2" charset="2"/>
              <a:buChar char="ü"/>
            </a:pPr>
            <a:r>
              <a:rPr lang="hu-HU" dirty="0" smtClean="0"/>
              <a:t>saját újság</a:t>
            </a:r>
          </a:p>
          <a:p>
            <a:pPr marL="1165225" lvl="4">
              <a:buFont typeface="Wingdings" pitchFamily="2" charset="2"/>
              <a:buChar char="ü"/>
            </a:pPr>
            <a:r>
              <a:rPr lang="hu-HU" dirty="0" smtClean="0"/>
              <a:t>szóbeliség</a:t>
            </a:r>
          </a:p>
          <a:p>
            <a:pPr marL="2103438" lvl="8">
              <a:buNone/>
            </a:pPr>
            <a:endParaRPr lang="hu-HU" dirty="0" smtClean="0"/>
          </a:p>
        </p:txBody>
      </p:sp>
      <p:sp>
        <p:nvSpPr>
          <p:cNvPr id="3074" name="AutoShape 2" descr="data:image/jpeg;base64,/9j/4AAQSkZJRgABAQAAAQABAAD/2wCEAAkGBwgHBhUIBwgWFRQVGRsUFBgXGBsXFxocIB0iGx4YGBUYHigmGCYlHx8UITEtJSosLi8uGyAzO0E4NykvLywBCgoKDg0OGhAQGysmICYwLTAsLC43LSwsLCwrNDcsLyw3Lyw3LCw3NCwsLywsLCwsLC0sLCwsLywsLCw0LCwsLP/AABEIAOEA4QMBEQACEQEDEQH/xAAcAAEAAQUBAQAAAAAAAAAAAAAABwECAwYIBQT/xABCEAEAAgACBAgKCAQHAQAAAAAAAQIDBAUGBxESMjQ2QXKRsRMWITFxc5KywdJRUlNVYYGDoRQjNcIVIlRiY6KjM//EABkBAQADAQEAAAAAAAAAAAAAAAABBAUDAv/EACgRAQABAwMCBwADAQAAAAAAAAABAgMxBBEyUXESExQhM1KxIkJhQf/aAAwDAQACEQMRAD8A2PX/AF2zWHnbaK0Pi8CKeTExI40z01rPRu6Z8+/97+n08THiqV7lyd9oR1i4uJjX4eNiTaZ882mZntleiIjCutSAAAAAAAAAAAAAAAAAAAAAAAK1taluFS0xP0x5JQN11L15zmRzlcnpbHnEwbTFeFad9qTPTwp8sx9O9Vv6amqN6cu1u7MTtKXfCU+vHazNlpzdjYlsbGti4k75tM2n0zO+W7EbRsz1qQAAAAAAAAAAAAAAAAAAAAAAAABTzg9rxn0r/qrdsuPk0dHvxy8Z2eAAAAAAAAAAAAAAAAAAAAAAAAAAAAAAAAAAAAAAAAAAAAAAAAAAAAAAAAAAAAAAAAAAAAAAAAAAH2aL0Vn9L4/gNG5W2Jbp3eaPTafJH5vFddNEb1SmKZnDedF7Lce8RfSukIr9NcOOFPt28kdkqletj+sO0WOsthy+zjV7Cj+ZhXv1rzHu7nCdXcl0izS+rxC1Y+7P/TF+d59Td6/ifKo6KW1B1ZnzaN3fqYnzJ9Vd6/h5VHRhvs71ct5stePRiW+Mp9Vc6o8ml4mtOoWh9G6Cxc/lLYkWw68KIm2+PP074dbWprqrimXiu1TETMIxaCuAAAAAAAAAAAAAAAAAAAA2jUrVDG1ixvD5iZpgVnda3Tafq0+M9CtfvxbjaMulu34uyZNHaPymjMrGVyOBFKR0R3zPTP4yzKqpqneVuIiI2h9LykAAAB4OvfNDM9T4w7WPkpeLnGUENhSAAAAAAAAAAAAAAAAAAAejq7ojF05pimQwp3cKd9p+rWPLNvh6ZhzuXIopmp6pp8U7J9yOUwMhlK5XK4cVpSODWIY1VU1TvK7EbRtDOhIAAAADwde+aGZ6nxh2sfJS8XOMoIbCkAAAAAAAAAAAAAAAAAAAlPZFouMLIYmlMSvlvPg6dWvn7Zn/AKs7WV7zFKzYp9t0hKTuAAAAAA8HXvmhmep8YdrHyUvFzjKCGwpAAAAAAAAAAAAAAAAAAKAnvUrKxlNVMvhbvLOHF59Nv8097GvzvcldtxtTD23J7AAfFpjSmV0Po+2dz191a9sz0REdMy90UTXO0IqqimN5RbpTaXpfM4kxo/DphV6PJw7/AJzPk/ZoUaOiM+6tN6qcPKnXjWaZ3/4tb2MP5HT01rp+vHm19VPHfWb73t7GH8h6e19f08yvqw53WzT+eytsrm9JTalo3WrwaRvj0xWJTTYt0zvEE3Kp9pl4rs8AAAAAAAAAAAAAAAAAAKW4oOjdGVimjcOkdFKx+0MOrMr8YfS8pAARhtizt5zGBkInyRFsWY/GZ4Md1u1oaKn2mpWvziEcrzgAAAAAAAAAAAAAAAAAAAAAAtvxZB0hkOQ4fUr3MKrMr8YZ0JAARFte5yYfqK+/dpaPhPdVv8mjrjiAAAAAAAAAAAAAAAAAAAAAAtvxZB0hkOQ4fUr3MKrMr8YZ0JAARFte5yYfqK+/dpaPhPdVv8mjrjiAAAAAAAAAAAAAAAAAAArFLWjfWsz+SNxXweJ9nPZJvBseDxPs57JN4NlLYeJwZ/lz2SbwbOjchyHD6te5h1ZX4wzoSAAiPa5S1tY8Oa1mf5Nej/fdpaOf4T3Vb/JpHg8T7OeyVveHHY8HifZz2SbwbHg8T7OeyTeDZSaWrG+1Zj8jcUSAAAAAAAAAAAAAAAJj2Uc1P1b/AAZer+Rbs8W5KrqAAAAAAAAAAjrbHj7sll8vv897X7I3f3Su6KPeZcL+IRe0VYAAAAAAAAAAAAAABMeyjmp+rf4MvV/It2eLclV1AAAAAAAAAARPtgx+FprBy+/i4U29q0x/a0dFH8ZlWvz7xDQl1wAAAAAAAAAAAAAAATHso5qfq3+DL1fyLdni3JVdQAAAAAAAAAEKbTcfw2t+JG/iVpT9t/fMtXSxtbhUvcmqrLkAAAAAAAAAAAAAAAmPZRzU/Vv8GXq/kW7PFuSq6gAAAAAAAAAIB1vx/wCJ1ozOJ/y2r7M8H4NmzG1ulRrneqXkOryAAAAAAAAAAAAAAA9XRmsumdFZb+G0dn5pTfNt0VpPlnzzvtWZcqrNFU71Q9RXVHtEvr8d9Zvve3sYfyPPp7X1/U+ZX1PHfWb73t7GH8h6e19f08yvqpbXjWaK/wBXt7GH8h6a19f082vqnDKXtiZSl7zvmaxM9jJnK7DMgAARttJ1i0xojTlMvo3PTh1nCi0xFaT5eFaN/wDmrPREL2ltUV0TNUf9V7tdUT7S1Px31m+97exh/Is+ntfX9cvMr6njvrN9729jD+Q9Pa+v6eZX1PHfWb72t7GH8h6e19f08yvq8HFxL42LOLi232tM2tP0zM75ntdojb2eFqQAAAAAAAAAAAAAAAAABbfiyDpDIchw+pXuYVWZX4wzoSAAiLa9zkw/UV9+7S0fCe6rf5NHXHEAAAAAAAAAAAAAAAAAAAAABbfiyDpDIchw+pXuYVWZX4wzoSAAiLa9zkw/UV9+7S0fCe6rf5NHXHEAAAAAAAAAAAAAAAAAAAAABbfiyDpDIchw+pXuYVWZX4wzoSAAiLa9zkw/UV9+7S0fCe6rf5NHXHEAAAAAAAAAAAAAAAAAAAAABbfiyDpDIchw+pXuYVWZX4wzoSAAiLa9zkw/UV9+7S0fCe6rf5NHXHEAAAAAAAAAAAAAAAAAAAAABbfiyDpDIchw+pXuYVWZX4wzoSAAiLa9zkw/UV9+7S0fCe6rf5NHXHEAAAAAAAAAAAAAAAAAAAAABbfiyDpDIchw+pXuYVWZX4wzoSAAiLa9zkw/UV9+7S0fCe6rf5NHXHEAAAAAAAAAAAAAAAAAAAAABbfiyDpDIchw+pXuYVWZX4wzoSAAiLa9zkw/UV9+7S0fCe6rf5NHXHEAAAAAAAAAAAAAAAAAAAAABbfiyDpDIchw+pXuYVWZX4wzoSAAiLa9zkw/UV9+7S0fCe6rf5NHXHEAAAAAAABW9ZpeaWjyxO6UCiQAAAAAAAAAAABbfiyDpDIchw+pXuYVWZX4wzoSAAiLa9zkw/UV9+7S0fCe6rf5NHXHEAAAAABQH2f4ZnPsJePHCfDLa9oWqWZyOkL6TyODNsHEmbW4Mb5pafPviOiZ3zv/AB3K+mvxVT4Zy63bcxO8NIW3FUAAAAAAAAAAAFt+LIOkMhyHD6le5hVZlfjDOhIACItr3OTD9RX37tLR8J7qt/k0dccQAAAAFAbLqbqpmtP52uJi4U1y9Zib3mN0Wj6tfpmfN+Cvfvxbj/XS3bmqf8TV/B5b7GGV4pW9oZcT/wCc+hEJQJrb/XMT0z3tizwhSr5PHdngAAAAAAAAAABbfiyDpDIchw+pXuYVWZX4wzoSAAiLa9zkw/UV9+7S0fCe6rf5NHXHEAAAAB9eif6hT0vFeE05dB5HkdfQxasr0M6E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076" name="AutoShape 4" descr="data:image/jpeg;base64,/9j/4AAQSkZJRgABAQAAAQABAAD/2wCEAAkGBwgHBhUIBwgWFRQVGRsUFBgXGBsXFxocIB0iGx4YGBUYHigmGCYlHx8UITEtJSosLi8uGyAzO0E4NykvLywBCgoKDg0OGhAQGysmICYwLTAsLC43LSwsLCwrNDcsLyw3Lyw3LCw3NCwsLywsLCwsLC0sLCwsLywsLCw0LCwsLP/AABEIAOEA4QMBEQACEQEDEQH/xAAcAAEAAQUBAQAAAAAAAAAAAAAABwECAwYIBQT/xABCEAEAAgACBAgKCAQHAQAAAAAAAQIDBAUGBxESMjQ2QXKRsRMWITFxc5KywdJRUlNVYYGDoRQjNcIVIlRiY6KjM//EABkBAQADAQEAAAAAAAAAAAAAAAABBAUDAv/EACgRAQABAwMCBwADAQAAAAAAAAABAgMxBBEyUXESExQhM1KxIkJhQf/aAAwDAQACEQMRAD8A2PX/AF2zWHnbaK0Pi8CKeTExI40z01rPRu6Z8+/97+n08THiqV7lyd9oR1i4uJjX4eNiTaZ882mZntleiIjCutSAAAAAAAAAAAAAAAAAAAAAAAK1taluFS0xP0x5JQN11L15zmRzlcnpbHnEwbTFeFad9qTPTwp8sx9O9Vv6amqN6cu1u7MTtKXfCU+vHazNlpzdjYlsbGti4k75tM2n0zO+W7EbRsz1qQAAAAAAAAAAAAAAAAAAAAAAAABTzg9rxn0r/qrdsuPk0dHvxy8Z2eAAAAAAAAAAAAAAAAAAAAAAAAAAAAAAAAAAAAAAAAAAAAAAAAAAAAAAAAAAAAAAAAAAAAAAAAAAH2aL0Vn9L4/gNG5W2Jbp3eaPTafJH5vFddNEb1SmKZnDedF7Lce8RfSukIr9NcOOFPt28kdkqletj+sO0WOsthy+zjV7Cj+ZhXv1rzHu7nCdXcl0izS+rxC1Y+7P/TF+d59Td6/ifKo6KW1B1ZnzaN3fqYnzJ9Vd6/h5VHRhvs71ct5stePRiW+Mp9Vc6o8ml4mtOoWh9G6Cxc/lLYkWw68KIm2+PP074dbWprqrimXiu1TETMIxaCuAAAAAAAAAAAAAAAAAAAA2jUrVDG1ixvD5iZpgVnda3Tafq0+M9CtfvxbjaMulu34uyZNHaPymjMrGVyOBFKR0R3zPTP4yzKqpqneVuIiI2h9LykAAAB4OvfNDM9T4w7WPkpeLnGUENhSAAAAAAAAAAAAAAAAAAAejq7ojF05pimQwp3cKd9p+rWPLNvh6ZhzuXIopmp6pp8U7J9yOUwMhlK5XK4cVpSODWIY1VU1TvK7EbRtDOhIAAAADwde+aGZ6nxh2sfJS8XOMoIbCkAAAAAAAAAAAAAAAAAAAlPZFouMLIYmlMSvlvPg6dWvn7Zn/AKs7WV7zFKzYp9t0hKTuAAAAAA8HXvmhmep8YdrHyUvFzjKCGwpAAAAAAAAAAAAAAAAAAKAnvUrKxlNVMvhbvLOHF59Nv8097GvzvcldtxtTD23J7AAfFpjSmV0Po+2dz191a9sz0REdMy90UTXO0IqqimN5RbpTaXpfM4kxo/DphV6PJw7/AJzPk/ZoUaOiM+6tN6qcPKnXjWaZ3/4tb2MP5HT01rp+vHm19VPHfWb73t7GH8h6e19f08yvqw53WzT+eytsrm9JTalo3WrwaRvj0xWJTTYt0zvEE3Kp9pl4rs8AAAAAAAAAAAAAAAAAAKW4oOjdGVimjcOkdFKx+0MOrMr8YfS8pAARhtizt5zGBkInyRFsWY/GZ4Md1u1oaKn2mpWvziEcrzgAAAAAAAAAAAAAAAAAAAAAAtvxZB0hkOQ4fUr3MKrMr8YZ0JAARFte5yYfqK+/dpaPhPdVv8mjrjiAAAAAAAAAAAAAAAAAAAAAAtvxZB0hkOQ4fUr3MKrMr8YZ0JAARFte5yYfqK+/dpaPhPdVv8mjrjiAAAAAAAAAAAAAAAAAAArFLWjfWsz+SNxXweJ9nPZJvBseDxPs57JN4NlLYeJwZ/lz2SbwbOjchyHD6te5h1ZX4wzoSAAiPa5S1tY8Oa1mf5Nej/fdpaOf4T3Vb/JpHg8T7OeyVveHHY8HifZz2SbwbHg8T7OeyTeDZSaWrG+1Zj8jcUSAAAAAAAAAAAAAAAJj2Uc1P1b/AAZer+Rbs8W5KrqAAAAAAAAAAjrbHj7sll8vv897X7I3f3Su6KPeZcL+IRe0VYAAAAAAAAAAAAAABMeyjmp+rf4MvV/It2eLclV1AAAAAAAAAARPtgx+FprBy+/i4U29q0x/a0dFH8ZlWvz7xDQl1wAAAAAAAAAAAAAAATHso5qfq3+DL1fyLdni3JVdQAAAAAAAAAEKbTcfw2t+JG/iVpT9t/fMtXSxtbhUvcmqrLkAAAAAAAAAAAAAAAmPZRzU/Vv8GXq/kW7PFuSq6gAAAAAAAAAIB1vx/wCJ1ozOJ/y2r7M8H4NmzG1ulRrneqXkOryAAAAAAAAAAAAAAA9XRmsumdFZb+G0dn5pTfNt0VpPlnzzvtWZcqrNFU71Q9RXVHtEvr8d9Zvve3sYfyPPp7X1/U+ZX1PHfWb73t7GH8h6e19f08yvqpbXjWaK/wBXt7GH8h6a19f082vqnDKXtiZSl7zvmaxM9jJnK7DMgAARttJ1i0xojTlMvo3PTh1nCi0xFaT5eFaN/wDmrPREL2ltUV0TNUf9V7tdUT7S1Px31m+97exh/Is+ntfX9cvMr6njvrN9729jD+Q9Pa+v6eZX1PHfWb72t7GH8h6e19f08yvq8HFxL42LOLi232tM2tP0zM75ntdojb2eFqQAAAAAAAAAAAAAAAAABbfiyDpDIchw+pXuYVWZX4wzoSAAiLa9zkw/UV9+7S0fCe6rf5NHXHEAAAAAAAAAAAAAAAAAAAAABbfiyDpDIchw+pXuYVWZX4wzoSAAiLa9zkw/UV9+7S0fCe6rf5NHXHEAAAAAAAAAAAAAAAAAAAAABbfiyDpDIchw+pXuYVWZX4wzoSAAiLa9zkw/UV9+7S0fCe6rf5NHXHEAAAAAAAAAAAAAAAAAAAAABbfiyDpDIchw+pXuYVWZX4wzoSAAiLa9zkw/UV9+7S0fCe6rf5NHXHEAAAAAAAAAAAAAAAAAAAAABbfiyDpDIchw+pXuYVWZX4wzoSAAiLa9zkw/UV9+7S0fCe6rf5NHXHEAAAAAAAAAAAAAAAAAAAAABbfiyDpDIchw+pXuYVWZX4wzoSAAiLa9zkw/UV9+7S0fCe6rf5NHXHEAAAAAAAAAAAAAAAAAAAAABbfiyDpDIchw+pXuYVWZX4wzoSAAiLa9zkw/UV9+7S0fCe6rf5NHXHEAAAAAAAAAAAAAAAAAAAAABbfiyDpDIchw+pXuYVWZX4wzoSAAiLa9zkw/UV9+7S0fCe6rf5NHXHEAAAAAAABW9ZpeaWjyxO6UCiQAAAAAAAAAAABbfiyDpDIchw+pXuYVWZX4wzoSAAiLa9zkw/UV9+7S0fCe6rf5NHXHEAAAAABQH2f4ZnPsJePHCfDLa9oWqWZyOkL6TyODNsHEmbW4Mb5pafPviOiZ3zv/AB3K+mvxVT4Zy63bcxO8NIW3FUAAAAAAAAAAAFt+LIOkMhyHD6le5hVZlfjDOhIACItr3OTD9RX37tLR8J7qt/k0dccQAAAAFAbLqbqpmtP52uJi4U1y9Zib3mN0Wj6tfpmfN+Cvfvxbj/XS3bmqf8TV/B5b7GGV4pW9oZcT/wCc+hEJQJrb/XMT0z3tizwhSr5PHdngAAAAAAAAAABbfiyDpDIchw+pXuYVWZX4wzoSAAiLa9zkw/UV9+7S0fCe6rf5NHXHEAAAAB9eif6hT0vFeE05dB5HkdfQxasr0M6E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09390">
            <a:off x="6036264" y="4691690"/>
            <a:ext cx="2496279" cy="3829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082" name="Picture 10" descr="http://www.m-i.com.au/wp-content/uploads/2011/05/email-294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653136"/>
            <a:ext cx="542179" cy="5532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04259">
            <a:off x="4647930" y="5058079"/>
            <a:ext cx="1436762" cy="4015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085" name="Picture 13" descr="https://internetfigyelo.files.wordpress.com/2011/12/levc3a9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5445224"/>
            <a:ext cx="551094" cy="4092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6" name="Picture 18" descr="http://www.eszt.hu/templates/magma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157192"/>
            <a:ext cx="2009775" cy="533400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Nyomásgyakorlás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hu-HU" sz="2400" dirty="0" smtClean="0"/>
              <a:t>külső támogatottság megszerzése</a:t>
            </a:r>
          </a:p>
          <a:p>
            <a:pPr marL="636588">
              <a:buFont typeface="Wingdings" pitchFamily="2" charset="2"/>
              <a:buChar char="ü"/>
            </a:pPr>
            <a:r>
              <a:rPr lang="hu-HU" sz="2400" dirty="0"/>
              <a:t>	</a:t>
            </a:r>
            <a:r>
              <a:rPr lang="hu-HU" sz="2400" dirty="0" smtClean="0"/>
              <a:t>média: 	köztelevízió, közrádió, </a:t>
            </a:r>
          </a:p>
          <a:p>
            <a:pPr>
              <a:buNone/>
            </a:pPr>
            <a:r>
              <a:rPr lang="hu-HU" sz="2400" dirty="0"/>
              <a:t>	</a:t>
            </a:r>
            <a:r>
              <a:rPr lang="hu-HU" sz="2400" dirty="0" smtClean="0"/>
              <a:t>			kereskedelmi hírközlők</a:t>
            </a:r>
          </a:p>
          <a:p>
            <a:pPr>
              <a:buNone/>
            </a:pPr>
            <a:r>
              <a:rPr lang="hu-HU" sz="2400" dirty="0"/>
              <a:t>	</a:t>
            </a:r>
            <a:r>
              <a:rPr lang="hu-HU" sz="2400" dirty="0" smtClean="0"/>
              <a:t>			közösségi portálok akciószerűen</a:t>
            </a:r>
          </a:p>
          <a:p>
            <a:pPr marL="636588">
              <a:buFont typeface="Wingdings" pitchFamily="2" charset="2"/>
              <a:buChar char="ü"/>
            </a:pPr>
            <a:r>
              <a:rPr lang="hu-HU" sz="2400" dirty="0"/>
              <a:t>	</a:t>
            </a:r>
            <a:r>
              <a:rPr lang="hu-HU" sz="2400" dirty="0" smtClean="0"/>
              <a:t>civil támogatók tájékoztatása</a:t>
            </a:r>
          </a:p>
          <a:p>
            <a:pPr marL="636588">
              <a:buFont typeface="Wingdings" pitchFamily="2" charset="2"/>
              <a:buChar char="ü"/>
            </a:pPr>
            <a:r>
              <a:rPr lang="hu-HU" sz="2400" dirty="0"/>
              <a:t>	</a:t>
            </a:r>
            <a:r>
              <a:rPr lang="hu-HU" sz="2400" dirty="0" smtClean="0"/>
              <a:t>szakszervezeti szolidaritási akciók 	kezdeményezése</a:t>
            </a:r>
          </a:p>
        </p:txBody>
      </p:sp>
      <p:pic>
        <p:nvPicPr>
          <p:cNvPr id="4" name="Picture 6" descr="https://www.facebook.com/images/fb_icon_325x32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2924944"/>
            <a:ext cx="360040" cy="360040"/>
          </a:xfrm>
          <a:prstGeom prst="rect">
            <a:avLst/>
          </a:prstGeom>
          <a:noFill/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5661248"/>
            <a:ext cx="648072" cy="38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84368" y="5517232"/>
            <a:ext cx="837325" cy="435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Kép 1" descr="http://www.mszosz.hu/images/MSZOSZ_info/2013/aprilis/kepatmeretezes_hu_mszsz_logo_blue_bg_01_CMYK_nag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4725144"/>
            <a:ext cx="736350" cy="471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5229200"/>
            <a:ext cx="8286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PSZ-logó-színe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91880" y="5949280"/>
            <a:ext cx="600873" cy="59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055" name="Picture 7"/>
          <p:cNvPicPr preferRelativeResize="0"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55776" y="5949280"/>
            <a:ext cx="576064" cy="66866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75656" y="5877272"/>
            <a:ext cx="705991" cy="70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1560" y="5877272"/>
            <a:ext cx="697260" cy="643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7668344" y="6021288"/>
          <a:ext cx="728822" cy="565596"/>
        </p:xfrm>
        <a:graphic>
          <a:graphicData uri="http://schemas.openxmlformats.org/presentationml/2006/ole">
            <p:oleObj spid="_x0000_s2059" name="Picture" r:id="rId13" imgW="3378960" imgH="2620800" progId="Word.Picture.8">
              <p:embed/>
            </p:oleObj>
          </a:graphicData>
        </a:graphic>
      </p:graphicFrame>
      <p:pic>
        <p:nvPicPr>
          <p:cNvPr id="2060" name="Kép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28184" y="6309320"/>
            <a:ext cx="4572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04048" y="5877272"/>
            <a:ext cx="601216" cy="613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beolvasás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355976" y="5877272"/>
            <a:ext cx="495622" cy="65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Kép 1" descr="logó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051720" y="5373216"/>
            <a:ext cx="719673" cy="27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 descr="kvsz_logo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948264" y="6093296"/>
            <a:ext cx="619472" cy="619472"/>
          </a:xfrm>
          <a:prstGeom prst="rect">
            <a:avLst/>
          </a:prstGeom>
          <a:noFill/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667750" y="6021288"/>
            <a:ext cx="4762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20" descr="C5E4D525FF974D09ADA1941BCEEFC63E@bdszelnok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5733256"/>
            <a:ext cx="542925" cy="47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Magyar Szakszervezetek Országos Szövetsége"/>
          <p:cNvPicPr>
            <a:picLocks noChangeAspect="1" noChangeArrowheads="1" noCrop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244408" y="4725144"/>
            <a:ext cx="576064" cy="560173"/>
          </a:xfrm>
          <a:prstGeom prst="rect">
            <a:avLst/>
          </a:prstGeom>
          <a:noFill/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148064" y="5301208"/>
            <a:ext cx="601445" cy="501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2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Konkrét akció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Előkészítő rendezvényeket tudatosan kell felépíteni.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Biztonságos, jogszerű lebonyolítás feltételeinek kialakítása.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Hangosítás, képi megjelenítés, üzenetek továbbítása.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Helyszín kiválasztásának indokai.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Mondandó, üzenetek közvetítése legyen felépítve.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Részvevők érezzék, hogy értük és róluk szól a szakszervezeti akció.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Külsőségek fejezzék ki a közösségi összetartozást.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Az időtartam, beleértve a beszédeket is, a résztvevők számára elfogadhatóak legyenek.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szakszervezeti programok, törekvések ismertek kell, hogy legyenek a tagság előtt – ez esetben könnyebb a mozgósítás -, előre ismerik a problémát a tagok</a:t>
            </a:r>
          </a:p>
          <a:p>
            <a:r>
              <a:rPr lang="hu-HU" dirty="0" smtClean="0"/>
              <a:t>erősíteni kell a szakszervezeti kohéziót, a tagok egymásra utaltságának érzetét</a:t>
            </a:r>
          </a:p>
          <a:p>
            <a:r>
              <a:rPr lang="hu-HU" dirty="0" smtClean="0"/>
              <a:t>szolidaritás, együttérzés elérése minimális követelmény a sikerességhez (egyéb közösségi rendezvények is erősíthetik)</a:t>
            </a:r>
          </a:p>
          <a:p>
            <a:r>
              <a:rPr lang="hu-HU" dirty="0" smtClean="0"/>
              <a:t>átgondolt lebonyolítási akciósorozatot kell elfogadtatni, támogatást megszerezni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Köszönöm a figyelmet!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3648" y="2276872"/>
            <a:ext cx="6480720" cy="1368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dirty="0" smtClean="0"/>
              <a:t>„Tudtuk, hogy mit kellett volna tenni,</a:t>
            </a:r>
          </a:p>
          <a:p>
            <a:pPr algn="ctr">
              <a:buNone/>
            </a:pPr>
            <a:r>
              <a:rPr lang="hu-HU" dirty="0" smtClean="0"/>
              <a:t>tettük, amit lehetett.”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</TotalTime>
  <Words>166</Words>
  <Application>Microsoft Office PowerPoint</Application>
  <PresentationFormat>Diavetítés a képernyőre (4:3 oldalarány)</PresentationFormat>
  <Paragraphs>47</Paragraphs>
  <Slides>7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9" baseType="lpstr">
      <vt:lpstr>Technika</vt:lpstr>
      <vt:lpstr>Picture</vt:lpstr>
      <vt:lpstr>Mozgósítás (BDSZ tapasztalatok)</vt:lpstr>
      <vt:lpstr>Munkavállaló lehetőségei</vt:lpstr>
      <vt:lpstr>Nyomásgyakorlás</vt:lpstr>
      <vt:lpstr>Nyomásgyakorlás</vt:lpstr>
      <vt:lpstr>Konkrét akció</vt:lpstr>
      <vt:lpstr>Összegzés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Mozgósítás (BDSZ tapasztalatok)</dc:title>
  <dc:creator>Titkarsag</dc:creator>
  <cp:lastModifiedBy>Titkarsag</cp:lastModifiedBy>
  <cp:revision>27</cp:revision>
  <dcterms:created xsi:type="dcterms:W3CDTF">2014-06-16T14:03:49Z</dcterms:created>
  <dcterms:modified xsi:type="dcterms:W3CDTF">2014-06-17T10:54:41Z</dcterms:modified>
</cp:coreProperties>
</file>