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86" r:id="rId4"/>
    <p:sldId id="289" r:id="rId5"/>
    <p:sldId id="268" r:id="rId6"/>
    <p:sldId id="291" r:id="rId7"/>
    <p:sldId id="293" r:id="rId8"/>
    <p:sldId id="283" r:id="rId9"/>
    <p:sldId id="284" r:id="rId10"/>
    <p:sldId id="285" r:id="rId11"/>
    <p:sldId id="290" r:id="rId12"/>
    <p:sldId id="292" r:id="rId13"/>
    <p:sldId id="287" r:id="rId14"/>
    <p:sldId id="288" r:id="rId15"/>
    <p:sldId id="263" r:id="rId16"/>
    <p:sldId id="294" r:id="rId17"/>
    <p:sldId id="28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B0923-E4C7-49C4-A28C-4915280506EF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FF8E4-C619-47AF-8CBD-FB29B9567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39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F8E4-C619-47AF-8CBD-FB29B9567A4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61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47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64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45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6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66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39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94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52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35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67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51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B11A-DF08-4310-AFAE-20AC05FABFB2}" type="datetimeFigureOut">
              <a:rPr lang="hu-HU" smtClean="0"/>
              <a:t>2014.06.17.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3796-B9B2-48D3-B3F3-A917086895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1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Szakszervezeti demonstrációk szervezése és kommunikálása</a:t>
            </a:r>
            <a:endParaRPr lang="hu-HU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023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259632" y="465313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Fiedler</a:t>
            </a:r>
            <a:r>
              <a:rPr lang="hu-HU" dirty="0" smtClean="0"/>
              <a:t> Péter, LIGA Szakszervezetek</a:t>
            </a:r>
            <a:br>
              <a:rPr lang="hu-HU" dirty="0" smtClean="0"/>
            </a:br>
            <a:r>
              <a:rPr lang="hu-HU" dirty="0" smtClean="0"/>
              <a:t>kommunikációs vezető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36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smtClean="0"/>
              <a:t>A sajtó tájékoztatása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006383" y="15575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Interjú a helyszínen 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(Tömör, egyértelmű, zsargonmentes, 15 mp hírnév)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Nyomtatott sajtóanyag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(adatok, nevek)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Elektronikus sajtóanyag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txt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) (baráti szervezeteknek is!)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Saját honlap 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(előre megírt anyag, időzítve)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7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smtClean="0"/>
              <a:t>A sajtó tájékoztatása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006383" y="15575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A legfontosabb sajtó az MTI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(CTRL+C / CTRL+V hatás)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A sajtóhír sajátja: </a:t>
            </a: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Izgalmas, rendkívüli, híres emberrel történik, tömegeket érint azonnal, pikáns,  cuki, látványos…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5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smtClean="0"/>
              <a:t>A sajtó tájékoztatása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006383" y="15575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A Magyar Villamos Művek Tiszántúli Ágazati Szakszervezeteinek Szövetségi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anácsa (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MVM-TÁSzSz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) bizottsági meghallgatást kezdeményezett a társasági munkavállalók béren kívüli juttatásainak feltételeinek mielőbbi újratárgyalása ügyében. Ezen eredmények elérése érdekében – a bizottsági és szövetségi tagok teljes támogatása mellett – minden tőlük telhetőt készek megtenni.</a:t>
            </a:r>
          </a:p>
          <a:p>
            <a:pPr algn="just"/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u-H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Elsötétülhetnek a TV képernyők a foci VB döntője alatt A 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illamosművek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 dolgozói akár sztrájkolni is hajlandóak a bérek rendezéséért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0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A nyilvánosság tájékoztatása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006383" y="15575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Mi az üzenet a nyilvánosság felé? 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(helyi, ágazati, országos szervezet/akció)</a:t>
            </a:r>
            <a:b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(és ez miért érdekli/érinti őket?)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BKV sztrájk 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(veszteségesség,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utasbiztonság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>
                <a:solidFill>
                  <a:schemeClr val="tx2">
                    <a:lumMod val="75000"/>
                  </a:schemeClr>
                </a:solidFill>
              </a:rPr>
              <a:t>Pontos ok, azonosulás lehetősége, kerülési útvonal, kinek „fájjon”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A nyilvánosság tájékoztatása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006383" y="15575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Ki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Mit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Mikor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Kinek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Hogyan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Miért</a:t>
            </a:r>
          </a:p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36" y="1647056"/>
            <a:ext cx="3338724" cy="4725144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4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hu-HU" b="1" dirty="0" smtClean="0"/>
              <a:t>A LIGA Szakszervezetek akcióban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79326"/>
            <a:ext cx="3581840" cy="23751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" y="4249300"/>
            <a:ext cx="3755875" cy="25039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38625"/>
            <a:ext cx="3581840" cy="268638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" y="1578253"/>
            <a:ext cx="3747046" cy="24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hu-HU" b="1" dirty="0" smtClean="0"/>
              <a:t>Összefoglalás</a:t>
            </a:r>
            <a:endParaRPr lang="hu-HU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b="1" dirty="0" smtClean="0">
                <a:solidFill>
                  <a:schemeClr val="tx2">
                    <a:lumMod val="75000"/>
                  </a:schemeClr>
                </a:solidFill>
              </a:rPr>
              <a:t>Pontosan találjuk ki előre:</a:t>
            </a:r>
          </a:p>
          <a:p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Mit akarunk elérni, milyen eszköz erre a legmegfelelőbb, mikor, milyen üzenettel lehet eladni, jelöljünk ki egy megfelelő embert a feladatra, vigyük végig. Mindig legyen „B” terv.</a:t>
            </a: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495425"/>
            <a:ext cx="3733800" cy="38671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491880" y="5767243"/>
            <a:ext cx="244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12" y="1700808"/>
            <a:ext cx="2452723" cy="4542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83" y="1702944"/>
            <a:ext cx="498861" cy="4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A kommunikáció fontossága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358323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8295"/>
            <a:ext cx="3339894" cy="222480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92" y="2089368"/>
            <a:ext cx="3311612" cy="220372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256780" y="4487787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Gonosz cápa		Kedves víziló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A kommunikáció fontossága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358323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44" y="2089368"/>
            <a:ext cx="2511490" cy="21839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55006"/>
            <a:ext cx="3339894" cy="187869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256780" y="4487787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10 ember évente 		500 ember évente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8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A kommunikáció fontossága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358323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17873" y="1916832"/>
            <a:ext cx="7169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Bármit tehetsz, ha az emberek nem tudnak róla: mintha nem is léteznél. </a:t>
            </a:r>
            <a:r>
              <a:rPr lang="hu-HU" sz="2000" b="1" dirty="0" smtClean="0">
                <a:solidFill>
                  <a:srgbClr val="FF0000"/>
                </a:solidFill>
              </a:rPr>
              <a:t>(pusztába kiáltott szó)</a:t>
            </a:r>
          </a:p>
          <a:p>
            <a:endParaRPr lang="hu-HU" sz="2800" b="1" dirty="0">
              <a:solidFill>
                <a:srgbClr val="FF0000"/>
              </a:solidFill>
            </a:endParaRPr>
          </a:p>
          <a:p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691680" y="3317130"/>
            <a:ext cx="7169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Lehetsz olyan, mintha nem is léteznél, ha az emberek beszélnek rólad: mintha mindig is aktív lettél volna. </a:t>
            </a:r>
            <a:r>
              <a:rPr lang="hu-HU" sz="2000" b="1" dirty="0" smtClean="0">
                <a:solidFill>
                  <a:srgbClr val="FF0000"/>
                </a:solidFill>
              </a:rPr>
              <a:t>(cégek image érzékenysége)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72494" y="5115532"/>
            <a:ext cx="716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Ami nincs az interneten, az nem is létezik. </a:t>
            </a:r>
            <a:br>
              <a:rPr lang="hu-HU" sz="2800" b="1" dirty="0" smtClean="0">
                <a:solidFill>
                  <a:srgbClr val="FF0000"/>
                </a:solidFill>
              </a:rPr>
            </a:br>
            <a:r>
              <a:rPr lang="hu-HU" sz="2000" b="1" dirty="0" smtClean="0">
                <a:solidFill>
                  <a:srgbClr val="FF0000"/>
                </a:solidFill>
              </a:rPr>
              <a:t>(a lusta újságíró doktrína)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Demonstráció szervezési alapok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Időpont kiválasztása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(július 12.; július 13.)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Rendőrségi bejelentés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(2 ok az elutasításra)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Tagok értesítése 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(személyes meggyőzés)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Nyilvánosság értesítése</a:t>
            </a: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Tipikus tiltakozási formák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„klasszikus” demonstráció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(fel)vonulás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>
                <a:solidFill>
                  <a:schemeClr val="tx2">
                    <a:lumMod val="75000"/>
                  </a:schemeClr>
                </a:solidFill>
              </a:rPr>
              <a:t>forgalomlassítás </a:t>
            </a:r>
            <a:br>
              <a:rPr lang="hu-HU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(autós felvonulás</a:t>
            </a:r>
            <a:r>
              <a:rPr lang="hu-HU" sz="2600" dirty="0">
                <a:solidFill>
                  <a:schemeClr val="tx2">
                    <a:lumMod val="75000"/>
                  </a:schemeClr>
                </a:solidFill>
              </a:rPr>
              <a:t>, útlezárás</a:t>
            </a: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sztrájk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hu-HU" b="1" dirty="0" smtClean="0"/>
              <a:t>Atipikus tiltakozási formák</a:t>
            </a:r>
            <a:endParaRPr lang="hu-HU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lcím 2"/>
          <p:cNvSpPr txBox="1">
            <a:spLocks/>
          </p:cNvSpPr>
          <p:nvPr/>
        </p:nvSpPr>
        <p:spPr>
          <a:xfrm>
            <a:off x="1006383" y="15575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Demonstráció / akció szervezése a </a:t>
            </a:r>
            <a:r>
              <a:rPr lang="hu-HU" sz="4800" dirty="0" err="1" smtClean="0">
                <a:solidFill>
                  <a:schemeClr val="tx2">
                    <a:lumMod val="75000"/>
                  </a:schemeClr>
                </a:solidFill>
              </a:rPr>
              <a:t>Facebook-on</a:t>
            </a:r>
            <a:endParaRPr lang="hu-H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Tömeges levélküldés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err="1" smtClean="0">
                <a:solidFill>
                  <a:schemeClr val="tx2">
                    <a:lumMod val="75000"/>
                  </a:schemeClr>
                </a:solidFill>
              </a:rPr>
              <a:t>Flashmob</a:t>
            </a: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sz="4800" dirty="0" err="1" smtClean="0">
                <a:solidFill>
                  <a:schemeClr val="tx2">
                    <a:lumMod val="75000"/>
                  </a:schemeClr>
                </a:solidFill>
              </a:rPr>
              <a:t>performansz</a:t>
            </a:r>
            <a:endParaRPr lang="hu-H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(kiforratlan; technikai háttere, emberi erőforrás igénye Magyarországon nem biztosított (digitális írástudás); rizikós)</a:t>
            </a:r>
            <a:endParaRPr lang="hu-HU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Demonstráció szervezési alapok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Forgatókönyv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Üzenet! 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(sajtónak valamint zászlókra, molinókra, pólókra)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Színpad?</a:t>
            </a: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Hangosítás/hangulat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Rendezők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Váratlan helyzetek </a:t>
            </a:r>
            <a:b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(eső, rendbontás, eltévedt tömeg)</a:t>
            </a:r>
            <a:endParaRPr lang="hu-H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2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u-HU" b="1" dirty="0" smtClean="0"/>
              <a:t>Demonstráció szervezési alapok</a:t>
            </a:r>
            <a:endParaRPr lang="hu-HU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53983" y="1405136"/>
            <a:ext cx="7606449" cy="5208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Gyülekezési idő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Felvezetés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Akció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Levezetés</a:t>
            </a:r>
          </a:p>
          <a:p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</a:rPr>
              <a:t>„A rendezvény véget ért, kérjük mindenki békésen hagyja el a helyszínt!”</a:t>
            </a: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Sajtó tájékoztatása</a:t>
            </a: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17" y="6143058"/>
            <a:ext cx="1429883" cy="7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318</Words>
  <Application>Microsoft Office PowerPoint</Application>
  <PresentationFormat>Diavetítés a képernyőre (4:3 oldalarány)</PresentationFormat>
  <Paragraphs>69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Office-téma</vt:lpstr>
      <vt:lpstr>Szakszervezeti demonstrációk szervezése és kommunikálása</vt:lpstr>
      <vt:lpstr>A kommunikáció fontossága</vt:lpstr>
      <vt:lpstr>A kommunikáció fontossága</vt:lpstr>
      <vt:lpstr>A kommunikáció fontossága</vt:lpstr>
      <vt:lpstr>Demonstráció szervezési alapok</vt:lpstr>
      <vt:lpstr>Tipikus tiltakozási formák</vt:lpstr>
      <vt:lpstr>Atipikus tiltakozási formák</vt:lpstr>
      <vt:lpstr>Demonstráció szervezési alapok</vt:lpstr>
      <vt:lpstr>Demonstráció szervezési alapok</vt:lpstr>
      <vt:lpstr>A sajtó tájékoztatása</vt:lpstr>
      <vt:lpstr>A sajtó tájékoztatása</vt:lpstr>
      <vt:lpstr>A sajtó tájékoztatása</vt:lpstr>
      <vt:lpstr>A nyilvánosság tájékoztatása</vt:lpstr>
      <vt:lpstr>A nyilvánosság tájékoztatása</vt:lpstr>
      <vt:lpstr>A LIGA Szakszervezetek akcióban</vt:lpstr>
      <vt:lpstr>Összefoglalás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LIGA Szakszervezetek a szakszervezetek univerzumában</dc:title>
  <dc:creator>ASUS</dc:creator>
  <cp:lastModifiedBy>Tóth Andrea</cp:lastModifiedBy>
  <cp:revision>45</cp:revision>
  <dcterms:created xsi:type="dcterms:W3CDTF">2012-10-01T20:41:27Z</dcterms:created>
  <dcterms:modified xsi:type="dcterms:W3CDTF">2014-06-17T12:04:31Z</dcterms:modified>
</cp:coreProperties>
</file>