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6B57-2F3B-47FA-B996-B43874B69118}" type="datetimeFigureOut">
              <a:rPr lang="hu-HU" smtClean="0"/>
              <a:pPr/>
              <a:t>2014.04.07.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0444-C437-472C-AF1A-92379D6245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6B57-2F3B-47FA-B996-B43874B69118}" type="datetimeFigureOut">
              <a:rPr lang="hu-HU" smtClean="0"/>
              <a:pPr/>
              <a:t>2014.04.07.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0444-C437-472C-AF1A-92379D6245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6B57-2F3B-47FA-B996-B43874B69118}" type="datetimeFigureOut">
              <a:rPr lang="hu-HU" smtClean="0"/>
              <a:pPr/>
              <a:t>2014.04.07.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0444-C437-472C-AF1A-92379D6245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6B57-2F3B-47FA-B996-B43874B69118}" type="datetimeFigureOut">
              <a:rPr lang="hu-HU" smtClean="0"/>
              <a:pPr/>
              <a:t>2014.04.07.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0444-C437-472C-AF1A-92379D6245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6B57-2F3B-47FA-B996-B43874B69118}" type="datetimeFigureOut">
              <a:rPr lang="hu-HU" smtClean="0"/>
              <a:pPr/>
              <a:t>2014.04.07.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0444-C437-472C-AF1A-92379D6245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6B57-2F3B-47FA-B996-B43874B69118}" type="datetimeFigureOut">
              <a:rPr lang="hu-HU" smtClean="0"/>
              <a:pPr/>
              <a:t>2014.04.07.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0444-C437-472C-AF1A-92379D6245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6B57-2F3B-47FA-B996-B43874B69118}" type="datetimeFigureOut">
              <a:rPr lang="hu-HU" smtClean="0"/>
              <a:pPr/>
              <a:t>2014.04.07.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0444-C437-472C-AF1A-92379D6245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6B57-2F3B-47FA-B996-B43874B69118}" type="datetimeFigureOut">
              <a:rPr lang="hu-HU" smtClean="0"/>
              <a:pPr/>
              <a:t>2014.04.07.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0444-C437-472C-AF1A-92379D6245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6B57-2F3B-47FA-B996-B43874B69118}" type="datetimeFigureOut">
              <a:rPr lang="hu-HU" smtClean="0"/>
              <a:pPr/>
              <a:t>2014.04.07.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0444-C437-472C-AF1A-92379D6245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6B57-2F3B-47FA-B996-B43874B69118}" type="datetimeFigureOut">
              <a:rPr lang="hu-HU" smtClean="0"/>
              <a:pPr/>
              <a:t>2014.04.07.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0444-C437-472C-AF1A-92379D6245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6B57-2F3B-47FA-B996-B43874B69118}" type="datetimeFigureOut">
              <a:rPr lang="hu-HU" smtClean="0"/>
              <a:pPr/>
              <a:t>2014.04.07.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17C0444-C437-472C-AF1A-92379D62453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556B57-2F3B-47FA-B996-B43874B69118}" type="datetimeFigureOut">
              <a:rPr lang="hu-HU" smtClean="0"/>
              <a:pPr/>
              <a:t>2014.04.07.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7C0444-C437-472C-AF1A-92379D624532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 smtClean="0"/>
              <a:t>Prioritásban a tagszervezés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pPr algn="l"/>
            <a:r>
              <a:rPr lang="hu-HU" dirty="0" smtClean="0"/>
              <a:t>Készítette: dr Kiss Mihály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hu-HU" dirty="0" smtClean="0"/>
              <a:t/>
            </a:r>
            <a:br>
              <a:rPr lang="hu-HU" dirty="0" smtClean="0"/>
            </a:br>
            <a:r>
              <a:rPr lang="hu-HU" sz="4000" dirty="0" smtClean="0"/>
              <a:t>Szervezetfejlesztés 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dirty="0" smtClean="0">
                <a:solidFill>
                  <a:srgbClr val="FF0000"/>
                </a:solidFill>
              </a:rPr>
              <a:t>S</a:t>
            </a:r>
            <a:r>
              <a:rPr lang="hu-HU" dirty="0" smtClean="0">
                <a:solidFill>
                  <a:srgbClr val="FF0000"/>
                </a:solidFill>
              </a:rPr>
              <a:t>zervezetfejlesztés</a:t>
            </a:r>
            <a:r>
              <a:rPr lang="hu-HU" dirty="0" smtClean="0"/>
              <a:t> = a hatékonyság növelése érdekében tett lépések összessége.</a:t>
            </a:r>
          </a:p>
          <a:p>
            <a:pPr lvl="2">
              <a:buFont typeface="Wingdings" pitchFamily="2" charset="2"/>
              <a:buChar char="q"/>
            </a:pPr>
            <a:r>
              <a:rPr lang="hu-HU" dirty="0" smtClean="0"/>
              <a:t>  tagszervezés</a:t>
            </a:r>
          </a:p>
          <a:p>
            <a:pPr lvl="2">
              <a:buFont typeface="Wingdings" pitchFamily="2" charset="2"/>
              <a:buChar char="q"/>
            </a:pPr>
            <a:r>
              <a:rPr lang="hu-HU" dirty="0" smtClean="0"/>
              <a:t> </a:t>
            </a:r>
            <a:r>
              <a:rPr lang="hu-HU" dirty="0" smtClean="0"/>
              <a:t> tagmegtartás</a:t>
            </a:r>
          </a:p>
          <a:p>
            <a:pPr lvl="2">
              <a:buFont typeface="Wingdings" pitchFamily="2" charset="2"/>
              <a:buChar char="q"/>
            </a:pPr>
            <a:r>
              <a:rPr lang="hu-HU" dirty="0" smtClean="0"/>
              <a:t> </a:t>
            </a:r>
            <a:r>
              <a:rPr lang="hu-HU" dirty="0" smtClean="0"/>
              <a:t> tisztségviselők felkészültségének fejlesztése</a:t>
            </a:r>
          </a:p>
          <a:p>
            <a:pPr lvl="2">
              <a:buFont typeface="Wingdings" pitchFamily="2" charset="2"/>
              <a:buChar char="q"/>
            </a:pPr>
            <a:r>
              <a:rPr lang="hu-HU" dirty="0" smtClean="0"/>
              <a:t> </a:t>
            </a:r>
            <a:r>
              <a:rPr lang="hu-HU" dirty="0" smtClean="0"/>
              <a:t> információáramlás jobbítása</a:t>
            </a:r>
          </a:p>
          <a:p>
            <a:pPr lvl="2">
              <a:buFont typeface="Wingdings" pitchFamily="2" charset="2"/>
              <a:buChar char="q"/>
            </a:pPr>
            <a:r>
              <a:rPr lang="hu-HU" dirty="0" smtClean="0"/>
              <a:t> </a:t>
            </a:r>
            <a:r>
              <a:rPr lang="hu-HU" dirty="0" smtClean="0"/>
              <a:t> egyéni és közösségi szolgáltatások fejlesztése</a:t>
            </a:r>
          </a:p>
          <a:p>
            <a:pPr>
              <a:buNone/>
            </a:pPr>
            <a:r>
              <a:rPr lang="hu-HU" dirty="0" smtClean="0">
                <a:solidFill>
                  <a:srgbClr val="FF0000"/>
                </a:solidFill>
              </a:rPr>
              <a:t>Eredmény:</a:t>
            </a:r>
            <a:r>
              <a:rPr lang="hu-HU" dirty="0" smtClean="0"/>
              <a:t> </a:t>
            </a:r>
          </a:p>
          <a:p>
            <a:pPr lvl="2">
              <a:buFont typeface="Wingdings" pitchFamily="2" charset="2"/>
              <a:buChar char="q"/>
            </a:pPr>
            <a:r>
              <a:rPr lang="hu-HU" dirty="0" smtClean="0"/>
              <a:t> </a:t>
            </a:r>
            <a:r>
              <a:rPr lang="hu-HU" dirty="0" smtClean="0"/>
              <a:t> magas szintű szervezettség</a:t>
            </a:r>
          </a:p>
          <a:p>
            <a:pPr lvl="2">
              <a:buFont typeface="Wingdings" pitchFamily="2" charset="2"/>
              <a:buChar char="q"/>
            </a:pPr>
            <a:r>
              <a:rPr lang="hu-HU" dirty="0" smtClean="0"/>
              <a:t> </a:t>
            </a:r>
            <a:r>
              <a:rPr lang="hu-HU" dirty="0" smtClean="0"/>
              <a:t> szakértelem</a:t>
            </a:r>
          </a:p>
          <a:p>
            <a:pPr lvl="2">
              <a:buFont typeface="Wingdings" pitchFamily="2" charset="2"/>
              <a:buChar char="q"/>
            </a:pPr>
            <a:r>
              <a:rPr lang="hu-HU" dirty="0" smtClean="0"/>
              <a:t>  gazdasági függetlenség</a:t>
            </a:r>
          </a:p>
          <a:p>
            <a:pPr lvl="2">
              <a:buFont typeface="Wingdings" pitchFamily="2" charset="2"/>
              <a:buChar char="q"/>
            </a:pPr>
            <a:r>
              <a:rPr lang="hu-HU" dirty="0" smtClean="0"/>
              <a:t> </a:t>
            </a:r>
            <a:r>
              <a:rPr lang="hu-HU" dirty="0" smtClean="0"/>
              <a:t> nyomásgyakorló képesség</a:t>
            </a:r>
            <a:endParaRPr lang="hu-HU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hu-HU" dirty="0" smtClean="0"/>
              <a:t>Tagszervezés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A tagszervezés, tagmegtartás mindig aktuális, soha nincs olyan állapot, amikor úgy érezhetnénk; nincs több tennivalónk!</a:t>
            </a:r>
          </a:p>
          <a:p>
            <a:pPr>
              <a:buNone/>
            </a:pPr>
            <a:r>
              <a:rPr lang="hu-HU" dirty="0" smtClean="0">
                <a:solidFill>
                  <a:srgbClr val="FF0000"/>
                </a:solidFill>
              </a:rPr>
              <a:t>Alapvetés</a:t>
            </a:r>
          </a:p>
          <a:p>
            <a:pPr>
              <a:buNone/>
            </a:pPr>
            <a:r>
              <a:rPr lang="hu-HU" dirty="0" smtClean="0"/>
              <a:t>K</a:t>
            </a:r>
            <a:r>
              <a:rPr lang="hu-HU" dirty="0" smtClean="0"/>
              <a:t>ét féle munkavállaló van:</a:t>
            </a:r>
          </a:p>
          <a:p>
            <a:pPr lvl="1">
              <a:buFont typeface="Wingdings" pitchFamily="2" charset="2"/>
              <a:buChar char="v"/>
            </a:pPr>
            <a:r>
              <a:rPr lang="hu-HU" dirty="0" smtClean="0"/>
              <a:t> </a:t>
            </a:r>
            <a:r>
              <a:rPr lang="hu-HU" dirty="0" smtClean="0"/>
              <a:t>aki szakszervezeti tag</a:t>
            </a:r>
          </a:p>
          <a:p>
            <a:pPr lvl="1">
              <a:buFont typeface="Wingdings" pitchFamily="2" charset="2"/>
              <a:buChar char="v"/>
            </a:pPr>
            <a:r>
              <a:rPr lang="hu-HU" dirty="0" smtClean="0"/>
              <a:t> </a:t>
            </a:r>
            <a:r>
              <a:rPr lang="hu-HU" dirty="0" smtClean="0"/>
              <a:t>aki szakszervezeti tag lesz</a:t>
            </a:r>
            <a:endParaRPr lang="hu-H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 anchor="t">
            <a:normAutofit/>
          </a:bodyPr>
          <a:lstStyle/>
          <a:p>
            <a:pPr algn="ctr"/>
            <a:r>
              <a:rPr lang="hu-HU" sz="3600" b="1" dirty="0" smtClean="0"/>
              <a:t>Tagszervezés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sz="2600" b="1" dirty="0" smtClean="0"/>
              <a:t>A tervkészítés első lépése:</a:t>
            </a:r>
          </a:p>
          <a:p>
            <a:pPr>
              <a:buNone/>
            </a:pPr>
            <a:r>
              <a:rPr lang="hu-HU" sz="2600" b="1" dirty="0" smtClean="0">
                <a:solidFill>
                  <a:srgbClr val="FF0000"/>
                </a:solidFill>
              </a:rPr>
              <a:t>Elemzés:</a:t>
            </a:r>
          </a:p>
          <a:p>
            <a:pPr lvl="3">
              <a:buFont typeface="Wingdings" pitchFamily="2" charset="2"/>
              <a:buChar char="§"/>
            </a:pPr>
            <a:r>
              <a:rPr lang="hu-HU" dirty="0" smtClean="0"/>
              <a:t>Tagnyilvántartás: </a:t>
            </a:r>
          </a:p>
          <a:p>
            <a:pPr lvl="4">
              <a:buFont typeface="Wingdings" pitchFamily="2" charset="2"/>
              <a:buChar char="Ø"/>
            </a:pPr>
            <a:r>
              <a:rPr lang="hu-HU" dirty="0" smtClean="0"/>
              <a:t> </a:t>
            </a:r>
            <a:r>
              <a:rPr lang="hu-HU" dirty="0" smtClean="0"/>
              <a:t>működési terület</a:t>
            </a:r>
          </a:p>
          <a:p>
            <a:pPr lvl="4">
              <a:buFont typeface="Wingdings" pitchFamily="2" charset="2"/>
              <a:buChar char="Ø"/>
            </a:pPr>
            <a:r>
              <a:rPr lang="hu-HU" dirty="0" smtClean="0"/>
              <a:t> </a:t>
            </a:r>
            <a:r>
              <a:rPr lang="hu-HU" dirty="0" smtClean="0"/>
              <a:t>az egyes egységekhez tartozó taglétszámváltozások és okai</a:t>
            </a:r>
          </a:p>
          <a:p>
            <a:pPr lvl="4">
              <a:buFont typeface="Wingdings" pitchFamily="2" charset="2"/>
              <a:buChar char="Ø"/>
            </a:pPr>
            <a:r>
              <a:rPr lang="hu-HU" dirty="0" smtClean="0"/>
              <a:t> </a:t>
            </a:r>
            <a:r>
              <a:rPr lang="hu-HU" dirty="0" smtClean="0"/>
              <a:t>„fehér foltok”</a:t>
            </a:r>
          </a:p>
          <a:p>
            <a:pPr lvl="4">
              <a:buFont typeface="Wingdings" pitchFamily="2" charset="2"/>
              <a:buChar char="Ø"/>
            </a:pPr>
            <a:r>
              <a:rPr lang="hu-HU" dirty="0" smtClean="0"/>
              <a:t> </a:t>
            </a:r>
            <a:r>
              <a:rPr lang="hu-HU" dirty="0" smtClean="0"/>
              <a:t>korösszetétel</a:t>
            </a:r>
          </a:p>
          <a:p>
            <a:pPr lvl="4">
              <a:buFont typeface="Wingdings" pitchFamily="2" charset="2"/>
              <a:buChar char="Ø"/>
            </a:pPr>
            <a:r>
              <a:rPr lang="hu-HU" dirty="0" smtClean="0"/>
              <a:t> </a:t>
            </a:r>
            <a:r>
              <a:rPr lang="hu-HU" dirty="0" smtClean="0"/>
              <a:t>nemek aránya</a:t>
            </a:r>
          </a:p>
          <a:p>
            <a:pPr lvl="3">
              <a:buFont typeface="Wingdings" pitchFamily="2" charset="2"/>
              <a:buChar char="§"/>
            </a:pPr>
            <a:r>
              <a:rPr lang="hu-HU" dirty="0" smtClean="0"/>
              <a:t> </a:t>
            </a:r>
            <a:r>
              <a:rPr lang="hu-HU" dirty="0" smtClean="0"/>
              <a:t>a működési területünkön lévő cégek ismerete, a várható változások (kiszervezés, összevonás, cégcsoport alakítás, privatizáció, stb.), létszámcsökkentés vagy beruházás.</a:t>
            </a:r>
          </a:p>
          <a:p>
            <a:pPr lvl="3">
              <a:buFont typeface="Wingdings" pitchFamily="2" charset="2"/>
              <a:buChar char="§"/>
            </a:pPr>
            <a:r>
              <a:rPr lang="hu-HU" dirty="0" smtClean="0"/>
              <a:t> </a:t>
            </a:r>
            <a:r>
              <a:rPr lang="hu-HU" dirty="0" smtClean="0"/>
              <a:t>az érintett munkavállalók bérének és jóléti juttatásainak ismerete ez alapján </a:t>
            </a:r>
            <a:r>
              <a:rPr lang="hu-HU" b="1" i="1" dirty="0" smtClean="0">
                <a:solidFill>
                  <a:srgbClr val="FF0000"/>
                </a:solidFill>
              </a:rPr>
              <a:t>reális célok </a:t>
            </a:r>
            <a:r>
              <a:rPr lang="hu-HU" dirty="0" smtClean="0"/>
              <a:t>megfogalmazása</a:t>
            </a:r>
          </a:p>
          <a:p>
            <a:pPr lvl="3">
              <a:buFont typeface="Wingdings" pitchFamily="2" charset="2"/>
              <a:buChar char="§"/>
            </a:pPr>
            <a:r>
              <a:rPr lang="hu-HU" dirty="0" smtClean="0"/>
              <a:t> más szakszervezetek jelenléte esetén a konkurencia vagy az együttműködés lehetőségének felmérése</a:t>
            </a:r>
          </a:p>
          <a:p>
            <a:pPr lvl="3">
              <a:buFont typeface="Wingdings" pitchFamily="2" charset="2"/>
              <a:buChar char="§"/>
            </a:pPr>
            <a:endParaRPr lang="hu-H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 anchor="t">
            <a:normAutofit/>
          </a:bodyPr>
          <a:lstStyle/>
          <a:p>
            <a:pPr algn="ctr"/>
            <a:r>
              <a:rPr lang="hu-HU" sz="3600" b="1" dirty="0" smtClean="0"/>
              <a:t>Tagszervezés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sz="2800" b="1" dirty="0" smtClean="0"/>
              <a:t>A tervkészítés </a:t>
            </a:r>
            <a:r>
              <a:rPr lang="hu-HU" sz="2800" b="1" dirty="0" smtClean="0"/>
              <a:t>második lépése</a:t>
            </a:r>
            <a:r>
              <a:rPr lang="hu-HU" sz="2800" b="1" dirty="0" smtClean="0"/>
              <a:t>:</a:t>
            </a:r>
          </a:p>
          <a:p>
            <a:pPr>
              <a:buNone/>
            </a:pPr>
            <a:r>
              <a:rPr lang="hu-HU" sz="2800" b="1" dirty="0" smtClean="0">
                <a:solidFill>
                  <a:srgbClr val="FF0000"/>
                </a:solidFill>
              </a:rPr>
              <a:t>Célkitűzés:</a:t>
            </a:r>
          </a:p>
          <a:p>
            <a:pPr>
              <a:buNone/>
            </a:pPr>
            <a:r>
              <a:rPr lang="hu-HU" sz="2200" dirty="0" smtClean="0"/>
              <a:t>Számszerűsíteni kell</a:t>
            </a:r>
            <a:r>
              <a:rPr lang="hu-HU" sz="2200" b="1" dirty="0" smtClean="0">
                <a:solidFill>
                  <a:srgbClr val="FF0000"/>
                </a:solidFill>
              </a:rPr>
              <a:t> </a:t>
            </a:r>
            <a:r>
              <a:rPr lang="hu-HU" sz="2200" dirty="0" smtClean="0"/>
              <a:t>az elérni kívánt célt:</a:t>
            </a:r>
          </a:p>
          <a:p>
            <a:pPr lvl="1">
              <a:buFont typeface="Wingdings" pitchFamily="2" charset="2"/>
              <a:buChar char="§"/>
            </a:pPr>
            <a:r>
              <a:rPr lang="hu-HU" sz="2200" dirty="0" smtClean="0"/>
              <a:t>A folyamat ellenőrzése és</a:t>
            </a:r>
          </a:p>
          <a:p>
            <a:pPr lvl="1">
              <a:buFont typeface="Wingdings" pitchFamily="2" charset="2"/>
              <a:buChar char="§"/>
            </a:pPr>
            <a:r>
              <a:rPr lang="hu-HU" sz="2200" dirty="0" smtClean="0"/>
              <a:t>A szükséges beavatkozás miatt.</a:t>
            </a:r>
          </a:p>
          <a:p>
            <a:pPr>
              <a:buNone/>
            </a:pPr>
            <a:r>
              <a:rPr lang="hu-HU" sz="2800" b="1" dirty="0" smtClean="0"/>
              <a:t>A tervkészítés </a:t>
            </a:r>
            <a:r>
              <a:rPr lang="hu-HU" sz="2800" b="1" dirty="0" smtClean="0"/>
              <a:t>harmadik </a:t>
            </a:r>
            <a:r>
              <a:rPr lang="hu-HU" sz="2800" b="1" dirty="0" smtClean="0"/>
              <a:t>lépése</a:t>
            </a:r>
            <a:r>
              <a:rPr lang="hu-HU" sz="2800" b="1" dirty="0" smtClean="0"/>
              <a:t>:</a:t>
            </a:r>
          </a:p>
          <a:p>
            <a:pPr>
              <a:buNone/>
            </a:pPr>
            <a:r>
              <a:rPr lang="hu-HU" sz="2800" b="1" dirty="0" smtClean="0">
                <a:solidFill>
                  <a:srgbClr val="FF0000"/>
                </a:solidFill>
              </a:rPr>
              <a:t>Tervezés:</a:t>
            </a:r>
          </a:p>
          <a:p>
            <a:pPr lvl="1">
              <a:buFont typeface="Wingdings" pitchFamily="2" charset="2"/>
              <a:buChar char="§"/>
            </a:pPr>
            <a:r>
              <a:rPr lang="hu-HU" sz="2400" dirty="0" smtClean="0"/>
              <a:t>Ki szervezze a tagokat? </a:t>
            </a:r>
            <a:r>
              <a:rPr lang="hu-HU" sz="2400" dirty="0" smtClean="0">
                <a:solidFill>
                  <a:srgbClr val="0070C0"/>
                </a:solidFill>
              </a:rPr>
              <a:t>(Bárki – mindenki – valaki – senki!)</a:t>
            </a:r>
          </a:p>
          <a:p>
            <a:pPr lvl="2"/>
            <a:r>
              <a:rPr lang="hu-HU" sz="2000" dirty="0" smtClean="0"/>
              <a:t>Feladattal megbízott tisztségviselők</a:t>
            </a:r>
          </a:p>
          <a:p>
            <a:pPr lvl="2"/>
            <a:r>
              <a:rPr lang="hu-HU" sz="2000" dirty="0" smtClean="0"/>
              <a:t>Tagszervező csoportok </a:t>
            </a:r>
          </a:p>
          <a:p>
            <a:pPr lvl="2">
              <a:buNone/>
            </a:pPr>
            <a:r>
              <a:rPr lang="hu-HU" sz="2000" dirty="0" smtClean="0"/>
              <a:t>(alkalmas, felkészült személyek akik vállalják és képesek megszólítani a leendő tagokat) </a:t>
            </a:r>
            <a:r>
              <a:rPr lang="hu-HU" sz="2000" b="1" dirty="0" smtClean="0">
                <a:solidFill>
                  <a:srgbClr val="FF0000"/>
                </a:solidFill>
              </a:rPr>
              <a:t>Tagszervezők felkészítése!</a:t>
            </a:r>
          </a:p>
          <a:p>
            <a:pPr lvl="2"/>
            <a:r>
              <a:rPr lang="hu-HU" sz="2000" dirty="0" smtClean="0"/>
              <a:t>A munkatársak – ez lenne a legideálisabb állapot.</a:t>
            </a:r>
          </a:p>
          <a:p>
            <a:pPr>
              <a:buNone/>
            </a:pPr>
            <a:r>
              <a:rPr lang="hu-HU" sz="2000" dirty="0" smtClean="0"/>
              <a:t>A szakszervezet eredményeinek ismerete, az annak elérésében való részvétel élménye, a közösséghez való tartozás. </a:t>
            </a:r>
            <a:endParaRPr lang="hu-HU" sz="2200" dirty="0" smtClean="0"/>
          </a:p>
          <a:p>
            <a:pPr>
              <a:buNone/>
            </a:pPr>
            <a:endParaRPr lang="hu-HU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t">
            <a:normAutofit/>
          </a:bodyPr>
          <a:lstStyle/>
          <a:p>
            <a:pPr algn="ctr"/>
            <a:r>
              <a:rPr lang="hu-HU" sz="3600" b="1" dirty="0" smtClean="0"/>
              <a:t>Tagszervezés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hu-HU" b="1" u="sng" dirty="0" smtClean="0"/>
              <a:t>Kit szólítsunk meg? </a:t>
            </a:r>
            <a:r>
              <a:rPr lang="hu-HU" dirty="0" smtClean="0"/>
              <a:t>– </a:t>
            </a:r>
            <a:r>
              <a:rPr lang="hu-HU" sz="2000" dirty="0" smtClean="0">
                <a:solidFill>
                  <a:srgbClr val="0070C0"/>
                </a:solidFill>
              </a:rPr>
              <a:t>(Mindenkit aki nem szakszervezeti tag?)</a:t>
            </a:r>
          </a:p>
          <a:p>
            <a:pPr lvl="2"/>
            <a:r>
              <a:rPr lang="hu-HU" sz="2000" dirty="0" smtClean="0"/>
              <a:t>Célcsoportok megnevezése</a:t>
            </a:r>
          </a:p>
          <a:p>
            <a:pPr lvl="3">
              <a:buFont typeface="Wingdings" pitchFamily="2" charset="2"/>
              <a:buChar char="v"/>
            </a:pPr>
            <a:r>
              <a:rPr lang="hu-HU" dirty="0" smtClean="0"/>
              <a:t>Konkrét üzem</a:t>
            </a:r>
          </a:p>
          <a:p>
            <a:pPr lvl="3">
              <a:buFont typeface="Wingdings" pitchFamily="2" charset="2"/>
              <a:buChar char="v"/>
            </a:pPr>
            <a:r>
              <a:rPr lang="hu-HU" dirty="0" smtClean="0"/>
              <a:t>Szakmacsoport</a:t>
            </a:r>
          </a:p>
          <a:p>
            <a:pPr lvl="3">
              <a:buFont typeface="Wingdings" pitchFamily="2" charset="2"/>
              <a:buChar char="v"/>
            </a:pPr>
            <a:r>
              <a:rPr lang="hu-HU" dirty="0" smtClean="0"/>
              <a:t>Korosztály  </a:t>
            </a:r>
            <a:r>
              <a:rPr lang="hu-HU" dirty="0" smtClean="0">
                <a:solidFill>
                  <a:srgbClr val="FF0000"/>
                </a:solidFill>
              </a:rPr>
              <a:t>(speciális célcsoport a fiataloké!)</a:t>
            </a:r>
          </a:p>
          <a:p>
            <a:pPr lvl="3">
              <a:buNone/>
            </a:pPr>
            <a:endParaRPr lang="hu-HU" dirty="0" smtClean="0"/>
          </a:p>
          <a:p>
            <a:pPr lvl="1">
              <a:buFont typeface="Wingdings" pitchFamily="2" charset="2"/>
              <a:buChar char="§"/>
            </a:pPr>
            <a:r>
              <a:rPr lang="hu-HU" b="1" u="sng" dirty="0" smtClean="0"/>
              <a:t>Mikor szervezzünk?</a:t>
            </a:r>
          </a:p>
          <a:p>
            <a:pPr lvl="2"/>
            <a:r>
              <a:rPr lang="hu-HU" sz="2000" dirty="0" smtClean="0"/>
              <a:t>Meghatározott időszakban – pl.: bértárgyalási időszakban</a:t>
            </a:r>
          </a:p>
          <a:p>
            <a:pPr lvl="2"/>
            <a:r>
              <a:rPr lang="hu-HU" sz="2000" dirty="0" smtClean="0"/>
              <a:t>Kampányszerűen – terminusokra bontás, motiváció (a határidő cselekvésre serkent!)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 anchor="t">
            <a:normAutofit/>
          </a:bodyPr>
          <a:lstStyle/>
          <a:p>
            <a:pPr algn="ctr"/>
            <a:r>
              <a:rPr lang="hu-HU" sz="3600" b="1" dirty="0" smtClean="0"/>
              <a:t>Tagszervezés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hu-HU" sz="3200" b="1" u="sng" dirty="0" smtClean="0"/>
              <a:t>Hol szervezzünk?</a:t>
            </a:r>
          </a:p>
          <a:p>
            <a:pPr lvl="2"/>
            <a:r>
              <a:rPr lang="hu-HU" dirty="0" smtClean="0"/>
              <a:t>A munkahelyen – (amíg lehet!)</a:t>
            </a:r>
          </a:p>
          <a:p>
            <a:pPr lvl="2"/>
            <a:r>
              <a:rPr lang="hu-HU" dirty="0" smtClean="0"/>
              <a:t>Öltöző</a:t>
            </a:r>
          </a:p>
          <a:p>
            <a:pPr lvl="2"/>
            <a:r>
              <a:rPr lang="hu-HU" dirty="0" smtClean="0"/>
              <a:t>Étkező, büfé</a:t>
            </a:r>
          </a:p>
          <a:p>
            <a:pPr>
              <a:buNone/>
            </a:pPr>
            <a:r>
              <a:rPr lang="hu-HU" dirty="0" smtClean="0"/>
              <a:t>Fontos, a lehetőségekhez képest nyugodt körülmény a beszélgetéshez!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 lvl="1">
              <a:buFont typeface="Wingdings" pitchFamily="2" charset="2"/>
              <a:buChar char="§"/>
            </a:pPr>
            <a:endParaRPr lang="hu-H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 anchor="t">
            <a:noAutofit/>
          </a:bodyPr>
          <a:lstStyle/>
          <a:p>
            <a:pPr algn="ctr"/>
            <a:r>
              <a:rPr lang="hu-HU" sz="3600" b="1" dirty="0" smtClean="0"/>
              <a:t>Tagszervezés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dirty="0" smtClean="0"/>
              <a:t>A legnehezebben megválaszolható kérdés.</a:t>
            </a:r>
          </a:p>
          <a:p>
            <a:pPr lvl="1">
              <a:buFont typeface="Wingdings" pitchFamily="2" charset="2"/>
              <a:buChar char="§"/>
            </a:pPr>
            <a:r>
              <a:rPr lang="hu-HU" b="1" u="sng" dirty="0" smtClean="0"/>
              <a:t>Hogyan szervezzünk?</a:t>
            </a:r>
          </a:p>
          <a:p>
            <a:pPr lvl="2"/>
            <a:r>
              <a:rPr lang="hu-HU" dirty="0" smtClean="0"/>
              <a:t>Saját bizonytalanságunk és a belőle fakadó félelmeink legyőzésével. (felkészültség, erős elhatározás)</a:t>
            </a:r>
          </a:p>
          <a:p>
            <a:pPr lvl="2"/>
            <a:r>
              <a:rPr lang="hu-HU" dirty="0" smtClean="0"/>
              <a:t>A közömbösség áttörésével</a:t>
            </a:r>
          </a:p>
          <a:p>
            <a:pPr lvl="3">
              <a:buFont typeface="Wingdings" pitchFamily="2" charset="2"/>
              <a:buChar char="v"/>
            </a:pPr>
            <a:r>
              <a:rPr lang="hu-HU" dirty="0" smtClean="0"/>
              <a:t> </a:t>
            </a:r>
            <a:r>
              <a:rPr lang="hu-HU" dirty="0" smtClean="0"/>
              <a:t>a szervezethez tartozás pozitív érzésének kialakítása</a:t>
            </a:r>
          </a:p>
          <a:p>
            <a:pPr lvl="4">
              <a:buFont typeface="Wingdings" pitchFamily="2" charset="2"/>
              <a:buChar char="ü"/>
            </a:pPr>
            <a:r>
              <a:rPr lang="hu-HU" dirty="0" smtClean="0"/>
              <a:t>Saját példákkal alátámasztott lelkesedésünk</a:t>
            </a:r>
          </a:p>
          <a:p>
            <a:pPr lvl="4">
              <a:buFont typeface="Wingdings" pitchFamily="2" charset="2"/>
              <a:buChar char="ü"/>
            </a:pPr>
            <a:r>
              <a:rPr lang="hu-HU" dirty="0" smtClean="0"/>
              <a:t>A közösséghez tartozásban rejlő lehetőségek bemutatása</a:t>
            </a:r>
          </a:p>
          <a:p>
            <a:pPr lvl="4">
              <a:buFont typeface="Wingdings" pitchFamily="2" charset="2"/>
              <a:buChar char="ü"/>
            </a:pPr>
            <a:r>
              <a:rPr lang="hu-HU" dirty="0" smtClean="0"/>
              <a:t>Az eddigi eredmények bemutatása</a:t>
            </a:r>
          </a:p>
          <a:p>
            <a:pPr lvl="4">
              <a:buFont typeface="Wingdings" pitchFamily="2" charset="2"/>
              <a:buChar char="ü"/>
            </a:pPr>
            <a:r>
              <a:rPr lang="hu-HU" dirty="0" smtClean="0"/>
              <a:t>A közösség előtt álló kihívások, célok (pl.: veszélyhelyzet)</a:t>
            </a:r>
          </a:p>
          <a:p>
            <a:pPr lvl="3">
              <a:buFont typeface="Wingdings" pitchFamily="2" charset="2"/>
              <a:buChar char="v"/>
            </a:pPr>
            <a:r>
              <a:rPr lang="hu-HU" dirty="0" smtClean="0"/>
              <a:t> </a:t>
            </a:r>
            <a:r>
              <a:rPr lang="hu-HU" dirty="0" smtClean="0"/>
              <a:t>a tagok, leendő tagok igényeinek feltérképezése, megfogalmazása.</a:t>
            </a:r>
          </a:p>
          <a:p>
            <a:pPr>
              <a:buNone/>
            </a:pPr>
            <a:r>
              <a:rPr lang="hu-HU" dirty="0" smtClean="0"/>
              <a:t>K</a:t>
            </a:r>
            <a:r>
              <a:rPr lang="hu-HU" dirty="0" smtClean="0"/>
              <a:t>iindulópont</a:t>
            </a:r>
            <a:r>
              <a:rPr lang="hu-HU" dirty="0" smtClean="0">
                <a:solidFill>
                  <a:srgbClr val="FF0000"/>
                </a:solidFill>
              </a:rPr>
              <a:t>: abból induljunk ki, hogy mi jó a tagoknak és ne abból, mi jó a szakszervezetnek!!!</a:t>
            </a:r>
          </a:p>
          <a:p>
            <a:pPr lvl="2"/>
            <a:endParaRPr lang="hu-H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 anchor="t">
            <a:normAutofit/>
          </a:bodyPr>
          <a:lstStyle/>
          <a:p>
            <a:pPr algn="ctr"/>
            <a:r>
              <a:rPr lang="hu-HU" sz="3600" b="1" dirty="0" smtClean="0"/>
              <a:t>Tagszervezés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b="1" u="sng" dirty="0" smtClean="0"/>
              <a:t>A tagszervezést támogató eszközök:</a:t>
            </a:r>
          </a:p>
          <a:p>
            <a:pPr lvl="1">
              <a:buFont typeface="Wingdings" pitchFamily="2" charset="2"/>
              <a:buChar char="§"/>
            </a:pPr>
            <a:r>
              <a:rPr lang="hu-HU" dirty="0" smtClean="0"/>
              <a:t>Felépített és működtetett, rendszeresen frissülő adatokból álló </a:t>
            </a:r>
            <a:r>
              <a:rPr lang="hu-HU" dirty="0" smtClean="0">
                <a:solidFill>
                  <a:srgbClr val="FF0000"/>
                </a:solidFill>
              </a:rPr>
              <a:t>tagnyilvántartás</a:t>
            </a:r>
          </a:p>
          <a:p>
            <a:pPr lvl="1">
              <a:buFont typeface="Wingdings" pitchFamily="2" charset="2"/>
              <a:buChar char="§"/>
            </a:pPr>
            <a:r>
              <a:rPr lang="hu-HU" dirty="0" smtClean="0"/>
              <a:t>Belépési nyilatkozat – adatok! – adatvédelem!</a:t>
            </a:r>
          </a:p>
          <a:p>
            <a:pPr lvl="1">
              <a:buFont typeface="Wingdings" pitchFamily="2" charset="2"/>
              <a:buChar char="§"/>
            </a:pPr>
            <a:r>
              <a:rPr lang="hu-HU" dirty="0" smtClean="0"/>
              <a:t>Tagdíjlevonási nyilatkozat</a:t>
            </a:r>
          </a:p>
          <a:p>
            <a:pPr lvl="1">
              <a:buFont typeface="Wingdings" pitchFamily="2" charset="2"/>
              <a:buChar char="§"/>
            </a:pPr>
            <a:r>
              <a:rPr lang="hu-HU" dirty="0" smtClean="0"/>
              <a:t>A szakszervezetünkről szóló kiadvány (legyen újszerű, szokatlan elemekkel, meghökkentő szlogen) – jobb, ha minősítik, mintha észre sem veszik, de </a:t>
            </a:r>
            <a:r>
              <a:rPr lang="hu-HU" dirty="0" smtClean="0">
                <a:solidFill>
                  <a:srgbClr val="FF0000"/>
                </a:solidFill>
              </a:rPr>
              <a:t>ne lőjünk túl a célon</a:t>
            </a:r>
            <a:r>
              <a:rPr lang="hu-HU" dirty="0" smtClean="0"/>
              <a:t>!</a:t>
            </a:r>
          </a:p>
          <a:p>
            <a:pPr lvl="1">
              <a:buFont typeface="Wingdings" pitchFamily="2" charset="2"/>
              <a:buChar char="§"/>
            </a:pPr>
            <a:r>
              <a:rPr lang="hu-HU" dirty="0" smtClean="0"/>
              <a:t>Apró ajándékok! – logó (</a:t>
            </a:r>
            <a:r>
              <a:rPr lang="hu-HU" dirty="0" smtClean="0">
                <a:solidFill>
                  <a:srgbClr val="FF0000"/>
                </a:solidFill>
              </a:rPr>
              <a:t>itt is fontos a mértékletesség!)</a:t>
            </a:r>
          </a:p>
          <a:p>
            <a:pPr lvl="1">
              <a:buFont typeface="Wingdings" pitchFamily="2" charset="2"/>
              <a:buChar char="§"/>
            </a:pPr>
            <a:r>
              <a:rPr lang="hu-HU" dirty="0" smtClean="0"/>
              <a:t>A tagszervező elérhetőségét tartalmazó névjegy vagy a kiadványban való megjelentetés</a:t>
            </a:r>
          </a:p>
          <a:p>
            <a:pPr lvl="1">
              <a:buFont typeface="Wingdings" pitchFamily="2" charset="2"/>
              <a:buChar char="§"/>
            </a:pPr>
            <a:endParaRPr lang="hu-HU" dirty="0" smtClean="0"/>
          </a:p>
          <a:p>
            <a:pPr lvl="1">
              <a:buFont typeface="Wingdings" pitchFamily="2" charset="2"/>
              <a:buChar char="§"/>
            </a:pPr>
            <a:endParaRPr lang="hu-H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t">
            <a:normAutofit/>
          </a:bodyPr>
          <a:lstStyle/>
          <a:p>
            <a:pPr algn="ctr"/>
            <a:r>
              <a:rPr lang="hu-HU" sz="3600" b="1" dirty="0" smtClean="0"/>
              <a:t>Tagszervezés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b="1" u="sng" dirty="0" smtClean="0"/>
              <a:t>A tagszervezés személyi feltételei:</a:t>
            </a:r>
          </a:p>
          <a:p>
            <a:pPr lvl="1">
              <a:buFont typeface="Wingdings" pitchFamily="2" charset="2"/>
              <a:buChar char="§"/>
            </a:pPr>
            <a:r>
              <a:rPr lang="hu-HU" sz="2400" dirty="0" smtClean="0"/>
              <a:t>Az akcióban résztvevő felkészült aktivisták. – A tagszervezés tanulható!</a:t>
            </a:r>
          </a:p>
          <a:p>
            <a:pPr lvl="1">
              <a:buFont typeface="Wingdings" pitchFamily="2" charset="2"/>
              <a:buChar char="§"/>
            </a:pPr>
            <a:r>
              <a:rPr lang="hu-HU" sz="2400" dirty="0" smtClean="0"/>
              <a:t>A tagszervezést a felkészítéssel kell kezdeni!</a:t>
            </a:r>
          </a:p>
          <a:p>
            <a:pPr lvl="1">
              <a:buFont typeface="Wingdings" pitchFamily="2" charset="2"/>
              <a:buChar char="§"/>
            </a:pPr>
            <a:r>
              <a:rPr lang="hu-HU" sz="2400" dirty="0" smtClean="0"/>
              <a:t>Már tapasztalattal rendelkező szervezetek tisztségviselőinek felkérése a gyakorlati tapasztalatok megosztása érdekében.</a:t>
            </a:r>
          </a:p>
          <a:p>
            <a:pPr>
              <a:buNone/>
            </a:pPr>
            <a:r>
              <a:rPr lang="hu-HU" b="1" u="sng" dirty="0" smtClean="0"/>
              <a:t>Motiváció:</a:t>
            </a:r>
          </a:p>
          <a:p>
            <a:pPr lvl="1">
              <a:buFont typeface="Wingdings" pitchFamily="2" charset="2"/>
              <a:buChar char="§"/>
            </a:pPr>
            <a:r>
              <a:rPr lang="hu-HU" dirty="0" smtClean="0"/>
              <a:t>A szervezők és a tagok esetében is. (szolgáltatás, díj, stb.)</a:t>
            </a:r>
          </a:p>
          <a:p>
            <a:pPr lvl="1">
              <a:buFont typeface="Wingdings" pitchFamily="2" charset="2"/>
              <a:buChar char="§"/>
            </a:pPr>
            <a:r>
              <a:rPr lang="hu-HU" dirty="0" smtClean="0"/>
              <a:t>Az esetleges kudarc okainak feltárása, ha szükséges akkor be kell avatkozni.</a:t>
            </a:r>
          </a:p>
          <a:p>
            <a:pPr lvl="1">
              <a:buFont typeface="Wingdings" pitchFamily="2" charset="2"/>
              <a:buChar char="§"/>
            </a:pPr>
            <a:r>
              <a:rPr lang="hu-HU" dirty="0" smtClean="0"/>
              <a:t>Sokkal fontosabb az egymás segítése, mint a számonkérés és a felelősségre vonás!</a:t>
            </a:r>
          </a:p>
          <a:p>
            <a:pPr lvl="1">
              <a:buFont typeface="Wingdings" pitchFamily="2" charset="2"/>
              <a:buChar char="§"/>
            </a:pPr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Miért legyünk szakszervezeti tagok?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dirty="0" smtClean="0"/>
              <a:t>A fővárosi és megyei kormányhivatalok szakigazgatási szerveinek munkaügyi felügyelőségei 2013-ban cél ellenőrzést tartottak.</a:t>
            </a:r>
          </a:p>
          <a:p>
            <a:pPr>
              <a:buNone/>
            </a:pPr>
            <a:r>
              <a:rPr lang="hu-HU" dirty="0" smtClean="0"/>
              <a:t>811 munkáltató került ellenőrzés alá 4300 munkavállalót érintően.</a:t>
            </a:r>
          </a:p>
          <a:p>
            <a:pPr>
              <a:buNone/>
            </a:pPr>
            <a:r>
              <a:rPr lang="hu-HU" dirty="0" smtClean="0"/>
              <a:t>Az ellenőrzés témái: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/>
              <a:t>Munkaidő, pihenőidő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/>
              <a:t>A rendkívüli munkaidő szabályainak érvényesülése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/>
              <a:t>Munkáltatók nyilvántartási kötelezettsége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/>
              <a:t>Munkabér védelme, minimálbér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/>
              <a:t>Bejelentés nélküli foglalkoztatás ellenőrzése</a:t>
            </a:r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Miért legyünk szakszervezeti tagok?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384376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Az ellenőrzött munkáltatók 85 %-nál </a:t>
            </a:r>
          </a:p>
          <a:p>
            <a:pPr>
              <a:buNone/>
            </a:pPr>
            <a:r>
              <a:rPr lang="hu-HU" dirty="0" smtClean="0"/>
              <a:t>Az érintett munkavállalók 2/3- a vonatkozásában</a:t>
            </a:r>
          </a:p>
          <a:p>
            <a:pPr>
              <a:buNone/>
            </a:pPr>
            <a:r>
              <a:rPr lang="hu-HU" dirty="0" smtClean="0"/>
              <a:t>Állapítottak meg szabálytalanságot.</a:t>
            </a:r>
          </a:p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dirty="0" smtClean="0"/>
              <a:t>A következő táblázat a megyei megoszlást mutatja. </a:t>
            </a:r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 anchor="t">
            <a:normAutofit/>
          </a:bodyPr>
          <a:lstStyle/>
          <a:p>
            <a:pPr algn="ctr"/>
            <a:r>
              <a:rPr lang="hu-HU" sz="3200" dirty="0" smtClean="0"/>
              <a:t>Miért legyünk szakszervezeti tagok?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u-HU" dirty="0"/>
          </a:p>
          <a:p>
            <a:pPr>
              <a:buNone/>
            </a:pP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53278"/>
            <a:ext cx="7200800" cy="464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84752"/>
          </a:xfrm>
        </p:spPr>
        <p:txBody>
          <a:bodyPr anchor="t">
            <a:normAutofit/>
          </a:bodyPr>
          <a:lstStyle/>
          <a:p>
            <a:pPr algn="ctr"/>
            <a:r>
              <a:rPr lang="hu-HU" sz="3600" dirty="0" smtClean="0"/>
              <a:t>Miért legyünk szakszervezeti tagok?</a:t>
            </a:r>
            <a:endParaRPr lang="hu-HU" sz="3600" dirty="0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13096" y="1935163"/>
            <a:ext cx="751780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hu-HU" sz="3600" dirty="0" smtClean="0"/>
              <a:t>Miért legyünk szakszervezeti tagok?</a:t>
            </a:r>
            <a:endParaRPr lang="hu-HU" sz="3600" dirty="0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7591" y="1935163"/>
            <a:ext cx="728881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 anchor="t">
            <a:normAutofit/>
          </a:bodyPr>
          <a:lstStyle/>
          <a:p>
            <a:pPr algn="ctr"/>
            <a:r>
              <a:rPr lang="hu-HU" sz="3600" dirty="0" smtClean="0"/>
              <a:t>Miért legyünk szakszervezeti tagok?</a:t>
            </a:r>
            <a:endParaRPr lang="hu-HU" sz="3600" dirty="0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8568" y="1935163"/>
            <a:ext cx="684686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hu-HU" sz="3600" dirty="0" smtClean="0"/>
              <a:t>A szervezettség fontossága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A hatékony szakszervezet ismérvei:</a:t>
            </a:r>
          </a:p>
          <a:p>
            <a:pPr lvl="2">
              <a:buFont typeface="Wingdings" pitchFamily="2" charset="2"/>
              <a:buChar char="q"/>
            </a:pPr>
            <a:r>
              <a:rPr lang="hu-HU" dirty="0" smtClean="0"/>
              <a:t>  </a:t>
            </a:r>
            <a:r>
              <a:rPr lang="hu-HU" dirty="0" smtClean="0">
                <a:solidFill>
                  <a:srgbClr val="FF0000"/>
                </a:solidFill>
              </a:rPr>
              <a:t>szervezettség </a:t>
            </a:r>
            <a:r>
              <a:rPr lang="hu-HU" dirty="0" smtClean="0"/>
              <a:t>– a taglétszámhoz kötött jogosítványok, Pl. : </a:t>
            </a:r>
            <a:r>
              <a:rPr lang="hu-HU" dirty="0" err="1" smtClean="0"/>
              <a:t>KSZ</a:t>
            </a:r>
            <a:r>
              <a:rPr lang="hu-HU" dirty="0" smtClean="0"/>
              <a:t> kötési jog (10 %)</a:t>
            </a:r>
          </a:p>
          <a:p>
            <a:pPr lvl="2">
              <a:buFont typeface="Wingdings" pitchFamily="2" charset="2"/>
              <a:buChar char="q"/>
            </a:pPr>
            <a:r>
              <a:rPr lang="hu-HU" dirty="0" smtClean="0"/>
              <a:t> </a:t>
            </a:r>
            <a:r>
              <a:rPr lang="hu-HU" dirty="0" smtClean="0"/>
              <a:t> </a:t>
            </a:r>
            <a:r>
              <a:rPr lang="hu-HU" dirty="0" smtClean="0">
                <a:solidFill>
                  <a:srgbClr val="FF0000"/>
                </a:solidFill>
              </a:rPr>
              <a:t>hatékony tárgyalási képesség </a:t>
            </a:r>
            <a:r>
              <a:rPr lang="hu-HU" dirty="0" smtClean="0"/>
              <a:t>– ehhez már magasabb szervezettség szükséges</a:t>
            </a:r>
          </a:p>
          <a:p>
            <a:pPr lvl="2">
              <a:buFont typeface="Wingdings" pitchFamily="2" charset="2"/>
              <a:buChar char="q"/>
            </a:pPr>
            <a:r>
              <a:rPr lang="hu-HU" dirty="0" smtClean="0"/>
              <a:t> </a:t>
            </a:r>
            <a:r>
              <a:rPr lang="hu-HU" dirty="0" smtClean="0"/>
              <a:t> </a:t>
            </a:r>
            <a:r>
              <a:rPr lang="hu-HU" dirty="0" smtClean="0">
                <a:solidFill>
                  <a:srgbClr val="FF0000"/>
                </a:solidFill>
              </a:rPr>
              <a:t>mozgósítási képesség </a:t>
            </a:r>
            <a:r>
              <a:rPr lang="hu-HU" dirty="0" smtClean="0"/>
              <a:t>– kényszerítő eszközök alkalmazása</a:t>
            </a:r>
          </a:p>
          <a:p>
            <a:pPr lvl="2">
              <a:buFont typeface="Wingdings" pitchFamily="2" charset="2"/>
              <a:buChar char="q"/>
            </a:pPr>
            <a:r>
              <a:rPr lang="hu-HU" dirty="0" smtClean="0"/>
              <a:t> </a:t>
            </a:r>
            <a:r>
              <a:rPr lang="hu-HU" dirty="0" smtClean="0"/>
              <a:t> </a:t>
            </a:r>
            <a:r>
              <a:rPr lang="hu-HU" dirty="0" smtClean="0">
                <a:solidFill>
                  <a:srgbClr val="FF0000"/>
                </a:solidFill>
              </a:rPr>
              <a:t>szakértelem</a:t>
            </a:r>
            <a:endParaRPr lang="hu-H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hu-HU" dirty="0" smtClean="0"/>
              <a:t>A szervezettség következménye:</a:t>
            </a:r>
          </a:p>
          <a:p>
            <a:pPr lvl="2">
              <a:buFont typeface="Wingdings" pitchFamily="2" charset="2"/>
              <a:buChar char="q"/>
            </a:pPr>
            <a:r>
              <a:rPr lang="hu-HU" dirty="0" smtClean="0"/>
              <a:t> </a:t>
            </a:r>
            <a:r>
              <a:rPr lang="hu-HU" dirty="0" smtClean="0"/>
              <a:t> </a:t>
            </a:r>
            <a:r>
              <a:rPr lang="hu-HU" dirty="0" smtClean="0">
                <a:solidFill>
                  <a:srgbClr val="0070C0"/>
                </a:solidFill>
              </a:rPr>
              <a:t>munkaidő kedvezmény</a:t>
            </a:r>
          </a:p>
          <a:p>
            <a:pPr lvl="2">
              <a:buFont typeface="Wingdings" pitchFamily="2" charset="2"/>
              <a:buChar char="q"/>
            </a:pPr>
            <a:r>
              <a:rPr lang="hu-HU" dirty="0" smtClean="0"/>
              <a:t> </a:t>
            </a:r>
            <a:r>
              <a:rPr lang="hu-HU" dirty="0" smtClean="0">
                <a:solidFill>
                  <a:srgbClr val="0070C0"/>
                </a:solidFill>
              </a:rPr>
              <a:t> tagdíj bevétel</a:t>
            </a:r>
            <a:endParaRPr lang="hu-HU" dirty="0" smtClean="0">
              <a:solidFill>
                <a:srgbClr val="0070C0"/>
              </a:solidFill>
            </a:endParaRPr>
          </a:p>
          <a:p>
            <a:pPr lvl="2">
              <a:buNone/>
            </a:pPr>
            <a:endParaRPr lang="hu-HU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 anchor="t">
            <a:noAutofit/>
          </a:bodyPr>
          <a:lstStyle/>
          <a:p>
            <a:pPr algn="ctr"/>
            <a:r>
              <a:rPr lang="hu-HU" sz="3600" dirty="0" smtClean="0"/>
              <a:t>E</a:t>
            </a:r>
            <a:r>
              <a:rPr lang="hu-HU" sz="3600" dirty="0" smtClean="0"/>
              <a:t>rőforrások elemzése, rendszerezése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dirty="0" smtClean="0">
                <a:solidFill>
                  <a:srgbClr val="FF0000"/>
                </a:solidFill>
              </a:rPr>
              <a:t>Erőforrások:</a:t>
            </a:r>
          </a:p>
          <a:p>
            <a:pPr lvl="1">
              <a:buFont typeface="Wingdings" pitchFamily="2" charset="2"/>
              <a:buChar char="§"/>
            </a:pPr>
            <a:r>
              <a:rPr lang="hu-HU" dirty="0" smtClean="0"/>
              <a:t>Szervezettség</a:t>
            </a:r>
          </a:p>
          <a:p>
            <a:pPr lvl="1">
              <a:buFont typeface="Wingdings" pitchFamily="2" charset="2"/>
              <a:buChar char="§"/>
            </a:pPr>
            <a:r>
              <a:rPr lang="hu-HU" dirty="0" smtClean="0"/>
              <a:t>Szervezet</a:t>
            </a:r>
            <a:r>
              <a:rPr lang="hu-HU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hu-HU" dirty="0" smtClean="0"/>
              <a:t>Aktivisták</a:t>
            </a:r>
          </a:p>
          <a:p>
            <a:pPr lvl="1">
              <a:buFont typeface="Wingdings" pitchFamily="2" charset="2"/>
              <a:buChar char="§"/>
            </a:pPr>
            <a:r>
              <a:rPr lang="hu-HU" dirty="0" smtClean="0"/>
              <a:t>Anyagi javak (pénz, szolgáltatások)</a:t>
            </a:r>
          </a:p>
          <a:p>
            <a:pPr lvl="1">
              <a:buFont typeface="Wingdings" pitchFamily="2" charset="2"/>
              <a:buChar char="§"/>
            </a:pPr>
            <a:r>
              <a:rPr lang="hu-HU" dirty="0" smtClean="0"/>
              <a:t>Kommunikációs eszközök</a:t>
            </a:r>
          </a:p>
          <a:p>
            <a:pPr>
              <a:buNone/>
            </a:pPr>
            <a:r>
              <a:rPr lang="hu-HU" dirty="0" smtClean="0">
                <a:solidFill>
                  <a:srgbClr val="FF0000"/>
                </a:solidFill>
              </a:rPr>
              <a:t>Erőforrások elemzése: </a:t>
            </a:r>
            <a:r>
              <a:rPr lang="hu-HU" dirty="0" smtClean="0"/>
              <a:t>a fenti erőforrások elemzése Pl.: </a:t>
            </a:r>
            <a:r>
              <a:rPr lang="hu-HU" dirty="0" err="1" smtClean="0"/>
              <a:t>SWOT</a:t>
            </a:r>
            <a:r>
              <a:rPr lang="hu-HU" dirty="0" smtClean="0"/>
              <a:t> analízissel, csoportmunka keretében (erősségek, gyengeségek, lehetőségek, veszélyek)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>
                <a:solidFill>
                  <a:srgbClr val="FF0000"/>
                </a:solidFill>
              </a:rPr>
              <a:t>Rendszerezés:</a:t>
            </a:r>
            <a:r>
              <a:rPr lang="hu-HU" dirty="0" smtClean="0"/>
              <a:t> a siker kulcsa – ismerjük-e azt ami a rendelkezésünkre áll. (próba: írd le, mi a dolgod szakszervezeti tisztségviselőként)</a:t>
            </a:r>
          </a:p>
          <a:p>
            <a:pPr lvl="1">
              <a:buFont typeface="Wingdings" pitchFamily="2" charset="2"/>
              <a:buChar char="§"/>
            </a:pPr>
            <a:endParaRPr lang="hu-HU" dirty="0" smtClean="0"/>
          </a:p>
          <a:p>
            <a:pPr lvl="1">
              <a:buFont typeface="Wingdings" pitchFamily="2" charset="2"/>
              <a:buChar char="§"/>
            </a:pPr>
            <a:endParaRPr lang="hu-H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198</TotalTime>
  <Words>804</Words>
  <Application>Microsoft Office PowerPoint</Application>
  <PresentationFormat>Diavetítés a képernyőre (4:3 oldalarány)</PresentationFormat>
  <Paragraphs>130</Paragraphs>
  <Slides>18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Áramlás</vt:lpstr>
      <vt:lpstr>Prioritásban a tagszervezés</vt:lpstr>
      <vt:lpstr>Miért legyünk szakszervezeti tagok?</vt:lpstr>
      <vt:lpstr>Miért legyünk szakszervezeti tagok?</vt:lpstr>
      <vt:lpstr>Miért legyünk szakszervezeti tagok?</vt:lpstr>
      <vt:lpstr>Miért legyünk szakszervezeti tagok?</vt:lpstr>
      <vt:lpstr>Miért legyünk szakszervezeti tagok?</vt:lpstr>
      <vt:lpstr>Miért legyünk szakszervezeti tagok?</vt:lpstr>
      <vt:lpstr>A szervezettség fontossága</vt:lpstr>
      <vt:lpstr>Erőforrások elemzése, rendszerezése</vt:lpstr>
      <vt:lpstr> Szervezetfejlesztés </vt:lpstr>
      <vt:lpstr>Tagszervezés </vt:lpstr>
      <vt:lpstr>Tagszervezés</vt:lpstr>
      <vt:lpstr>Tagszervezés</vt:lpstr>
      <vt:lpstr>Tagszervezés</vt:lpstr>
      <vt:lpstr>Tagszervezés</vt:lpstr>
      <vt:lpstr>Tagszervezés</vt:lpstr>
      <vt:lpstr>Tagszervezés</vt:lpstr>
      <vt:lpstr>Tagszervezés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Prioritásban a tagszervezés</dc:title>
  <dc:creator>Dr Kiss Mihály</dc:creator>
  <cp:lastModifiedBy>Dr Kiss Mihály</cp:lastModifiedBy>
  <cp:revision>21</cp:revision>
  <dcterms:created xsi:type="dcterms:W3CDTF">2014-04-02T12:51:51Z</dcterms:created>
  <dcterms:modified xsi:type="dcterms:W3CDTF">2014-04-07T10:34:13Z</dcterms:modified>
</cp:coreProperties>
</file>