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24" r:id="rId2"/>
    <p:sldId id="325" r:id="rId3"/>
    <p:sldId id="330" r:id="rId4"/>
    <p:sldId id="328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00"/>
    <a:srgbClr val="8EC88E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98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7BA313-E122-40CF-A565-52F1F0B89906}" type="datetimeFigureOut">
              <a:rPr lang="hu-HU"/>
              <a:pPr>
                <a:defRPr/>
              </a:pPr>
              <a:t>2014.06.18.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A344A7F-7F62-4B46-9E41-C6829A50802F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1090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22752E-6423-465F-B022-AF120D1C43BD}" type="datetimeFigureOut">
              <a:rPr lang="hu-HU"/>
              <a:pPr>
                <a:defRPr/>
              </a:pPr>
              <a:t>2014.06.18.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dirty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4369547-03A5-4EFF-8D4F-271F087A2A6D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216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1240-5848-4B0B-A02D-B0902A7185FD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F62F-A100-489B-970B-CC3DBB73E075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31AE-063E-4C47-A6FB-4BF363DFA4F5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203B-3EAD-4A75-8426-4EEC9BDD052C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B97A-B9AF-43B3-95AA-732B21B3EBA3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FEFFC-51CB-4856-B2BC-CF27F6CECC53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29852-D2F2-4D9E-90E6-5F4FBAA1D935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16FCF-EB0E-4C6C-B148-F36312EBBB59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938-6047-4BB9-8C53-8D35E676FB60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ABF7-5F39-4292-AB51-FE6560A25511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dirty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1714814-A51A-4604-A55B-264C9A5D58CD}" type="slidenum">
              <a:rPr lang="hu-HU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4ECEF993-5365-4EB9-B535-B00D64B3A5E6}" type="slidenum">
              <a:rPr lang="hu-HU"/>
              <a:pPr/>
              <a:t>‹#›</a:t>
            </a:fld>
            <a:endParaRPr lang="hu-HU" dirty="0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1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kicsi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D2D99-99B0-4E74-B3F8-C0CE4AB264C9}" type="slidenum">
              <a:rPr lang="hu-HU"/>
              <a:pPr/>
              <a:t>1</a:t>
            </a:fld>
            <a:endParaRPr lang="hu-HU" dirty="0"/>
          </a:p>
        </p:txBody>
      </p:sp>
      <p:pic>
        <p:nvPicPr>
          <p:cNvPr id="5124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Kép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457200" y="2444750"/>
            <a:ext cx="8229600" cy="2424113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28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-2.5.3.A-13/1-2013-0025</a:t>
            </a:r>
            <a:r>
              <a:rPr lang="hu-HU" sz="2800" dirty="0" smtClean="0"/>
              <a:t> </a:t>
            </a:r>
            <a:endParaRPr lang="hu-HU" sz="2800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800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24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i="1" dirty="0" smtClean="0">
                <a:solidFill>
                  <a:schemeClr val="bg1"/>
                </a:solidFill>
              </a:rPr>
              <a:t>Jogorvoslat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rendőrség határozata ellen fellebbezésnek helye nincs; a határozat közlésétől számított </a:t>
            </a:r>
            <a:r>
              <a:rPr lang="hu-HU" dirty="0" smtClean="0">
                <a:solidFill>
                  <a:srgbClr val="FF0000"/>
                </a:solidFill>
              </a:rPr>
              <a:t>három napon belül</a:t>
            </a:r>
            <a:r>
              <a:rPr lang="hu-HU" dirty="0" smtClean="0">
                <a:solidFill>
                  <a:schemeClr val="bg1"/>
                </a:solidFill>
              </a:rPr>
              <a:t> a szervező kérheti az államigazgatási határozat </a:t>
            </a:r>
            <a:r>
              <a:rPr lang="hu-HU" dirty="0" smtClean="0">
                <a:solidFill>
                  <a:srgbClr val="FF0000"/>
                </a:solidFill>
              </a:rPr>
              <a:t>bírósági felülvizsgálatát.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 A kérelemhez csatolni kell a rendőrség határozatát.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bíróság a kérelem beérkezésétől számított </a:t>
            </a:r>
            <a:r>
              <a:rPr lang="hu-HU" dirty="0" smtClean="0">
                <a:solidFill>
                  <a:srgbClr val="FF0000"/>
                </a:solidFill>
              </a:rPr>
              <a:t>három napon belül, nemperes</a:t>
            </a:r>
            <a:r>
              <a:rPr lang="hu-HU" dirty="0" smtClean="0">
                <a:solidFill>
                  <a:schemeClr val="bg1"/>
                </a:solidFill>
              </a:rPr>
              <a:t> eljárásban, népi ülnökök közreműködésével, szükség esetén a felek meghallgatása után határoz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Ha a bíróság a rendőrség határozatát a rendezvény bejelentésben megjelölt időpontját követően helyezi hatályon kívül,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 a rendezvény megtartásának tervezett új időpontjáról a szervezőnek a bejelentést elbíráló rendőrséget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24 órával a rendezvény megtartását megelőzően tájékoztatnia kell.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Ha a rendezvény közúton kerül megtartásra, a rendőrség erről a közút kezelőjét tájékoztatja.</a:t>
            </a:r>
          </a:p>
          <a:p>
            <a:pPr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A rendezvény </a:t>
            </a:r>
            <a:r>
              <a:rPr lang="hu-HU" dirty="0" smtClean="0">
                <a:solidFill>
                  <a:srgbClr val="FFC000"/>
                </a:solidFill>
              </a:rPr>
              <a:t>rendjének biztosításáról a szervező gondoskodik.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A rendőrség és más arra illetékes szerv a rendezvény rendjének biztosításában a </a:t>
            </a:r>
            <a:r>
              <a:rPr lang="hu-HU" dirty="0" smtClean="0">
                <a:solidFill>
                  <a:srgbClr val="FF0000"/>
                </a:solidFill>
              </a:rPr>
              <a:t>szervező kérésére </a:t>
            </a:r>
            <a:r>
              <a:rPr lang="hu-HU" dirty="0" smtClean="0">
                <a:solidFill>
                  <a:srgbClr val="003300"/>
                </a:solidFill>
              </a:rPr>
              <a:t>közreműködik, a rendezvényt megzavaró személyek eltávolításáról intézkedik.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Ha a rendezvény résztvevőinek magatartása a </a:t>
            </a:r>
            <a:r>
              <a:rPr lang="hu-HU" dirty="0" smtClean="0">
                <a:solidFill>
                  <a:srgbClr val="00B0F0"/>
                </a:solidFill>
              </a:rPr>
              <a:t>rendezvény törvényességét veszélyezteti</a:t>
            </a:r>
            <a:r>
              <a:rPr lang="hu-HU" dirty="0" smtClean="0">
                <a:solidFill>
                  <a:srgbClr val="003300"/>
                </a:solidFill>
              </a:rPr>
              <a:t>, s a </a:t>
            </a:r>
            <a:r>
              <a:rPr lang="hu-HU" dirty="0" smtClean="0">
                <a:solidFill>
                  <a:srgbClr val="00B0F0"/>
                </a:solidFill>
              </a:rPr>
              <a:t>rend másként nem állítható helyre,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3300"/>
                </a:solidFill>
              </a:rPr>
              <a:t>a </a:t>
            </a:r>
            <a:r>
              <a:rPr lang="hu-HU" dirty="0" smtClean="0">
                <a:solidFill>
                  <a:srgbClr val="FF0000"/>
                </a:solidFill>
              </a:rPr>
              <a:t>szervező köteles a rendezvényt feloszlatni.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12</a:t>
            </a:fld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rgbClr val="003300"/>
                </a:solidFill>
              </a:rPr>
              <a:t>A rendezvényen résztvevők nem jelenhetnek meg: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003300"/>
                </a:solidFill>
              </a:rPr>
              <a:t> </a:t>
            </a:r>
            <a:r>
              <a:rPr lang="hu-HU" dirty="0" smtClean="0">
                <a:solidFill>
                  <a:srgbClr val="FFC000"/>
                </a:solidFill>
              </a:rPr>
              <a:t>fegyveresen,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FFC000"/>
                </a:solidFill>
              </a:rPr>
              <a:t> illetőleg felfegyverkezve</a:t>
            </a:r>
            <a:r>
              <a:rPr lang="hu-HU" dirty="0" smtClean="0">
                <a:solidFill>
                  <a:srgbClr val="003300"/>
                </a:solidFill>
              </a:rPr>
              <a:t>.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 A rendőrség képviselője a rendezvényen jelen lehet.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</a:rPr>
              <a:t> A rendezvény résztvevői a rendezvény bejelentésben megjelölt </a:t>
            </a:r>
            <a:r>
              <a:rPr lang="hu-HU" dirty="0" smtClean="0">
                <a:solidFill>
                  <a:srgbClr val="FF0000"/>
                </a:solidFill>
              </a:rPr>
              <a:t>befejezésének időpontjában kötelesek a rendezvény helyszínét elhagyni.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13</a:t>
            </a:fld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rgbClr val="FFC000"/>
                </a:solidFill>
              </a:rPr>
              <a:t>A rendőrség a rendezvényt feloszlatja, ha</a:t>
            </a:r>
          </a:p>
          <a:p>
            <a:pPr>
              <a:buClr>
                <a:srgbClr val="FF0000"/>
              </a:buClr>
              <a:buNone/>
            </a:pPr>
            <a:r>
              <a:rPr lang="hu-HU" b="1" dirty="0" smtClean="0">
                <a:solidFill>
                  <a:srgbClr val="FFC000"/>
                </a:solidFill>
              </a:rPr>
              <a:t>a gyülekezési jog gyakorlása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bűncselekményt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bűncselekmény elkövetésére való felhívást, vagy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mások jogainak és szabadságának sérelmével jár</a:t>
            </a:r>
            <a:endParaRPr lang="hu-HU" dirty="0" smtClean="0"/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003300"/>
                </a:solidFill>
              </a:rPr>
              <a:t> vagy a rendezvényen a résztvevők fegyveresen, illetőleg felfegyverkezve jelennek meg,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003300"/>
                </a:solidFill>
              </a:rPr>
              <a:t>továbbá ha bejelentéshez kötött rendezvényt tiltó határozat ellenére tartanak</a:t>
            </a:r>
            <a:endParaRPr lang="hu-HU" dirty="0">
              <a:solidFill>
                <a:srgbClr val="0033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Munka törvénykönyv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bg1"/>
                </a:solidFill>
              </a:rPr>
              <a:t>8. § (3) </a:t>
            </a:r>
            <a:r>
              <a:rPr lang="hu-HU" dirty="0" smtClean="0">
                <a:solidFill>
                  <a:schemeClr val="bg1"/>
                </a:solidFill>
              </a:rPr>
              <a:t>A munkavállaló véleménynyilvánításhoz való jogát a munkáltató jó hírnevét, jogos gazdasági és szervezeti érdekeit súlyosan sértő vagy veszélyeztető módon nem gyakorolhatja.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b="1" dirty="0" smtClean="0">
                <a:solidFill>
                  <a:schemeClr val="bg1"/>
                </a:solidFill>
              </a:rPr>
              <a:t>272.§ (2) </a:t>
            </a:r>
            <a:r>
              <a:rPr lang="hu-HU" dirty="0" smtClean="0">
                <a:solidFill>
                  <a:schemeClr val="bg1"/>
                </a:solidFill>
              </a:rPr>
              <a:t>A szakszervezet jogosult a munkavállalókat a munkaügyi kapcsolatokkal vagy a munkaviszonnyal összefüggő kérdésekben tájékoztatni.</a:t>
            </a:r>
          </a:p>
          <a:p>
            <a:pPr>
              <a:buNone/>
            </a:pPr>
            <a:r>
              <a:rPr lang="hu-HU" b="1" dirty="0" smtClean="0">
                <a:solidFill>
                  <a:schemeClr val="bg1"/>
                </a:solidFill>
              </a:rPr>
              <a:t>272.§ (8)</a:t>
            </a:r>
            <a:r>
              <a:rPr lang="hu-HU" dirty="0" smtClean="0">
                <a:solidFill>
                  <a:schemeClr val="bg1"/>
                </a:solidFill>
              </a:rPr>
              <a:t> A szakszervezet – a munkáltatóval történt megállapodás alapján – jogosult arra, hogy munkaidő után vagy munkaidőben a munkáltató helyiségeit érdek-képviseleti tevékenysége céljából használhassa.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3" descr="kicsi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8C4025-70B0-4F7F-8CE6-5CA7F98C6D7B}" type="slidenum">
              <a:rPr lang="hu-HU"/>
              <a:pPr/>
              <a:t>2</a:t>
            </a:fld>
            <a:endParaRPr lang="hu-HU" dirty="0"/>
          </a:p>
        </p:txBody>
      </p:sp>
      <p:pic>
        <p:nvPicPr>
          <p:cNvPr id="6148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Kép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</a:t>
            </a:r>
            <a:r>
              <a:rPr lang="hu-HU" sz="14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-2.5.3.A-13/1-2013-0025</a:t>
            </a:r>
            <a:r>
              <a:rPr lang="hu-HU" sz="1400" dirty="0" smtClean="0"/>
              <a:t> </a:t>
            </a:r>
            <a:endParaRPr lang="hu-HU" sz="1300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27584" y="1556792"/>
            <a:ext cx="7427863" cy="396044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u-HU" sz="4400" dirty="0" smtClean="0">
                <a:solidFill>
                  <a:srgbClr val="C00000"/>
                </a:solidFill>
              </a:rPr>
              <a:t>Tüntetés – demonstráció, gyűlések – nagygyűlések. </a:t>
            </a:r>
          </a:p>
          <a:p>
            <a:pPr algn="ctr" eaLnBrk="1" hangingPunct="1">
              <a:defRPr/>
            </a:pPr>
            <a:endParaRPr lang="hu-HU" sz="4400" dirty="0" smtClean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hu-HU" sz="4400" dirty="0" smtClean="0">
                <a:solidFill>
                  <a:srgbClr val="C00000"/>
                </a:solidFill>
              </a:rPr>
              <a:t>A mozgósítás jogi szempontjai</a:t>
            </a:r>
          </a:p>
          <a:p>
            <a:pPr algn="ctr" eaLnBrk="1" hangingPunct="1"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ALAPTÖRVÉNY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SZABADSÁG ÉS FELELŐSSÉG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VIII. cikk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Mindenkinek joga van a békés gyülekezéshez.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Mindenkinek joga van szervezeteket létrehozni, és joga van szervezetekhez csatlakozni.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Szakszervezetek és érdekképviseleti szervezetek az egyesülési jog alapján szabadon alakulhatnak és tevékenykedhetnek.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IX. cikk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Mindenkinek joga van a véleménynyilvánítás szabadságához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08112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</a:t>
            </a:r>
            <a:br>
              <a:rPr lang="hu-HU" sz="40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Mindenkit megillető alapvető </a:t>
            </a:r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szabadságjog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u-HU" dirty="0" smtClean="0">
                <a:solidFill>
                  <a:schemeClr val="bg1"/>
                </a:solidFill>
              </a:rPr>
              <a:t>- a Magyar Köztársaság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elismeri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bg1"/>
                </a:solidFill>
              </a:rPr>
              <a:t> biztosítja annak zavartalan gyakorlását</a:t>
            </a:r>
          </a:p>
          <a:p>
            <a:pPr>
              <a:buClr>
                <a:srgbClr val="FF0000"/>
              </a:buClr>
              <a:buNone/>
            </a:pPr>
            <a:r>
              <a:rPr lang="hu-HU" sz="3600" dirty="0" smtClean="0">
                <a:solidFill>
                  <a:schemeClr val="bg1"/>
                </a:solidFill>
              </a:rPr>
              <a:t>Keretein belül, békés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összejövetelek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bg1"/>
                </a:solidFill>
              </a:rPr>
              <a:t> felvonulások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bg1"/>
                </a:solidFill>
              </a:rPr>
              <a:t> tüntetések </a:t>
            </a:r>
          </a:p>
          <a:p>
            <a:pPr lvl="3">
              <a:buClr>
                <a:srgbClr val="FF0000"/>
              </a:buClr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tarthatók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sz="4400" dirty="0" smtClean="0">
                <a:solidFill>
                  <a:srgbClr val="C00000"/>
                </a:solidFill>
              </a:rPr>
              <a:t>Gyülekezési jog</a:t>
            </a:r>
            <a:br>
              <a:rPr lang="hu-HU" sz="44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Amelyeken a résztvevők: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véleményüket szabadon kinyilváníthatják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álláspontjukat az érdekeltek tudomására hozhatják</a:t>
            </a:r>
          </a:p>
          <a:p>
            <a:pPr>
              <a:buClr>
                <a:srgbClr val="FF0000"/>
              </a:buCl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None/>
            </a:pPr>
            <a:r>
              <a:rPr lang="hu-HU" sz="2800" dirty="0" smtClean="0">
                <a:solidFill>
                  <a:schemeClr val="bg1"/>
                </a:solidFill>
              </a:rPr>
              <a:t>A gyülekezési jog gyakorlása nem valósíthat meg: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bűncselekményt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bűncselekmény elkövetésére való felhívást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nem járhat mások jogainak és szabadságának sérelmével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</a:t>
            </a:r>
            <a:br>
              <a:rPr lang="hu-HU" sz="40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A tv. hatálya nem terjed ki:</a:t>
            </a:r>
          </a:p>
          <a:p>
            <a:pPr>
              <a:buClr>
                <a:srgbClr val="FF0000"/>
              </a:buCl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választási tv. hatálya alá tartozó gyűlésekre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egyházi szertartásokra, rendezvényekre, körmenetekre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kulturális és sportrendezvényekre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családi rendezvényekre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36104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</a:t>
            </a:r>
            <a:br>
              <a:rPr lang="hu-HU" sz="40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hu-HU" i="1" dirty="0" smtClean="0">
                <a:solidFill>
                  <a:schemeClr val="bg1"/>
                </a:solidFill>
              </a:rPr>
              <a:t>A rendezvény szervezése: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A rendezvény szervezője az lehet, aki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Magyar állampolgár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a szabad mozgás és tartózkodás jogával rendelkezik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bevándorolt, illetve letelepedett jogállású, vagy tartózkodási engedéllyel rendelkezik.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A közterületen tartandó rendezvény bejelentési kötelezettsége: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a rendezvény szervezőjét terheli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a területileg illetékes rendőrkapitányságra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legalább 3 nappal a tervezett időpont előtt.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958"/>
          </a:xfrm>
        </p:spPr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</a:t>
            </a:r>
            <a:r>
              <a:rPr lang="hu-HU" sz="3600" dirty="0" smtClean="0">
                <a:solidFill>
                  <a:srgbClr val="C00000"/>
                </a:solidFill>
              </a:rPr>
              <a:t/>
            </a:r>
            <a:br>
              <a:rPr lang="hu-HU" sz="36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(1989.évi III. tv.)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407768"/>
          </a:xfrm>
        </p:spPr>
        <p:txBody>
          <a:bodyPr/>
          <a:lstStyle/>
          <a:p>
            <a:pPr>
              <a:buNone/>
            </a:pPr>
            <a:r>
              <a:rPr lang="hu-HU" sz="2800" b="1" dirty="0" smtClean="0">
                <a:solidFill>
                  <a:schemeClr val="bg1"/>
                </a:solidFill>
              </a:rPr>
              <a:t>Az írásbeli bejelentésnek tartalmaznia kell: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a tervezett rendezvény kezdetének és befejezésének várható időpontját, helyszínét, illetőleg útvonalát;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a rendezvény célját, illetőleg napirendjét;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a rendezvényen résztvevők várható létszámát, a rendezvény zavartalan lebonyolítását biztosító rendezők számát;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a rendezvényt szervező szerv vagy személyek és a szervezők képviseletére jogosult személy nevét és címét.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Gyülekezési jog </a:t>
            </a:r>
            <a:r>
              <a:rPr lang="hu-HU" sz="3200" dirty="0" smtClean="0">
                <a:solidFill>
                  <a:srgbClr val="C00000"/>
                </a:solidFill>
              </a:rPr>
              <a:t>(1989.évi III. tv.)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hu-HU" b="1" i="1" dirty="0" smtClean="0">
                <a:solidFill>
                  <a:schemeClr val="bg1"/>
                </a:solidFill>
              </a:rPr>
              <a:t>A rendezvény megtartása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rendőrség a rendezvény: </a:t>
            </a:r>
            <a:r>
              <a:rPr lang="hu-HU" sz="2400" dirty="0" smtClean="0">
                <a:solidFill>
                  <a:srgbClr val="FF0000"/>
                </a:solidFill>
              </a:rPr>
              <a:t>(a bejelentés beérkezését követő 48 órán belül)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a bejelentésben megjelölt </a:t>
            </a:r>
            <a:r>
              <a:rPr lang="hu-HU" dirty="0" smtClean="0">
                <a:solidFill>
                  <a:srgbClr val="FFC000"/>
                </a:solidFill>
              </a:rPr>
              <a:t>helyszínen</a:t>
            </a:r>
            <a:r>
              <a:rPr lang="hu-HU" dirty="0" smtClean="0">
                <a:solidFill>
                  <a:schemeClr val="bg1"/>
                </a:solidFill>
              </a:rPr>
              <a:t>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vagy </a:t>
            </a:r>
            <a:r>
              <a:rPr lang="hu-HU" dirty="0" smtClean="0">
                <a:solidFill>
                  <a:srgbClr val="FFC000"/>
                </a:solidFill>
              </a:rPr>
              <a:t>időben</a:t>
            </a:r>
            <a:r>
              <a:rPr lang="hu-HU" dirty="0" smtClean="0">
                <a:solidFill>
                  <a:schemeClr val="bg1"/>
                </a:solidFill>
              </a:rPr>
              <a:t> való megtartását megtilthatja.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rgbClr val="003300"/>
                </a:solidFill>
              </a:rPr>
              <a:t>Ha a bejelentéshez kötött rendezvény megtartása: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003300"/>
                </a:solidFill>
              </a:rPr>
              <a:t>a népképviseleti szervek vagy a bíróságok zavartalan működését súlyosan veszélyeztetné, vagy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hu-HU" dirty="0" smtClean="0">
                <a:solidFill>
                  <a:srgbClr val="003300"/>
                </a:solidFill>
              </a:rPr>
              <a:t>ha a közlekedés más útvonalon nem biztosítható,</a:t>
            </a:r>
          </a:p>
          <a:p>
            <a:pPr>
              <a:buClr>
                <a:srgbClr val="FF0000"/>
              </a:buClr>
              <a:buNone/>
            </a:pPr>
            <a:r>
              <a:rPr lang="hu-HU" dirty="0" smtClean="0">
                <a:solidFill>
                  <a:schemeClr val="bg1"/>
                </a:solidFill>
              </a:rPr>
              <a:t>A rendőrség határozatát 24 órán belül írásban közölni kell a szervezővel.</a:t>
            </a:r>
          </a:p>
          <a:p>
            <a:pPr>
              <a:buClr>
                <a:srgbClr val="FF0000"/>
              </a:buCl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3. sé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27D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745</Words>
  <Application>Microsoft Office PowerPoint</Application>
  <PresentationFormat>Diavetítés a képernyőre (4:3 oldalarány)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Verdana</vt:lpstr>
      <vt:lpstr>Wingdings</vt:lpstr>
      <vt:lpstr>Wingdings 2</vt:lpstr>
      <vt:lpstr>Áramlás</vt:lpstr>
      <vt:lpstr>PowerPoint bemutató</vt:lpstr>
      <vt:lpstr>PowerPoint bemutató</vt:lpstr>
      <vt:lpstr>ALAPTÖRVÉNY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Gyülekezési jog (1989.évi III. tv.)</vt:lpstr>
      <vt:lpstr>Munka törvénykönyv</vt:lpstr>
    </vt:vector>
  </TitlesOfParts>
  <Company>MVM Cégcsoport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hbertafalvi</dc:creator>
  <cp:lastModifiedBy>Tóth Andrea</cp:lastModifiedBy>
  <cp:revision>143</cp:revision>
  <dcterms:created xsi:type="dcterms:W3CDTF">2010-05-28T07:46:17Z</dcterms:created>
  <dcterms:modified xsi:type="dcterms:W3CDTF">2014-06-18T10:57:59Z</dcterms:modified>
</cp:coreProperties>
</file>