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handoutMasterIdLst>
    <p:handoutMasterId r:id="rId7"/>
  </p:handoutMasterIdLst>
  <p:sldIdLst>
    <p:sldId id="421" r:id="rId3"/>
    <p:sldId id="447" r:id="rId4"/>
    <p:sldId id="445" r:id="rId5"/>
  </p:sldIdLst>
  <p:sldSz cx="9144000" cy="6858000" type="screen4x3"/>
  <p:notesSz cx="6797675" cy="9926638"/>
  <p:custDataLst>
    <p:tags r:id="rId8"/>
  </p:custDataLst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31E"/>
    <a:srgbClr val="00AD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84" autoAdjust="0"/>
  </p:normalViewPr>
  <p:slideViewPr>
    <p:cSldViewPr showGuides="1">
      <p:cViewPr>
        <p:scale>
          <a:sx n="78" d="100"/>
          <a:sy n="78" d="100"/>
        </p:scale>
        <p:origin x="-1236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2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9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3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1A7C9-106C-4D6E-8192-B16CF2A23D42}" type="datetimeFigureOut">
              <a:rPr lang="hu-HU" smtClean="0"/>
              <a:pPr/>
              <a:t>2013.11.12.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1" y="9428245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8245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49A891-FEE1-4CDB-8DA9-DED45F277E33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0407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49688" y="3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844AC-A00E-4F49-A218-CB831818A0D4}" type="datetimeFigureOut">
              <a:rPr lang="hu-HU" smtClean="0"/>
              <a:pPr/>
              <a:t>2013.11.12.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456" y="4715713"/>
            <a:ext cx="5438775" cy="44665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1" y="9428245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49688" y="9428245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F16BB-0EA9-4C02-B22A-67F987B2CBF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8476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2F16BB-0EA9-4C02-B22A-67F987B2CBF7}" type="slidenum">
              <a:rPr lang="hu-HU" smtClean="0"/>
              <a:pPr/>
              <a:t>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31333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2F16BB-0EA9-4C02-B22A-67F987B2CBF7}" type="slidenum">
              <a:rPr lang="hu-HU" smtClean="0"/>
              <a:pPr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2952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2F16BB-0EA9-4C02-B22A-67F987B2CBF7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2952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/>
              <a:pPr/>
              <a:t>2013.11.12.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04570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/>
              <a:pPr/>
              <a:t>2013.11.12.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607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/>
              <a:pPr/>
              <a:t>2013.11.12.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8599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2013.11.12.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570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2013.11.12.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33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2013.11.12.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617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2013.11.12.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5297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2013.11.12.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9988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22058"/>
          </a:xfrm>
        </p:spPr>
        <p:txBody>
          <a:bodyPr>
            <a:noAutofit/>
          </a:bodyPr>
          <a:lstStyle>
            <a:lvl1pPr algn="l">
              <a:defRPr sz="21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2013.11.12.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982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2013.11.12.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1135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2013.11.12.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85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/>
              <a:pPr/>
              <a:t>2013.11.12.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09335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2013.11.12.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17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2013.11.12.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0729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2013.11.12.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599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/>
              <a:pPr/>
              <a:t>2013.11.12.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2617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/>
              <a:pPr/>
              <a:t>2013.11.12.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2529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/>
              <a:pPr/>
              <a:t>2013.11.12.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2998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/>
              <a:pPr/>
              <a:t>2013.11.12.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9982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/>
              <a:pPr/>
              <a:t>2013.11.12.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8113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/>
              <a:pPr/>
              <a:t>2013.11.12.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285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9B84-CA74-416E-8EC0-2002E57978E8}" type="datetimeFigureOut">
              <a:rPr lang="hu-HU" smtClean="0"/>
              <a:pPr/>
              <a:t>2013.11.12.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9139-9F7E-462B-9159-660DA165D50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5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19B84-CA74-416E-8EC0-2002E57978E8}" type="datetimeFigureOut">
              <a:rPr lang="hu-HU" smtClean="0"/>
              <a:pPr/>
              <a:t>2013.11.12.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59139-9F7E-462B-9159-660DA165D50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400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19B84-CA74-416E-8EC0-2002E57978E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2013.11.12.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59139-9F7E-462B-9159-660DA165D500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00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533400" y="981075"/>
            <a:ext cx="8077200" cy="24384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hu-HU" dirty="0"/>
          </a:p>
        </p:txBody>
      </p:sp>
      <p:pic>
        <p:nvPicPr>
          <p:cNvPr id="10" name="Picture 4" descr="02 MVM Moodys cover A4 landscape"/>
          <p:cNvPicPr>
            <a:picLocks noChangeAspect="1" noChangeArrowheads="1"/>
          </p:cNvPicPr>
          <p:nvPr/>
        </p:nvPicPr>
        <p:blipFill>
          <a:blip r:embed="rId3" cstate="print"/>
          <a:srcRect l="16673" t="70741" r="16550" b="13374"/>
          <a:stretch>
            <a:fillRect/>
          </a:stretch>
        </p:blipFill>
        <p:spPr bwMode="auto">
          <a:xfrm>
            <a:off x="533400" y="1285875"/>
            <a:ext cx="8077200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Szövegdoboz 12"/>
          <p:cNvSpPr txBox="1"/>
          <p:nvPr/>
        </p:nvSpPr>
        <p:spPr>
          <a:xfrm>
            <a:off x="533400" y="2546901"/>
            <a:ext cx="8077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ÉKF kibővített tanácsülés</a:t>
            </a:r>
            <a:endParaRPr lang="hu-HU" sz="5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zövegdoboz 2"/>
          <p:cNvSpPr txBox="1">
            <a:spLocks noChangeArrowheads="1"/>
          </p:cNvSpPr>
          <p:nvPr/>
        </p:nvSpPr>
        <p:spPr bwMode="auto">
          <a:xfrm>
            <a:off x="251520" y="3501008"/>
            <a:ext cx="8568952" cy="232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hu-HU" sz="2500" b="1" dirty="0" smtClean="0">
              <a:solidFill>
                <a:srgbClr val="0070C0"/>
              </a:solidFill>
            </a:endParaRPr>
          </a:p>
          <a:p>
            <a:pPr algn="ctr" eaLnBrk="1" hangingPunct="1"/>
            <a:r>
              <a:rPr lang="hu-HU" sz="2500" b="1" dirty="0" smtClean="0">
                <a:solidFill>
                  <a:srgbClr val="0070C0"/>
                </a:solidFill>
              </a:rPr>
              <a:t>Az egészségbiztosítás bevezetésének lehetőségeiről</a:t>
            </a:r>
            <a:endParaRPr lang="hu-HU" sz="1200" b="1" dirty="0"/>
          </a:p>
          <a:p>
            <a:pPr algn="r" eaLnBrk="1" hangingPunct="1"/>
            <a:endParaRPr lang="hu-HU" sz="1200" i="1" dirty="0"/>
          </a:p>
          <a:p>
            <a:pPr algn="r" eaLnBrk="1" hangingPunct="1"/>
            <a:endParaRPr lang="hu-HU" sz="1200" i="1" dirty="0"/>
          </a:p>
          <a:p>
            <a:pPr algn="r" eaLnBrk="1" hangingPunct="1"/>
            <a:r>
              <a:rPr lang="hu-HU" sz="1200" i="1" dirty="0" smtClean="0"/>
              <a:t>		</a:t>
            </a:r>
            <a:endParaRPr lang="hu-HU" sz="1200" i="1" dirty="0"/>
          </a:p>
          <a:p>
            <a:pPr algn="r" eaLnBrk="1" hangingPunct="1"/>
            <a:endParaRPr lang="hu-HU" sz="1200" i="1" dirty="0"/>
          </a:p>
          <a:p>
            <a:pPr algn="r" eaLnBrk="1" hangingPunct="1"/>
            <a:endParaRPr lang="hu-HU" sz="1200" i="1" dirty="0"/>
          </a:p>
          <a:p>
            <a:pPr algn="r" eaLnBrk="1" hangingPunct="1"/>
            <a:endParaRPr lang="hu-HU" sz="1200" i="1" dirty="0">
              <a:solidFill>
                <a:srgbClr val="0070C0"/>
              </a:solidFill>
            </a:endParaRPr>
          </a:p>
          <a:p>
            <a:pPr algn="r" eaLnBrk="1" hangingPunct="1"/>
            <a:endParaRPr lang="hu-HU" sz="1200" i="1" dirty="0">
              <a:solidFill>
                <a:srgbClr val="0070C0"/>
              </a:solidFill>
            </a:endParaRPr>
          </a:p>
          <a:p>
            <a:pPr algn="r" eaLnBrk="1" hangingPunct="1"/>
            <a:r>
              <a:rPr lang="hu-HU" sz="1200" i="1" dirty="0">
                <a:solidFill>
                  <a:srgbClr val="0070C0"/>
                </a:solidFill>
              </a:rPr>
              <a:t>2013. </a:t>
            </a:r>
            <a:r>
              <a:rPr lang="hu-HU" sz="1200" i="1" dirty="0" smtClean="0">
                <a:solidFill>
                  <a:srgbClr val="0070C0"/>
                </a:solidFill>
              </a:rPr>
              <a:t>november 13.</a:t>
            </a:r>
            <a:endParaRPr lang="hu-HU" sz="1200" i="1" dirty="0">
              <a:solidFill>
                <a:srgbClr val="0070C0"/>
              </a:solidFill>
            </a:endParaRPr>
          </a:p>
        </p:txBody>
      </p:sp>
      <p:cxnSp>
        <p:nvCxnSpPr>
          <p:cNvPr id="14" name="Egyenes összekötő 4"/>
          <p:cNvCxnSpPr>
            <a:cxnSpLocks noChangeShapeType="1"/>
          </p:cNvCxnSpPr>
          <p:nvPr/>
        </p:nvCxnSpPr>
        <p:spPr bwMode="auto">
          <a:xfrm>
            <a:off x="519160" y="4365104"/>
            <a:ext cx="8033671" cy="0"/>
          </a:xfrm>
          <a:prstGeom prst="line">
            <a:avLst/>
          </a:prstGeom>
          <a:noFill/>
          <a:ln w="28575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27" name="Picture 3" descr="C:\Users\B4113\Desktop\fotok\Kép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6" y="1296671"/>
            <a:ext cx="942256" cy="1346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B4113\Desktop\fotok\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6671"/>
            <a:ext cx="1158280" cy="1346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églalap 1"/>
          <p:cNvSpPr/>
          <p:nvPr/>
        </p:nvSpPr>
        <p:spPr>
          <a:xfrm>
            <a:off x="2498009" y="3980782"/>
            <a:ext cx="6054822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hu-H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Fluck Benedek – humán erőforrás vezérigazgató-helyettes</a:t>
            </a:r>
          </a:p>
        </p:txBody>
      </p:sp>
    </p:spTree>
    <p:extLst>
      <p:ext uri="{BB962C8B-B14F-4D97-AF65-F5344CB8AC3E}">
        <p14:creationId xmlns:p14="http://schemas.microsoft.com/office/powerpoint/2010/main" val="221051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60432" y="6309320"/>
            <a:ext cx="576064" cy="365125"/>
          </a:xfrm>
        </p:spPr>
        <p:txBody>
          <a:bodyPr/>
          <a:lstStyle/>
          <a:p>
            <a:pPr algn="ctr">
              <a:defRPr/>
            </a:pPr>
            <a:fld id="{19955E92-1086-4889-AA35-E40BEC08306A}" type="slidenum">
              <a:rPr lang="en-US" sz="1800">
                <a:gradFill>
                  <a:gsLst>
                    <a:gs pos="0">
                      <a:prstClr val="white"/>
                    </a:gs>
                    <a:gs pos="100000">
                      <a:prstClr val="white">
                        <a:lumMod val="85000"/>
                      </a:prstClr>
                    </a:gs>
                  </a:gsLst>
                  <a:lin ang="5400000" scaled="0"/>
                </a:gradFill>
              </a:rPr>
              <a:pPr algn="ctr">
                <a:defRPr/>
              </a:pPr>
              <a:t>2</a:t>
            </a:fld>
            <a:endParaRPr lang="en-US" sz="1800" dirty="0">
              <a:gradFill>
                <a:gsLst>
                  <a:gs pos="0">
                    <a:prstClr val="white"/>
                  </a:gs>
                  <a:gs pos="100000">
                    <a:prstClr val="white">
                      <a:lumMod val="85000"/>
                    </a:prstClr>
                  </a:gs>
                </a:gsLst>
                <a:lin ang="5400000" scaled="0"/>
              </a:gradFill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0" y="196945"/>
            <a:ext cx="8668073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u-HU" sz="2300" b="1" dirty="0" smtClean="0">
                <a:solidFill>
                  <a:srgbClr val="0070C0"/>
                </a:solidFill>
              </a:rPr>
              <a:t>Béren kívüli juttatások az MVM Csoportban</a:t>
            </a:r>
            <a:endParaRPr lang="hu-HU" sz="2300" b="1" dirty="0">
              <a:solidFill>
                <a:srgbClr val="0070C0"/>
              </a:solidFill>
            </a:endParaRPr>
          </a:p>
        </p:txBody>
      </p:sp>
      <p:sp>
        <p:nvSpPr>
          <p:cNvPr id="17" name="Rectangle 3"/>
          <p:cNvSpPr txBox="1">
            <a:spLocks/>
          </p:cNvSpPr>
          <p:nvPr/>
        </p:nvSpPr>
        <p:spPr bwMode="auto">
          <a:xfrm>
            <a:off x="107950" y="764704"/>
            <a:ext cx="9036050" cy="2632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25000"/>
              </a:lnSpc>
              <a:buClr>
                <a:srgbClr val="F79646">
                  <a:lumMod val="75000"/>
                </a:srgbClr>
              </a:buClr>
              <a:defRPr/>
            </a:pPr>
            <a:endParaRPr lang="hu-HU" altLang="hu-HU" sz="1800" b="1" dirty="0" smtClean="0">
              <a:solidFill>
                <a:srgbClr val="0070C0"/>
              </a:solidFill>
              <a:latin typeface="+mn-lt"/>
            </a:endParaRPr>
          </a:p>
          <a:p>
            <a:pPr algn="just">
              <a:lnSpc>
                <a:spcPct val="125000"/>
              </a:lnSpc>
              <a:buClr>
                <a:srgbClr val="F79646">
                  <a:lumMod val="75000"/>
                </a:srgbClr>
              </a:buClr>
              <a:defRPr/>
            </a:pPr>
            <a:endParaRPr lang="hu-HU" altLang="hu-HU" sz="1800" b="1" dirty="0">
              <a:solidFill>
                <a:srgbClr val="0070C0"/>
              </a:solidFill>
              <a:latin typeface="+mn-lt"/>
            </a:endParaRPr>
          </a:p>
          <a:p>
            <a:pPr algn="just">
              <a:lnSpc>
                <a:spcPct val="125000"/>
              </a:lnSpc>
              <a:buClr>
                <a:srgbClr val="F79646">
                  <a:lumMod val="75000"/>
                </a:srgbClr>
              </a:buClr>
              <a:defRPr/>
            </a:pPr>
            <a:endParaRPr lang="hu-HU" altLang="hu-HU" sz="1800" b="1" dirty="0" smtClean="0">
              <a:solidFill>
                <a:srgbClr val="0070C0"/>
              </a:solidFill>
              <a:latin typeface="+mn-lt"/>
            </a:endParaRPr>
          </a:p>
          <a:p>
            <a:pPr marL="0" indent="0" algn="just">
              <a:lnSpc>
                <a:spcPct val="125000"/>
              </a:lnSpc>
              <a:buClr>
                <a:srgbClr val="F79646">
                  <a:lumMod val="75000"/>
                </a:srgbClr>
              </a:buClr>
              <a:buNone/>
              <a:defRPr/>
            </a:pPr>
            <a:endParaRPr lang="hu-HU" altLang="hu-HU" sz="1800" b="1" dirty="0">
              <a:solidFill>
                <a:srgbClr val="0070C0"/>
              </a:solidFill>
              <a:latin typeface="+mn-lt"/>
            </a:endParaRPr>
          </a:p>
          <a:p>
            <a:pPr algn="just">
              <a:lnSpc>
                <a:spcPct val="125000"/>
              </a:lnSpc>
              <a:buClr>
                <a:srgbClr val="F79646">
                  <a:lumMod val="75000"/>
                </a:srgbClr>
              </a:buClr>
              <a:defRPr/>
            </a:pPr>
            <a:endParaRPr lang="hu-HU" altLang="hu-HU" sz="1800" b="1" dirty="0" smtClean="0">
              <a:solidFill>
                <a:srgbClr val="0070C0"/>
              </a:solidFill>
              <a:latin typeface="+mn-lt"/>
            </a:endParaRPr>
          </a:p>
          <a:p>
            <a:pPr algn="just">
              <a:lnSpc>
                <a:spcPct val="125000"/>
              </a:lnSpc>
              <a:buClr>
                <a:srgbClr val="F79646">
                  <a:lumMod val="75000"/>
                </a:srgbClr>
              </a:buClr>
              <a:defRPr/>
            </a:pPr>
            <a:endParaRPr lang="hu-HU" altLang="hu-HU" sz="1800" b="1" dirty="0">
              <a:solidFill>
                <a:srgbClr val="0070C0"/>
              </a:solidFill>
              <a:latin typeface="+mn-lt"/>
            </a:endParaRPr>
          </a:p>
          <a:p>
            <a:pPr algn="just">
              <a:lnSpc>
                <a:spcPct val="125000"/>
              </a:lnSpc>
              <a:buClr>
                <a:srgbClr val="F79646">
                  <a:lumMod val="75000"/>
                </a:srgbClr>
              </a:buClr>
              <a:defRPr/>
            </a:pPr>
            <a:endParaRPr lang="hu-HU" altLang="hu-HU" sz="1800" b="1" dirty="0" smtClean="0">
              <a:solidFill>
                <a:srgbClr val="0070C0"/>
              </a:solidFill>
              <a:latin typeface="+mn-lt"/>
            </a:endParaRPr>
          </a:p>
          <a:p>
            <a:pPr algn="just">
              <a:lnSpc>
                <a:spcPct val="125000"/>
              </a:lnSpc>
              <a:buClr>
                <a:srgbClr val="F79646">
                  <a:lumMod val="75000"/>
                </a:srgbClr>
              </a:buClr>
              <a:defRPr/>
            </a:pPr>
            <a:endParaRPr lang="hu-HU" altLang="hu-HU" sz="18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2" name="Rounded Rectangle 2"/>
          <p:cNvSpPr/>
          <p:nvPr/>
        </p:nvSpPr>
        <p:spPr bwMode="ltGray">
          <a:xfrm>
            <a:off x="107950" y="764704"/>
            <a:ext cx="8856538" cy="3654960"/>
          </a:xfrm>
          <a:prstGeom prst="roundRect">
            <a:avLst>
              <a:gd name="adj" fmla="val 7938"/>
            </a:avLst>
          </a:prstGeom>
          <a:solidFill>
            <a:schemeClr val="bg1"/>
          </a:solidFill>
          <a:ln>
            <a:solidFill>
              <a:schemeClr val="accent6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5997" tIns="35997" rIns="35997" bIns="35997" rtlCol="0" anchor="ctr"/>
          <a:lstStyle/>
          <a:p>
            <a:pPr algn="ctr"/>
            <a:endParaRPr lang="hu-HU" sz="1200" b="1" dirty="0" err="1" smtClean="0">
              <a:solidFill>
                <a:schemeClr val="bg1"/>
              </a:solidFill>
            </a:endParaRPr>
          </a:p>
        </p:txBody>
      </p:sp>
      <p:grpSp>
        <p:nvGrpSpPr>
          <p:cNvPr id="33" name="Group 5"/>
          <p:cNvGrpSpPr/>
          <p:nvPr/>
        </p:nvGrpSpPr>
        <p:grpSpPr>
          <a:xfrm>
            <a:off x="1295859" y="1268760"/>
            <a:ext cx="6408712" cy="2951977"/>
            <a:chOff x="1098836" y="2055048"/>
            <a:chExt cx="7542757" cy="2448092"/>
          </a:xfrm>
        </p:grpSpPr>
        <p:sp>
          <p:nvSpPr>
            <p:cNvPr id="34" name="Block Arc 6"/>
            <p:cNvSpPr/>
            <p:nvPr/>
          </p:nvSpPr>
          <p:spPr>
            <a:xfrm>
              <a:off x="2529646" y="2279155"/>
              <a:ext cx="4772340" cy="2107010"/>
            </a:xfrm>
            <a:prstGeom prst="blockArc">
              <a:avLst>
                <a:gd name="adj1" fmla="val 3907877"/>
                <a:gd name="adj2" fmla="val 3877732"/>
                <a:gd name="adj3" fmla="val 3492"/>
              </a:avLst>
            </a:prstGeom>
            <a:solidFill>
              <a:srgbClr val="00B0F0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Oval 7"/>
            <p:cNvSpPr/>
            <p:nvPr/>
          </p:nvSpPr>
          <p:spPr>
            <a:xfrm>
              <a:off x="3576209" y="2055048"/>
              <a:ext cx="2679215" cy="632186"/>
            </a:xfrm>
            <a:prstGeom prst="ellipse">
              <a:avLst/>
            </a:prstGeom>
            <a:solidFill>
              <a:srgbClr val="FF99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hu-HU" sz="14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hu-HU" b="1" dirty="0" smtClean="0">
                  <a:solidFill>
                    <a:schemeClr val="tx1"/>
                  </a:solidFill>
                </a:rPr>
                <a:t>Üdülési lehetőségek</a:t>
              </a:r>
            </a:p>
            <a:p>
              <a:pPr algn="ctr"/>
              <a:endParaRPr lang="hu-HU" sz="14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36" name="Oval 8"/>
            <p:cNvSpPr/>
            <p:nvPr/>
          </p:nvSpPr>
          <p:spPr>
            <a:xfrm>
              <a:off x="3922697" y="2857053"/>
              <a:ext cx="1986237" cy="878222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hu-HU" sz="700" b="1" dirty="0" smtClean="0">
                <a:solidFill>
                  <a:schemeClr val="tx1"/>
                </a:solidFill>
              </a:endParaRPr>
            </a:p>
            <a:p>
              <a:pPr algn="ctr"/>
              <a:endParaRPr lang="hu-HU" sz="5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hu-HU" sz="2000" b="1" dirty="0" smtClean="0">
                  <a:solidFill>
                    <a:schemeClr val="tx1"/>
                  </a:solidFill>
                </a:rPr>
                <a:t>VBKJ</a:t>
              </a:r>
            </a:p>
            <a:p>
              <a:pPr algn="ctr"/>
              <a:endParaRPr lang="hu-HU" sz="950" b="1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9"/>
            <p:cNvSpPr/>
            <p:nvPr/>
          </p:nvSpPr>
          <p:spPr>
            <a:xfrm>
              <a:off x="3646319" y="3870954"/>
              <a:ext cx="2679215" cy="632186"/>
            </a:xfrm>
            <a:prstGeom prst="ellipse">
              <a:avLst/>
            </a:prstGeom>
            <a:solidFill>
              <a:srgbClr val="FF99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hu-HU" b="1" dirty="0" smtClean="0">
                  <a:solidFill>
                    <a:schemeClr val="tx1"/>
                  </a:solidFill>
                </a:rPr>
                <a:t>„C” tarifa rendszer</a:t>
              </a:r>
              <a:endParaRPr lang="en-US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38" name="Oval 10"/>
            <p:cNvSpPr/>
            <p:nvPr/>
          </p:nvSpPr>
          <p:spPr>
            <a:xfrm>
              <a:off x="5962378" y="2967705"/>
              <a:ext cx="2679215" cy="632186"/>
            </a:xfrm>
            <a:prstGeom prst="ellipse">
              <a:avLst/>
            </a:prstGeom>
            <a:solidFill>
              <a:srgbClr val="FF99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hu-HU" b="1" dirty="0" smtClean="0">
                  <a:solidFill>
                    <a:schemeClr val="tx1"/>
                  </a:solidFill>
                </a:rPr>
                <a:t>Pénztári támogatások</a:t>
              </a:r>
            </a:p>
          </p:txBody>
        </p:sp>
        <p:sp>
          <p:nvSpPr>
            <p:cNvPr id="39" name="Oval 11"/>
            <p:cNvSpPr/>
            <p:nvPr/>
          </p:nvSpPr>
          <p:spPr>
            <a:xfrm>
              <a:off x="1098836" y="2998082"/>
              <a:ext cx="2679215" cy="632186"/>
            </a:xfrm>
            <a:prstGeom prst="ellipse">
              <a:avLst/>
            </a:prstGeom>
            <a:solidFill>
              <a:srgbClr val="FF99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hu-HU" b="1" dirty="0" smtClean="0">
                  <a:solidFill>
                    <a:srgbClr val="FF0000"/>
                  </a:solidFill>
                </a:rPr>
                <a:t>Egészségügyi szolgáltatások</a:t>
              </a:r>
            </a:p>
          </p:txBody>
        </p:sp>
      </p:grpSp>
      <p:sp>
        <p:nvSpPr>
          <p:cNvPr id="15" name="Rectangle 4"/>
          <p:cNvSpPr/>
          <p:nvPr/>
        </p:nvSpPr>
        <p:spPr bwMode="ltGray">
          <a:xfrm>
            <a:off x="5723817" y="836712"/>
            <a:ext cx="3149242" cy="774640"/>
          </a:xfrm>
          <a:prstGeom prst="rect">
            <a:avLst/>
          </a:prstGeom>
          <a:solidFill>
            <a:srgbClr val="00B0F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997" tIns="35997" rIns="35997" bIns="35997" rtlCol="0" anchor="ctr"/>
          <a:lstStyle/>
          <a:p>
            <a:r>
              <a:rPr lang="hu-HU" sz="1600" b="1" dirty="0" smtClean="0">
                <a:solidFill>
                  <a:schemeClr val="tx1"/>
                </a:solidFill>
              </a:rPr>
              <a:t>2013. január 2-án kötött MVM csoportszintű szociális megállapodás  alapján</a:t>
            </a:r>
          </a:p>
        </p:txBody>
      </p:sp>
      <p:sp>
        <p:nvSpPr>
          <p:cNvPr id="16" name="Téglalap 1"/>
          <p:cNvSpPr>
            <a:spLocks noChangeArrowheads="1"/>
          </p:cNvSpPr>
          <p:nvPr/>
        </p:nvSpPr>
        <p:spPr bwMode="auto">
          <a:xfrm>
            <a:off x="107950" y="4581128"/>
            <a:ext cx="8856538" cy="1512168"/>
          </a:xfrm>
          <a:prstGeom prst="rect">
            <a:avLst/>
          </a:prstGeom>
          <a:ln>
            <a:solidFill>
              <a:schemeClr val="accent6"/>
            </a:solidFill>
            <a:headEnd/>
            <a:tailEnd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83964" tIns="41982" rIns="83964" bIns="41982" anchor="ctr">
            <a:noAutofit/>
          </a:bodyPr>
          <a:lstStyle/>
          <a:p>
            <a:pPr algn="just">
              <a:defRPr/>
            </a:pPr>
            <a:r>
              <a:rPr lang="hu-HU" sz="1400" b="1" i="1" dirty="0" smtClean="0">
                <a:solidFill>
                  <a:schemeClr val="accent6">
                    <a:lumMod val="75000"/>
                  </a:schemeClr>
                </a:solidFill>
              </a:rPr>
              <a:t>VBKJ: </a:t>
            </a:r>
            <a:r>
              <a:rPr lang="hu-HU" sz="1400" b="1" dirty="0" smtClean="0">
                <a:solidFill>
                  <a:schemeClr val="tx1"/>
                </a:solidFill>
              </a:rPr>
              <a:t>Tagvállalatonként eltérő mértékű, 95-564 e Ft/fő/év közötti összeg, a legjellemzőbb keret mértéke 432 e Ft/fő/év, az </a:t>
            </a:r>
            <a:r>
              <a:rPr lang="hu-HU" sz="1400" b="1" dirty="0" err="1" smtClean="0">
                <a:solidFill>
                  <a:schemeClr val="tx1"/>
                </a:solidFill>
              </a:rPr>
              <a:t>Atomix</a:t>
            </a:r>
            <a:r>
              <a:rPr lang="hu-HU" sz="1400" b="1" dirty="0" smtClean="0">
                <a:solidFill>
                  <a:schemeClr val="tx1"/>
                </a:solidFill>
              </a:rPr>
              <a:t> Kft-nél nincs VBKJ keret</a:t>
            </a:r>
          </a:p>
          <a:p>
            <a:pPr algn="just">
              <a:defRPr/>
            </a:pPr>
            <a:r>
              <a:rPr lang="hu-HU" sz="1400" b="1" dirty="0" smtClean="0">
                <a:solidFill>
                  <a:schemeClr val="accent6">
                    <a:lumMod val="75000"/>
                  </a:schemeClr>
                </a:solidFill>
              </a:rPr>
              <a:t>ÖNYP</a:t>
            </a:r>
            <a:r>
              <a:rPr lang="hu-HU" sz="1400" b="1" dirty="0" smtClean="0">
                <a:solidFill>
                  <a:schemeClr val="tx1"/>
                </a:solidFill>
              </a:rPr>
              <a:t>: A kereset 5,4%-a, kivéve az MVMI, ahol nincs ilyen jellegű juttatás</a:t>
            </a:r>
          </a:p>
          <a:p>
            <a:pPr algn="just">
              <a:defRPr/>
            </a:pPr>
            <a:r>
              <a:rPr lang="hu-HU" sz="1400" b="1" dirty="0" smtClean="0">
                <a:solidFill>
                  <a:schemeClr val="accent6">
                    <a:lumMod val="75000"/>
                  </a:schemeClr>
                </a:solidFill>
              </a:rPr>
              <a:t>ÖEP</a:t>
            </a:r>
            <a:r>
              <a:rPr lang="hu-HU" sz="1400" b="1" dirty="0" smtClean="0">
                <a:solidFill>
                  <a:schemeClr val="tx1"/>
                </a:solidFill>
              </a:rPr>
              <a:t>: 4300-13500 Ft/fő/hó közötti összeg, kivéve a MIFÜ, </a:t>
            </a:r>
            <a:r>
              <a:rPr lang="hu-HU" sz="1400" b="1" dirty="0" err="1" smtClean="0">
                <a:solidFill>
                  <a:schemeClr val="tx1"/>
                </a:solidFill>
              </a:rPr>
              <a:t>Villkesz</a:t>
            </a:r>
            <a:r>
              <a:rPr lang="hu-HU" sz="1400" b="1" dirty="0" smtClean="0">
                <a:solidFill>
                  <a:schemeClr val="tx1"/>
                </a:solidFill>
              </a:rPr>
              <a:t>, MVMI, ahol nincs ilyen jellegű juttatás</a:t>
            </a:r>
          </a:p>
          <a:p>
            <a:pPr algn="just">
              <a:defRPr/>
            </a:pPr>
            <a:r>
              <a:rPr lang="hu-HU" sz="1400" b="1" dirty="0" smtClean="0">
                <a:solidFill>
                  <a:schemeClr val="accent6">
                    <a:lumMod val="75000"/>
                  </a:schemeClr>
                </a:solidFill>
              </a:rPr>
              <a:t>ÖSP</a:t>
            </a:r>
            <a:r>
              <a:rPr lang="hu-HU" sz="1400" b="1" dirty="0" smtClean="0">
                <a:solidFill>
                  <a:schemeClr val="tx1"/>
                </a:solidFill>
              </a:rPr>
              <a:t>: 2100-4500 Ft/fő/hó, a tagvállalatok közel fele biztosítja</a:t>
            </a:r>
          </a:p>
          <a:p>
            <a:pPr algn="just">
              <a:defRPr/>
            </a:pPr>
            <a:r>
              <a:rPr lang="hu-HU" sz="1400" b="1" dirty="0" smtClean="0">
                <a:solidFill>
                  <a:schemeClr val="accent6">
                    <a:lumMod val="75000"/>
                  </a:schemeClr>
                </a:solidFill>
              </a:rPr>
              <a:t>Egészségügyi szolgáltatások</a:t>
            </a:r>
            <a:r>
              <a:rPr lang="hu-HU" sz="1400" b="1" dirty="0" smtClean="0">
                <a:solidFill>
                  <a:schemeClr val="tx1"/>
                </a:solidFill>
              </a:rPr>
              <a:t>: Foglalkozás-egészségügyön felül több tagvállalatnál (szemészet, nőgyógyászat, fogorvos, tüdőszűrés, stb.)</a:t>
            </a:r>
            <a:endParaRPr lang="hu-HU" sz="1400" b="1" dirty="0">
              <a:solidFill>
                <a:schemeClr val="tx1"/>
              </a:solidFill>
            </a:endParaRPr>
          </a:p>
        </p:txBody>
      </p:sp>
      <p:sp>
        <p:nvSpPr>
          <p:cNvPr id="18" name="Rectangle 4"/>
          <p:cNvSpPr/>
          <p:nvPr/>
        </p:nvSpPr>
        <p:spPr bwMode="ltGray">
          <a:xfrm>
            <a:off x="239297" y="3230424"/>
            <a:ext cx="3041007" cy="558616"/>
          </a:xfrm>
          <a:prstGeom prst="rect">
            <a:avLst/>
          </a:prstGeom>
          <a:solidFill>
            <a:srgbClr val="00B0F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997" tIns="35997" rIns="35997" bIns="35997" rtlCol="0" anchor="ctr"/>
          <a:lstStyle/>
          <a:p>
            <a:pPr algn="r"/>
            <a:r>
              <a:rPr lang="hu-HU" sz="1600" b="1" dirty="0" smtClean="0">
                <a:solidFill>
                  <a:schemeClr val="tx1"/>
                </a:solidFill>
              </a:rPr>
              <a:t>Érdekképviseleti javaslat</a:t>
            </a:r>
          </a:p>
          <a:p>
            <a:pPr algn="r"/>
            <a:r>
              <a:rPr lang="hu-HU" sz="1600" b="1" dirty="0" smtClean="0">
                <a:solidFill>
                  <a:schemeClr val="tx1"/>
                </a:solidFill>
              </a:rPr>
              <a:t>Egészségbiztosítás bevezetése</a:t>
            </a:r>
          </a:p>
        </p:txBody>
      </p:sp>
    </p:spTree>
    <p:extLst>
      <p:ext uri="{BB962C8B-B14F-4D97-AF65-F5344CB8AC3E}">
        <p14:creationId xmlns:p14="http://schemas.microsoft.com/office/powerpoint/2010/main" val="301510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12">
            <a:hlinkClick r:id="" action="ppaction://hlinkshowjump?jump=previousslide"/>
          </p:cNvPr>
          <p:cNvSpPr/>
          <p:nvPr/>
        </p:nvSpPr>
        <p:spPr>
          <a:xfrm rot="10800000">
            <a:off x="7572375" y="6394450"/>
            <a:ext cx="180975" cy="219075"/>
          </a:xfrm>
          <a:prstGeom prst="chevron">
            <a:avLst/>
          </a:prstGeom>
          <a:gradFill flip="none" rotWithShape="0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/>
              </a:gs>
            </a:gsLst>
            <a:lin ang="5400000" scaled="0"/>
            <a:tileRect/>
          </a:gra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Chevron 10">
            <a:hlinkClick r:id="" action="ppaction://hlinkshowjump?jump=nextslide"/>
          </p:cNvPr>
          <p:cNvSpPr/>
          <p:nvPr/>
        </p:nvSpPr>
        <p:spPr>
          <a:xfrm>
            <a:off x="8159750" y="6392863"/>
            <a:ext cx="180975" cy="220662"/>
          </a:xfrm>
          <a:prstGeom prst="chevron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/>
              </a:gs>
            </a:gsLst>
            <a:lin ang="5400000" scaled="0"/>
          </a:gra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60432" y="6309320"/>
            <a:ext cx="576064" cy="365125"/>
          </a:xfrm>
        </p:spPr>
        <p:txBody>
          <a:bodyPr/>
          <a:lstStyle/>
          <a:p>
            <a:pPr algn="ctr">
              <a:defRPr/>
            </a:pPr>
            <a:fld id="{19955E92-1086-4889-AA35-E40BEC08306A}" type="slidenum">
              <a:rPr lang="en-US" sz="1800">
                <a:gradFill>
                  <a:gsLst>
                    <a:gs pos="0">
                      <a:prstClr val="white"/>
                    </a:gs>
                    <a:gs pos="100000">
                      <a:prstClr val="white">
                        <a:lumMod val="85000"/>
                      </a:prstClr>
                    </a:gs>
                  </a:gsLst>
                  <a:lin ang="5400000" scaled="0"/>
                </a:gradFill>
              </a:rPr>
              <a:pPr algn="ctr">
                <a:defRPr/>
              </a:pPr>
              <a:t>3</a:t>
            </a:fld>
            <a:endParaRPr lang="en-US" sz="1800" dirty="0">
              <a:gradFill>
                <a:gsLst>
                  <a:gs pos="0">
                    <a:prstClr val="white"/>
                  </a:gs>
                  <a:gs pos="100000">
                    <a:prstClr val="white">
                      <a:lumMod val="85000"/>
                    </a:prstClr>
                  </a:gs>
                </a:gsLst>
                <a:lin ang="5400000" scaled="0"/>
              </a:gradFill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0" y="196945"/>
            <a:ext cx="8668073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u-HU" sz="2300" b="1" dirty="0" smtClean="0">
                <a:solidFill>
                  <a:srgbClr val="0070C0"/>
                </a:solidFill>
              </a:rPr>
              <a:t>Az egészségbiztosítás beillesztése a vállalati juttatások közé</a:t>
            </a:r>
            <a:endParaRPr lang="hu-HU" sz="2300" b="1" dirty="0">
              <a:solidFill>
                <a:srgbClr val="0070C0"/>
              </a:solidFill>
            </a:endParaRPr>
          </a:p>
        </p:txBody>
      </p:sp>
      <p:sp>
        <p:nvSpPr>
          <p:cNvPr id="17" name="Rectangle 3"/>
          <p:cNvSpPr txBox="1">
            <a:spLocks/>
          </p:cNvSpPr>
          <p:nvPr/>
        </p:nvSpPr>
        <p:spPr bwMode="auto">
          <a:xfrm>
            <a:off x="107950" y="1197546"/>
            <a:ext cx="9036050" cy="2447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25000"/>
              </a:lnSpc>
              <a:buClr>
                <a:srgbClr val="F79646">
                  <a:lumMod val="75000"/>
                </a:srgbClr>
              </a:buClr>
              <a:defRPr/>
            </a:pPr>
            <a:endParaRPr lang="hu-HU" altLang="hu-HU" sz="1800" b="1" dirty="0" smtClean="0">
              <a:solidFill>
                <a:srgbClr val="0070C0"/>
              </a:solidFill>
              <a:latin typeface="+mn-lt"/>
            </a:endParaRPr>
          </a:p>
          <a:p>
            <a:pPr algn="just">
              <a:lnSpc>
                <a:spcPct val="125000"/>
              </a:lnSpc>
              <a:buClr>
                <a:srgbClr val="F79646">
                  <a:lumMod val="75000"/>
                </a:srgbClr>
              </a:buClr>
              <a:defRPr/>
            </a:pPr>
            <a:endParaRPr lang="hu-HU" altLang="hu-HU" sz="1800" b="1" dirty="0">
              <a:solidFill>
                <a:srgbClr val="0070C0"/>
              </a:solidFill>
              <a:latin typeface="+mn-lt"/>
            </a:endParaRPr>
          </a:p>
          <a:p>
            <a:pPr algn="just">
              <a:lnSpc>
                <a:spcPct val="125000"/>
              </a:lnSpc>
              <a:buClr>
                <a:srgbClr val="F79646">
                  <a:lumMod val="75000"/>
                </a:srgbClr>
              </a:buClr>
              <a:defRPr/>
            </a:pPr>
            <a:endParaRPr lang="hu-HU" altLang="hu-HU" sz="1800" b="1" dirty="0" smtClean="0">
              <a:solidFill>
                <a:srgbClr val="0070C0"/>
              </a:solidFill>
              <a:latin typeface="+mn-lt"/>
            </a:endParaRPr>
          </a:p>
          <a:p>
            <a:pPr marL="0" indent="0" algn="just">
              <a:lnSpc>
                <a:spcPct val="125000"/>
              </a:lnSpc>
              <a:buClr>
                <a:srgbClr val="F79646">
                  <a:lumMod val="75000"/>
                </a:srgbClr>
              </a:buClr>
              <a:buNone/>
              <a:defRPr/>
            </a:pPr>
            <a:endParaRPr lang="hu-HU" altLang="hu-HU" sz="1800" b="1" dirty="0">
              <a:solidFill>
                <a:srgbClr val="0070C0"/>
              </a:solidFill>
              <a:latin typeface="+mn-lt"/>
            </a:endParaRPr>
          </a:p>
          <a:p>
            <a:pPr algn="just">
              <a:lnSpc>
                <a:spcPct val="125000"/>
              </a:lnSpc>
              <a:buClr>
                <a:srgbClr val="F79646">
                  <a:lumMod val="75000"/>
                </a:srgbClr>
              </a:buClr>
              <a:defRPr/>
            </a:pPr>
            <a:endParaRPr lang="hu-HU" altLang="hu-HU" sz="1800" b="1" dirty="0" smtClean="0">
              <a:solidFill>
                <a:srgbClr val="0070C0"/>
              </a:solidFill>
              <a:latin typeface="+mn-lt"/>
            </a:endParaRPr>
          </a:p>
          <a:p>
            <a:pPr algn="just">
              <a:lnSpc>
                <a:spcPct val="125000"/>
              </a:lnSpc>
              <a:buClr>
                <a:srgbClr val="F79646">
                  <a:lumMod val="75000"/>
                </a:srgbClr>
              </a:buClr>
              <a:defRPr/>
            </a:pPr>
            <a:endParaRPr lang="hu-HU" altLang="hu-HU" sz="1800" b="1" dirty="0">
              <a:solidFill>
                <a:srgbClr val="0070C0"/>
              </a:solidFill>
              <a:latin typeface="+mn-lt"/>
            </a:endParaRPr>
          </a:p>
          <a:p>
            <a:pPr algn="just">
              <a:lnSpc>
                <a:spcPct val="125000"/>
              </a:lnSpc>
              <a:buClr>
                <a:srgbClr val="F79646">
                  <a:lumMod val="75000"/>
                </a:srgbClr>
              </a:buClr>
              <a:defRPr/>
            </a:pPr>
            <a:endParaRPr lang="hu-HU" altLang="hu-HU" sz="1800" b="1" dirty="0" smtClean="0">
              <a:solidFill>
                <a:srgbClr val="0070C0"/>
              </a:solidFill>
              <a:latin typeface="+mn-lt"/>
            </a:endParaRPr>
          </a:p>
          <a:p>
            <a:pPr algn="just">
              <a:lnSpc>
                <a:spcPct val="125000"/>
              </a:lnSpc>
              <a:buClr>
                <a:srgbClr val="F79646">
                  <a:lumMod val="75000"/>
                </a:srgbClr>
              </a:buClr>
              <a:defRPr/>
            </a:pPr>
            <a:endParaRPr lang="hu-HU" altLang="hu-HU" sz="1800" b="1" dirty="0">
              <a:solidFill>
                <a:srgbClr val="0070C0"/>
              </a:solidFill>
              <a:latin typeface="+mn-lt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07504" y="1304763"/>
            <a:ext cx="8812088" cy="756084"/>
            <a:chOff x="381000" y="5561970"/>
            <a:chExt cx="9570600" cy="651797"/>
          </a:xfrm>
          <a:solidFill>
            <a:schemeClr val="accent6">
              <a:lumMod val="75000"/>
            </a:schemeClr>
          </a:solidFill>
        </p:grpSpPr>
        <p:sp>
          <p:nvSpPr>
            <p:cNvPr id="19" name="Rectangle 15"/>
            <p:cNvSpPr/>
            <p:nvPr/>
          </p:nvSpPr>
          <p:spPr bwMode="ltGray">
            <a:xfrm>
              <a:off x="381000" y="5564266"/>
              <a:ext cx="2438400" cy="649501"/>
            </a:xfrm>
            <a:prstGeom prst="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hu-HU" sz="1400" b="1" dirty="0" smtClean="0">
                  <a:solidFill>
                    <a:schemeClr val="tx1"/>
                  </a:solidFill>
                  <a:cs typeface="Times New Roman" pitchFamily="18" charset="0"/>
                </a:rPr>
                <a:t>VBKJ rendszeren belül</a:t>
              </a:r>
            </a:p>
            <a:p>
              <a:pPr algn="ctr"/>
              <a:r>
                <a:rPr lang="hu-HU" sz="1400" b="1" dirty="0" smtClean="0">
                  <a:solidFill>
                    <a:schemeClr val="tx1"/>
                  </a:solidFill>
                  <a:cs typeface="Times New Roman" pitchFamily="18" charset="0"/>
                </a:rPr>
                <a:t>választható juttatási elemként</a:t>
              </a:r>
              <a:endParaRPr lang="en-GB" sz="1400" b="1" dirty="0" smtClean="0">
                <a:solidFill>
                  <a:schemeClr val="tx1"/>
                </a:solidFill>
                <a:cs typeface="Times New Roman" pitchFamily="18" charset="0"/>
              </a:endParaRPr>
            </a:p>
          </p:txBody>
        </p:sp>
        <p:sp>
          <p:nvSpPr>
            <p:cNvPr id="20" name="Rectangle 16"/>
            <p:cNvSpPr/>
            <p:nvPr/>
          </p:nvSpPr>
          <p:spPr bwMode="ltGray">
            <a:xfrm>
              <a:off x="2895600" y="5561970"/>
              <a:ext cx="7056000" cy="651795"/>
            </a:xfrm>
            <a:prstGeom prst="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0" bIns="36000" rtlCol="0" anchor="t"/>
            <a:lstStyle/>
            <a:p>
              <a:pPr algn="just"/>
              <a:r>
                <a:rPr lang="hu-HU" sz="1400" b="1" dirty="0" smtClean="0">
                  <a:solidFill>
                    <a:schemeClr val="tx1"/>
                  </a:solidFill>
                  <a:cs typeface="Times New Roman" pitchFamily="18" charset="0"/>
                </a:rPr>
                <a:t>A VBKJ rendszereken belül a munkavállalók egyéni választása alapján igénybe vehető egy választott piaci szolgáltatótól, az egyéni keret terhére</a:t>
              </a:r>
            </a:p>
            <a:p>
              <a:pPr algn="just"/>
              <a:r>
                <a:rPr lang="hu-HU" sz="1400" b="1" dirty="0" smtClean="0">
                  <a:solidFill>
                    <a:schemeClr val="tx1"/>
                  </a:solidFill>
                  <a:cs typeface="Times New Roman" pitchFamily="18" charset="0"/>
                </a:rPr>
                <a:t>Többféle tartalmú csomag választható: 60 -120 e Ft/év</a:t>
              </a:r>
            </a:p>
          </p:txBody>
        </p:sp>
      </p:grpSp>
      <p:grpSp>
        <p:nvGrpSpPr>
          <p:cNvPr id="21" name="Group 17"/>
          <p:cNvGrpSpPr/>
          <p:nvPr/>
        </p:nvGrpSpPr>
        <p:grpSpPr>
          <a:xfrm>
            <a:off x="107504" y="3897052"/>
            <a:ext cx="8812088" cy="972108"/>
            <a:chOff x="381000" y="5471156"/>
            <a:chExt cx="9570600" cy="90010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22" name="Rectangle 15"/>
            <p:cNvSpPr/>
            <p:nvPr/>
          </p:nvSpPr>
          <p:spPr bwMode="ltGray">
            <a:xfrm>
              <a:off x="381000" y="5473450"/>
              <a:ext cx="2438400" cy="897806"/>
            </a:xfrm>
            <a:prstGeom prst="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hu-HU" sz="1400" b="1" dirty="0" smtClean="0">
                  <a:solidFill>
                    <a:schemeClr val="tx1"/>
                  </a:solidFill>
                  <a:cs typeface="Times New Roman" pitchFamily="18" charset="0"/>
                </a:rPr>
                <a:t>VBKJ kereten felül biztosított egyes juttatási elemek helyett vagy azok mértékének csökkentésével</a:t>
              </a:r>
              <a:endParaRPr lang="en-GB" sz="1400" b="1" dirty="0" smtClean="0">
                <a:solidFill>
                  <a:schemeClr val="tx1"/>
                </a:solidFill>
                <a:cs typeface="Times New Roman" pitchFamily="18" charset="0"/>
              </a:endParaRPr>
            </a:p>
          </p:txBody>
        </p:sp>
        <p:sp>
          <p:nvSpPr>
            <p:cNvPr id="23" name="Rectangle 16"/>
            <p:cNvSpPr/>
            <p:nvPr/>
          </p:nvSpPr>
          <p:spPr bwMode="ltGray">
            <a:xfrm>
              <a:off x="2895600" y="5471156"/>
              <a:ext cx="7056000" cy="900100"/>
            </a:xfrm>
            <a:prstGeom prst="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0" bIns="36000" rtlCol="0" anchor="t"/>
            <a:lstStyle/>
            <a:p>
              <a:pPr marL="79200" algn="just"/>
              <a:r>
                <a:rPr lang="hu-HU" sz="1400" b="1" dirty="0" smtClean="0">
                  <a:solidFill>
                    <a:schemeClr val="tx1"/>
                  </a:solidFill>
                  <a:cs typeface="Times New Roman" pitchFamily="18" charset="0"/>
                </a:rPr>
                <a:t>A 2013. évi csoportszintű szociális célú megállapodásban rögzített pénztári támogatások  mértékének csökkentésével, átcsoportosításával.</a:t>
              </a:r>
            </a:p>
            <a:p>
              <a:pPr marL="79200"/>
              <a:r>
                <a:rPr lang="hu-HU" sz="1400" b="1" dirty="0" smtClean="0">
                  <a:solidFill>
                    <a:schemeClr val="tx1"/>
                  </a:solidFill>
                  <a:cs typeface="Times New Roman" pitchFamily="18" charset="0"/>
                </a:rPr>
                <a:t>Pl.: ÖNYP a jelenlegi 5,4% helyett  a </a:t>
              </a:r>
              <a:r>
                <a:rPr lang="hu-HU" sz="1400" b="1" dirty="0" err="1" smtClean="0">
                  <a:solidFill>
                    <a:schemeClr val="tx1"/>
                  </a:solidFill>
                  <a:cs typeface="Times New Roman" pitchFamily="18" charset="0"/>
                </a:rPr>
                <a:t>VKSZ-ben</a:t>
              </a:r>
              <a:r>
                <a:rPr lang="hu-HU" sz="1400" b="1" dirty="0" smtClean="0">
                  <a:solidFill>
                    <a:schemeClr val="tx1"/>
                  </a:solidFill>
                  <a:cs typeface="Times New Roman" pitchFamily="18" charset="0"/>
                </a:rPr>
                <a:t> előírt 4,5%-os mértékre csökkentése.</a:t>
              </a:r>
            </a:p>
            <a:p>
              <a:pPr marL="79200"/>
              <a:r>
                <a:rPr lang="hu-HU" sz="1400" b="1" dirty="0" smtClean="0">
                  <a:solidFill>
                    <a:schemeClr val="tx1"/>
                  </a:solidFill>
                  <a:cs typeface="Times New Roman" pitchFamily="18" charset="0"/>
                </a:rPr>
                <a:t>Az átlagkeresetek eltérő mértéke miatt ezzel 40-110 e Ft/év mértékű keret biztosítható</a:t>
              </a:r>
            </a:p>
          </p:txBody>
        </p:sp>
      </p:grpSp>
      <p:grpSp>
        <p:nvGrpSpPr>
          <p:cNvPr id="25" name="Group 17"/>
          <p:cNvGrpSpPr/>
          <p:nvPr/>
        </p:nvGrpSpPr>
        <p:grpSpPr>
          <a:xfrm>
            <a:off x="107504" y="5084603"/>
            <a:ext cx="8812088" cy="792669"/>
            <a:chOff x="381000" y="5487825"/>
            <a:chExt cx="9570600" cy="90010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26" name="Rectangle 15"/>
            <p:cNvSpPr/>
            <p:nvPr/>
          </p:nvSpPr>
          <p:spPr bwMode="ltGray">
            <a:xfrm>
              <a:off x="381000" y="5490120"/>
              <a:ext cx="2438400" cy="897806"/>
            </a:xfrm>
            <a:prstGeom prst="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hu-HU" sz="1400" b="1" dirty="0" smtClean="0">
                  <a:solidFill>
                    <a:schemeClr val="tx1"/>
                  </a:solidFill>
                  <a:cs typeface="Times New Roman" pitchFamily="18" charset="0"/>
                </a:rPr>
                <a:t>Foglalkozás-egészségügyön</a:t>
              </a:r>
            </a:p>
            <a:p>
              <a:pPr algn="ctr"/>
              <a:r>
                <a:rPr lang="hu-HU" sz="1400" b="1" dirty="0" smtClean="0">
                  <a:solidFill>
                    <a:schemeClr val="tx1"/>
                  </a:solidFill>
                  <a:cs typeface="Times New Roman" pitchFamily="18" charset="0"/>
                </a:rPr>
                <a:t>kívüli egyéb egészségügyi szolgáltatások helyett </a:t>
              </a:r>
              <a:endParaRPr lang="en-GB" sz="1400" b="1" dirty="0" smtClean="0">
                <a:solidFill>
                  <a:schemeClr val="tx1"/>
                </a:solidFill>
                <a:cs typeface="Times New Roman" pitchFamily="18" charset="0"/>
              </a:endParaRPr>
            </a:p>
          </p:txBody>
        </p:sp>
        <p:sp>
          <p:nvSpPr>
            <p:cNvPr id="27" name="Rectangle 16"/>
            <p:cNvSpPr/>
            <p:nvPr/>
          </p:nvSpPr>
          <p:spPr bwMode="ltGray">
            <a:xfrm>
              <a:off x="2895600" y="5487825"/>
              <a:ext cx="7056000" cy="900100"/>
            </a:xfrm>
            <a:prstGeom prst="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0" bIns="36000" rtlCol="0" anchor="t"/>
            <a:lstStyle/>
            <a:p>
              <a:pPr marL="79200"/>
              <a:endParaRPr lang="hu-HU" sz="1400" b="1" dirty="0" smtClean="0">
                <a:solidFill>
                  <a:schemeClr val="tx1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28" name="Group 17"/>
          <p:cNvGrpSpPr/>
          <p:nvPr/>
        </p:nvGrpSpPr>
        <p:grpSpPr>
          <a:xfrm>
            <a:off x="107504" y="2600908"/>
            <a:ext cx="8812088" cy="1116124"/>
            <a:chOff x="381000" y="5437819"/>
            <a:chExt cx="9570600" cy="962176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29" name="Rectangle 15"/>
            <p:cNvSpPr/>
            <p:nvPr/>
          </p:nvSpPr>
          <p:spPr bwMode="ltGray">
            <a:xfrm>
              <a:off x="381000" y="5440113"/>
              <a:ext cx="2438400" cy="959882"/>
            </a:xfrm>
            <a:prstGeom prst="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hu-HU" sz="1400" b="1" dirty="0">
                  <a:solidFill>
                    <a:schemeClr val="tx1"/>
                  </a:solidFill>
                  <a:cs typeface="Times New Roman" pitchFamily="18" charset="0"/>
                </a:rPr>
                <a:t>A VBKJ keret </a:t>
              </a:r>
              <a:r>
                <a:rPr lang="hu-HU" sz="1400" b="1" dirty="0" smtClean="0">
                  <a:solidFill>
                    <a:schemeClr val="tx1"/>
                  </a:solidFill>
                  <a:cs typeface="Times New Roman" pitchFamily="18" charset="0"/>
                </a:rPr>
                <a:t> 2013. évi megállapodásban foglalt 2014. évi emelésének terhére (2,6%)</a:t>
              </a:r>
              <a:endParaRPr lang="en-GB" sz="1400" b="1" dirty="0" smtClean="0">
                <a:solidFill>
                  <a:schemeClr val="tx1"/>
                </a:solidFill>
                <a:cs typeface="Times New Roman" pitchFamily="18" charset="0"/>
              </a:endParaRPr>
            </a:p>
          </p:txBody>
        </p:sp>
        <p:sp>
          <p:nvSpPr>
            <p:cNvPr id="30" name="Rectangle 16"/>
            <p:cNvSpPr/>
            <p:nvPr/>
          </p:nvSpPr>
          <p:spPr bwMode="ltGray">
            <a:xfrm>
              <a:off x="2895600" y="5437819"/>
              <a:ext cx="7056000" cy="962176"/>
            </a:xfrm>
            <a:prstGeom prst="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0" bIns="36000" rtlCol="0" anchor="t"/>
            <a:lstStyle/>
            <a:p>
              <a:pPr algn="just"/>
              <a:r>
                <a:rPr lang="hu-HU" sz="1400" b="1" dirty="0" smtClean="0">
                  <a:solidFill>
                    <a:schemeClr val="tx1"/>
                  </a:solidFill>
                  <a:cs typeface="Times New Roman" pitchFamily="18" charset="0"/>
                </a:rPr>
                <a:t>A 2013. augusztus 2-ai bérmegállapodásban foglaltaknak megfelelően a tagvállalati VBKJ keretek 2,6%-al emelkednek.</a:t>
              </a:r>
            </a:p>
            <a:p>
              <a:pPr algn="just"/>
              <a:r>
                <a:rPr lang="hu-HU" sz="1400" b="1" dirty="0" smtClean="0">
                  <a:solidFill>
                    <a:schemeClr val="tx1"/>
                  </a:solidFill>
                  <a:cs typeface="Times New Roman" pitchFamily="18" charset="0"/>
                </a:rPr>
                <a:t>A 432 e Ft/év mértékű VBKJ keretek 2,6%-os emelése  11e Ft/év egészségbiztosítási keretet tudna biztosítani.</a:t>
              </a:r>
            </a:p>
            <a:p>
              <a:pPr algn="just"/>
              <a:r>
                <a:rPr lang="hu-HU" sz="1400" b="1" dirty="0" smtClean="0">
                  <a:solidFill>
                    <a:schemeClr val="tx1"/>
                  </a:solidFill>
                  <a:cs typeface="Times New Roman" pitchFamily="18" charset="0"/>
                </a:rPr>
                <a:t>(Több tagvállaltnál ettől alacsonyabb mértékű a VBKJ keret.)</a:t>
              </a:r>
            </a:p>
            <a:p>
              <a:endParaRPr lang="hu-HU" sz="1400" b="1" dirty="0">
                <a:solidFill>
                  <a:schemeClr val="tx1"/>
                </a:solidFill>
                <a:cs typeface="Times New Roman" pitchFamily="18" charset="0"/>
              </a:endParaRPr>
            </a:p>
          </p:txBody>
        </p:sp>
      </p:grpSp>
      <p:sp>
        <p:nvSpPr>
          <p:cNvPr id="12" name="Téglalap 11"/>
          <p:cNvSpPr/>
          <p:nvPr/>
        </p:nvSpPr>
        <p:spPr>
          <a:xfrm>
            <a:off x="2267744" y="5210036"/>
            <a:ext cx="64087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9200" algn="just"/>
            <a:r>
              <a:rPr lang="hu-HU" sz="1400" b="1" dirty="0" smtClean="0">
                <a:cs typeface="Times New Roman" pitchFamily="18" charset="0"/>
              </a:rPr>
              <a:t>Tüdőszűrés, Mammográfia, Védőoltás, Szemészet, Nőgyógyászat, Fogászat, Laboratóriumi vizsgálat, stb. ( tagvállalatonként  eltérő mértékű )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83512" y="811244"/>
            <a:ext cx="2581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hu-HU" b="1" dirty="0" smtClean="0"/>
              <a:t>1. VBKJ rendszeren belül:</a:t>
            </a:r>
            <a:endParaRPr lang="hu-HU" b="1" dirty="0"/>
          </a:p>
        </p:txBody>
      </p:sp>
      <p:sp>
        <p:nvSpPr>
          <p:cNvPr id="33" name="Szövegdoboz 32"/>
          <p:cNvSpPr txBox="1"/>
          <p:nvPr/>
        </p:nvSpPr>
        <p:spPr>
          <a:xfrm>
            <a:off x="123320" y="2123564"/>
            <a:ext cx="2562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hu-HU" b="1" dirty="0" smtClean="0"/>
              <a:t>2. VBKJ rendszeren kívül: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16165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Bemutat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emutat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Bemutató1</Template>
  <TotalTime>33145</TotalTime>
  <Words>342</Words>
  <Application>Microsoft Office PowerPoint</Application>
  <PresentationFormat>Diavetítés a képernyőre (4:3 oldalarány)</PresentationFormat>
  <Paragraphs>64</Paragraphs>
  <Slides>3</Slides>
  <Notes>3</Notes>
  <HiddenSlides>0</HiddenSlides>
  <MMClips>0</MMClips>
  <ScaleCrop>false</ScaleCrop>
  <HeadingPairs>
    <vt:vector size="4" baseType="variant">
      <vt:variant>
        <vt:lpstr>Téma</vt:lpstr>
      </vt:variant>
      <vt:variant>
        <vt:i4>2</vt:i4>
      </vt:variant>
      <vt:variant>
        <vt:lpstr>Diacímek</vt:lpstr>
      </vt:variant>
      <vt:variant>
        <vt:i4>3</vt:i4>
      </vt:variant>
    </vt:vector>
  </HeadingPairs>
  <TitlesOfParts>
    <vt:vector size="5" baseType="lpstr">
      <vt:lpstr>Bemutató1</vt:lpstr>
      <vt:lpstr>1_Bemutató1</vt:lpstr>
      <vt:lpstr>PowerPoint bemutató</vt:lpstr>
      <vt:lpstr>PowerPoint bemutató</vt:lpstr>
      <vt:lpstr>PowerPoint bemutató</vt:lpstr>
    </vt:vector>
  </TitlesOfParts>
  <Company>MVMI Informatika ZRt.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Elter Csaba</dc:creator>
  <cp:lastModifiedBy>Éliás Andrea</cp:lastModifiedBy>
  <cp:revision>333</cp:revision>
  <cp:lastPrinted>2013-11-12T11:05:04Z</cp:lastPrinted>
  <dcterms:created xsi:type="dcterms:W3CDTF">2012-05-08T09:53:10Z</dcterms:created>
  <dcterms:modified xsi:type="dcterms:W3CDTF">2013-11-12T14:12:27Z</dcterms:modified>
</cp:coreProperties>
</file>