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1" r:id="rId4"/>
    <p:sldId id="264" r:id="rId5"/>
    <p:sldId id="284" r:id="rId6"/>
    <p:sldId id="265" r:id="rId7"/>
    <p:sldId id="266" r:id="rId8"/>
    <p:sldId id="280" r:id="rId9"/>
    <p:sldId id="281" r:id="rId10"/>
    <p:sldId id="269" r:id="rId11"/>
    <p:sldId id="283" r:id="rId12"/>
    <p:sldId id="282" r:id="rId13"/>
    <p:sldId id="271" r:id="rId14"/>
    <p:sldId id="272" r:id="rId15"/>
    <p:sldId id="273" r:id="rId16"/>
    <p:sldId id="285" r:id="rId17"/>
    <p:sldId id="274" r:id="rId18"/>
    <p:sldId id="275" r:id="rId19"/>
    <p:sldId id="276" r:id="rId20"/>
    <p:sldId id="286" r:id="rId21"/>
  </p:sldIdLst>
  <p:sldSz cx="9144000" cy="6858000" type="screen4x3"/>
  <p:notesSz cx="9144000" cy="6858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9900"/>
    <a:srgbClr val="D7AE3B"/>
    <a:srgbClr val="001339"/>
    <a:srgbClr val="001236"/>
    <a:srgbClr val="0018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4660"/>
  </p:normalViewPr>
  <p:slideViewPr>
    <p:cSldViewPr>
      <p:cViewPr varScale="1">
        <p:scale>
          <a:sx n="66" d="100"/>
          <a:sy n="66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6A585-CCAF-41D8-B751-A3A900219ABE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AF63-F38E-4EE9-8C26-FF2B5E73130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0042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476EC-FDD6-4DD0-B09C-3712C2EDB7B1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43EC3-24D5-4545-9C40-EDB6F4059D8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6098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rgbClr val="0013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Kép 25" descr="Szurke_csillag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4788024" y="0"/>
            <a:ext cx="4355976" cy="447613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722511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6400800" cy="504056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5" y="6182803"/>
            <a:ext cx="4464495" cy="48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iStock_000003660617XLarge.jpg"/>
          <p:cNvPicPr>
            <a:picLocks noChangeAspect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>
          <a:xfrm>
            <a:off x="-36512" y="4365104"/>
            <a:ext cx="1440160" cy="126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Kép 13" descr="iStock_000009066670XXLarge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1475656" y="4365104"/>
            <a:ext cx="1512168" cy="1273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Kép 17" descr="iStock_000016383028Large.jpg"/>
          <p:cNvPicPr>
            <a:picLocks noChangeAspect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>
          <a:xfrm>
            <a:off x="3059832" y="4365104"/>
            <a:ext cx="1512168" cy="1249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Kép 18" descr="Aranytömbök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7740352" y="4367676"/>
            <a:ext cx="1440160" cy="1221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Kép 19" descr="iStock_000010234224XXLarge.jpg"/>
          <p:cNvPicPr>
            <a:picLocks noChangeAspect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>
          <a:xfrm>
            <a:off x="6228184" y="4357920"/>
            <a:ext cx="1440160" cy="1231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Kép 20" descr="iStock_000007889488XLarge.jpg"/>
          <p:cNvPicPr>
            <a:picLocks noChangeAspect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>
          <a:xfrm>
            <a:off x="4644008" y="4365105"/>
            <a:ext cx="1512168" cy="1241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Kép 12" descr="feher_logo_superbrands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7651941" y="6165304"/>
            <a:ext cx="1384555" cy="588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D7AE3B"/>
              </a:buClr>
              <a:buFontTx/>
              <a:buBlip>
                <a:blip r:embed="rId2"/>
              </a:buBlip>
              <a:defRPr/>
            </a:lvl1pPr>
            <a:lvl2pPr>
              <a:buClr>
                <a:srgbClr val="D7AE3B"/>
              </a:buClr>
              <a:defRPr/>
            </a:lvl2pPr>
            <a:lvl3pPr>
              <a:buClr>
                <a:srgbClr val="D7AE3B"/>
              </a:buClr>
              <a:defRPr/>
            </a:lvl3pPr>
            <a:lvl4pPr>
              <a:buClr>
                <a:srgbClr val="D7AE3B"/>
              </a:buClr>
              <a:defRPr/>
            </a:lvl4pPr>
            <a:lvl5pPr>
              <a:buClr>
                <a:srgbClr val="D7AE3B"/>
              </a:buClr>
              <a:defRPr/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szurke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5279136" y="0"/>
            <a:ext cx="3864864" cy="3950208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02840" y="183778"/>
            <a:ext cx="8229600" cy="580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2013.11.19.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" name="Kép 9" descr="vonal_fels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90648" y="764704"/>
            <a:ext cx="8241792" cy="6096"/>
          </a:xfrm>
          <a:prstGeom prst="rect">
            <a:avLst/>
          </a:prstGeom>
        </p:spPr>
      </p:pic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395536" y="762000"/>
            <a:ext cx="8229600" cy="0"/>
          </a:xfrm>
          <a:prstGeom prst="line">
            <a:avLst/>
          </a:prstGeom>
          <a:noFill/>
          <a:ln w="19050">
            <a:solidFill>
              <a:srgbClr val="DCAA28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/>
          </a:p>
        </p:txBody>
      </p:sp>
      <p:pic>
        <p:nvPicPr>
          <p:cNvPr id="13" name="Kép 12" descr="ppt_lablec_final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302252"/>
            <a:ext cx="9144000" cy="5831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D7AE3B"/>
        </a:buClr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://www.medicover.com/huhu/Default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8136904" cy="1152128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effectLst/>
              </a:rPr>
              <a:t>A</a:t>
            </a:r>
            <a:r>
              <a:rPr lang="hu-HU" sz="3600" dirty="0" smtClean="0">
                <a:effectLst/>
              </a:rPr>
              <a:t>dómentes </a:t>
            </a:r>
            <a:r>
              <a:rPr lang="hu-HU" sz="3600" dirty="0">
                <a:effectLst/>
              </a:rPr>
              <a:t>juttatási </a:t>
            </a:r>
            <a:r>
              <a:rPr lang="hu-HU" sz="3600" dirty="0" smtClean="0">
                <a:effectLst/>
              </a:rPr>
              <a:t>elemek: </a:t>
            </a:r>
            <a:r>
              <a:rPr lang="hu-HU" sz="3600" dirty="0">
                <a:effectLst/>
              </a:rPr>
              <a:t>betegségbiztosítás!</a:t>
            </a: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7414584" cy="504056"/>
          </a:xfrm>
        </p:spPr>
        <p:txBody>
          <a:bodyPr/>
          <a:lstStyle/>
          <a:p>
            <a:r>
              <a:rPr lang="hu-HU" sz="2800" dirty="0" smtClean="0"/>
              <a:t>MVM</a:t>
            </a:r>
            <a:endParaRPr lang="hu-HU" sz="2800" dirty="0"/>
          </a:p>
        </p:txBody>
      </p:sp>
      <p:sp>
        <p:nvSpPr>
          <p:cNvPr id="6" name="Alcím 2"/>
          <p:cNvSpPr txBox="1">
            <a:spLocks/>
          </p:cNvSpPr>
          <p:nvPr/>
        </p:nvSpPr>
        <p:spPr>
          <a:xfrm>
            <a:off x="683567" y="3284984"/>
            <a:ext cx="4504297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Balázs Iván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683568" y="3573016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hu-HU" sz="2000" b="1" noProof="0" dirty="0" smtClean="0">
                <a:solidFill>
                  <a:schemeClr val="bg1"/>
                </a:solidFill>
              </a:rPr>
              <a:t>Egészségbiztosítási Szakértő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7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Lekerekített téglalap 7"/>
          <p:cNvSpPr>
            <a:spLocks noChangeArrowheads="1"/>
          </p:cNvSpPr>
          <p:nvPr/>
        </p:nvSpPr>
        <p:spPr bwMode="auto">
          <a:xfrm>
            <a:off x="0" y="116632"/>
            <a:ext cx="7405687" cy="59761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99">
                  <a:alpha val="32999"/>
                </a:srgbClr>
              </a:gs>
              <a:gs pos="50000">
                <a:srgbClr val="C2D1ED">
                  <a:alpha val="66499"/>
                </a:srgbClr>
              </a:gs>
              <a:gs pos="100000">
                <a:srgbClr val="E1E8F5"/>
              </a:gs>
            </a:gsLst>
            <a:lin ang="16200000" scaled="1"/>
          </a:gradFill>
          <a:ln w="25400">
            <a:noFill/>
            <a:round/>
            <a:headEnd/>
            <a:tailEnd/>
          </a:ln>
        </p:spPr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hu-HU" sz="2000" b="1" dirty="0" err="1" smtClean="0">
                <a:solidFill>
                  <a:srgbClr val="595959"/>
                </a:solidFill>
                <a:latin typeface="Calibri" pitchFamily="34" charset="0"/>
              </a:rPr>
              <a:t>járóbeteg</a:t>
            </a:r>
            <a:r>
              <a:rPr lang="hu-HU" sz="2000" b="1" dirty="0" smtClean="0">
                <a:solidFill>
                  <a:srgbClr val="595959"/>
                </a:solidFill>
                <a:latin typeface="Calibri" pitchFamily="34" charset="0"/>
              </a:rPr>
              <a:t> </a:t>
            </a: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szakellátás </a:t>
            </a:r>
          </a:p>
          <a:p>
            <a:pPr>
              <a:defRPr/>
            </a:pPr>
            <a:r>
              <a:rPr lang="hu-HU" sz="2000" dirty="0">
                <a:solidFill>
                  <a:srgbClr val="009999"/>
                </a:solidFill>
                <a:latin typeface="Calibri" pitchFamily="34" charset="0"/>
              </a:rPr>
              <a:t>belgyógyászat, sebészet, szülészet, nőgyógyászat, gyermekgyógyászat, szemészet, fül-orr-gégészet, ideggyógyászat, reumatológia, ortopédia, bőrgyógyászat, röntgen, laboratórium, stb.</a:t>
            </a:r>
          </a:p>
          <a:p>
            <a:pPr>
              <a:defRPr/>
            </a:pPr>
            <a:endParaRPr lang="hu-HU" sz="2000" dirty="0">
              <a:solidFill>
                <a:srgbClr val="0099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egynapos beavatkozások</a:t>
            </a:r>
            <a:r>
              <a:rPr lang="hu-HU" sz="2000" dirty="0">
                <a:solidFill>
                  <a:srgbClr val="595959"/>
                </a:solidFill>
                <a:latin typeface="Calibri" pitchFamily="34" charset="0"/>
              </a:rPr>
              <a:t> </a:t>
            </a:r>
          </a:p>
          <a:p>
            <a:pPr>
              <a:defRPr/>
            </a:pPr>
            <a:r>
              <a:rPr lang="hu-HU" sz="2000" dirty="0">
                <a:solidFill>
                  <a:srgbClr val="009999"/>
                </a:solidFill>
                <a:latin typeface="Calibri" pitchFamily="34" charset="0"/>
              </a:rPr>
              <a:t>általános sebészeti műtétek, visszér műtétek, aranyér műtétek, nőgyógyászati műtétek, traumatológiai műtétek, szájsebészeti műtétek, fül - orr - gégészeti műtétek, ortopéd sebészeti műtétek, stb.</a:t>
            </a:r>
          </a:p>
          <a:p>
            <a:pPr>
              <a:defRPr/>
            </a:pPr>
            <a:endParaRPr lang="hu-HU" sz="2000" dirty="0">
              <a:solidFill>
                <a:srgbClr val="0099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nagy értékű képalkotó diagnosztika </a:t>
            </a:r>
          </a:p>
          <a:p>
            <a:pPr>
              <a:defRPr/>
            </a:pPr>
            <a:r>
              <a:rPr lang="hu-HU" sz="2000" dirty="0">
                <a:solidFill>
                  <a:srgbClr val="009999"/>
                </a:solidFill>
                <a:latin typeface="Calibri" pitchFamily="34" charset="0"/>
              </a:rPr>
              <a:t>pl.: CT, MRI, ultrahang</a:t>
            </a:r>
          </a:p>
          <a:p>
            <a:pPr>
              <a:defRPr/>
            </a:pPr>
            <a:endParaRPr lang="hu-HU" sz="2000" dirty="0">
              <a:solidFill>
                <a:srgbClr val="009999"/>
              </a:solidFill>
              <a:latin typeface="Calibri" pitchFamily="34" charset="0"/>
            </a:endParaRPr>
          </a:p>
          <a:p>
            <a:pPr>
              <a:defRPr/>
            </a:pPr>
            <a:r>
              <a:rPr lang="hu-HU" sz="2000" b="1" dirty="0">
                <a:solidFill>
                  <a:srgbClr val="595959"/>
                </a:solidFill>
                <a:latin typeface="Calibri" pitchFamily="34" charset="0"/>
              </a:rPr>
              <a:t>menedzserszűrés</a:t>
            </a:r>
          </a:p>
          <a:p>
            <a:pPr>
              <a:defRPr/>
            </a:pPr>
            <a:endParaRPr lang="hu-HU" sz="2000" b="1" dirty="0"/>
          </a:p>
        </p:txBody>
      </p:sp>
      <p:grpSp>
        <p:nvGrpSpPr>
          <p:cNvPr id="36868" name="Csoportba foglalás 10"/>
          <p:cNvGrpSpPr>
            <a:grpSpLocks/>
          </p:cNvGrpSpPr>
          <p:nvPr/>
        </p:nvGrpSpPr>
        <p:grpSpPr bwMode="auto">
          <a:xfrm>
            <a:off x="2843213" y="5084763"/>
            <a:ext cx="285750" cy="438150"/>
            <a:chOff x="0" y="0"/>
            <a:chExt cx="285750" cy="438150"/>
          </a:xfrm>
        </p:grpSpPr>
        <p:sp>
          <p:nvSpPr>
            <p:cNvPr id="36870" name="Ellipszis 9"/>
            <p:cNvSpPr>
              <a:spLocks noChangeArrowheads="1"/>
            </p:cNvSpPr>
            <p:nvPr/>
          </p:nvSpPr>
          <p:spPr bwMode="auto">
            <a:xfrm>
              <a:off x="0" y="57150"/>
              <a:ext cx="285750" cy="304800"/>
            </a:xfrm>
            <a:prstGeom prst="ellipse">
              <a:avLst/>
            </a:prstGeom>
            <a:solidFill>
              <a:srgbClr val="DAEEF3"/>
            </a:solidFill>
            <a:ln w="25400">
              <a:solidFill>
                <a:srgbClr val="31849B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hu-HU"/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9525" y="0"/>
              <a:ext cx="200025" cy="438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hu-HU" sz="2000" b="1">
                  <a:solidFill>
                    <a:srgbClr val="31849B"/>
                  </a:solidFill>
                  <a:latin typeface="Times New Roman" pitchFamily="18" charset="0"/>
                </a:rPr>
                <a:t>!</a:t>
              </a:r>
              <a:endParaRPr lang="hu-HU"/>
            </a:p>
          </p:txBody>
        </p:sp>
      </p:grpSp>
      <p:pic>
        <p:nvPicPr>
          <p:cNvPr id="36869" name="Kép 3" descr="PrivateMed_foto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146897"/>
            <a:ext cx="20669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94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Szolgáltatási limitek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83122" cy="327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21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58092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Kiegészítő szolgáltatások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8281" y="1517975"/>
            <a:ext cx="3870183" cy="32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374" y="1517974"/>
            <a:ext cx="4312579" cy="32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6285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Választható szűrővizsgálat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77416"/>
            <a:ext cx="8077984" cy="521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6723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PrivateMed</a:t>
            </a:r>
            <a:r>
              <a:rPr lang="hu-HU" sz="2800" dirty="0" smtClean="0"/>
              <a:t> Group működése</a:t>
            </a:r>
          </a:p>
        </p:txBody>
      </p:sp>
      <p:sp>
        <p:nvSpPr>
          <p:cNvPr id="35843" name="Lekerekített téglalap 42"/>
          <p:cNvSpPr>
            <a:spLocks noChangeArrowheads="1"/>
          </p:cNvSpPr>
          <p:nvPr/>
        </p:nvSpPr>
        <p:spPr bwMode="auto">
          <a:xfrm>
            <a:off x="755576" y="1412776"/>
            <a:ext cx="8155064" cy="431651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Probléma esetén </a:t>
            </a:r>
            <a:r>
              <a:rPr lang="hu-HU" b="1" u="sng" dirty="0">
                <a:solidFill>
                  <a:srgbClr val="FFFFFF"/>
                </a:solidFill>
                <a:latin typeface="Calibri" pitchFamily="34" charset="0"/>
              </a:rPr>
              <a:t>telefonos orvosi konzultáció</a:t>
            </a:r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 a </a:t>
            </a:r>
            <a:r>
              <a:rPr lang="hu-HU" dirty="0" err="1">
                <a:solidFill>
                  <a:srgbClr val="FFFFFF"/>
                </a:solidFill>
                <a:latin typeface="Calibri" pitchFamily="34" charset="0"/>
              </a:rPr>
              <a:t>PrivateMed</a:t>
            </a:r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hu-HU" dirty="0" err="1">
                <a:solidFill>
                  <a:srgbClr val="FFFFFF"/>
                </a:solidFill>
                <a:latin typeface="Calibri" pitchFamily="34" charset="0"/>
              </a:rPr>
              <a:t>call</a:t>
            </a:r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 centeren keresztül</a:t>
            </a:r>
            <a:endParaRPr lang="hu-HU" sz="3200" dirty="0"/>
          </a:p>
        </p:txBody>
      </p:sp>
      <p:sp>
        <p:nvSpPr>
          <p:cNvPr id="35844" name="Lekerekített téglalap 36"/>
          <p:cNvSpPr>
            <a:spLocks noChangeArrowheads="1"/>
          </p:cNvSpPr>
          <p:nvPr/>
        </p:nvSpPr>
        <p:spPr bwMode="auto">
          <a:xfrm>
            <a:off x="684307" y="2883935"/>
            <a:ext cx="8153306" cy="616256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b="1" u="sng">
                <a:solidFill>
                  <a:srgbClr val="FFFFFF"/>
                </a:solidFill>
                <a:latin typeface="Calibri" pitchFamily="34" charset="0"/>
              </a:rPr>
              <a:t>Telefonos időpontegyeztetés</a:t>
            </a:r>
            <a:r>
              <a:rPr lang="hu-HU">
                <a:solidFill>
                  <a:srgbClr val="FFFFFF"/>
                </a:solidFill>
                <a:latin typeface="Calibri" pitchFamily="34" charset="0"/>
              </a:rPr>
              <a:t> a PrivateMed call centerrel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Calibri" pitchFamily="34" charset="0"/>
              </a:rPr>
              <a:t>Max. 3 napon belül ügyfélnek megfelelő időpont megszervezése szakrendelésre</a:t>
            </a:r>
            <a:endParaRPr lang="hu-HU" sz="3200"/>
          </a:p>
        </p:txBody>
      </p:sp>
      <p:sp>
        <p:nvSpPr>
          <p:cNvPr id="35845" name="Lekerekített téglalap 35"/>
          <p:cNvSpPr>
            <a:spLocks noChangeArrowheads="1"/>
          </p:cNvSpPr>
          <p:nvPr/>
        </p:nvSpPr>
        <p:spPr bwMode="auto">
          <a:xfrm>
            <a:off x="686189" y="3954436"/>
            <a:ext cx="8133962" cy="553816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b="1" u="sng">
                <a:solidFill>
                  <a:srgbClr val="FFFFFF"/>
                </a:solidFill>
                <a:latin typeface="Calibri" pitchFamily="34" charset="0"/>
              </a:rPr>
              <a:t>Vizsgálat</a:t>
            </a:r>
            <a:r>
              <a:rPr lang="hu-HU">
                <a:solidFill>
                  <a:srgbClr val="FFFFFF"/>
                </a:solidFill>
                <a:latin typeface="Calibri" pitchFamily="34" charset="0"/>
              </a:rPr>
              <a:t>: max. 5 napon belül, egyeztetett időpontban minőségi ellátás 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Calibri" pitchFamily="34" charset="0"/>
              </a:rPr>
              <a:t>(díját a biztosító fizeti)</a:t>
            </a:r>
            <a:endParaRPr lang="hu-HU" sz="3200"/>
          </a:p>
        </p:txBody>
      </p:sp>
      <p:sp>
        <p:nvSpPr>
          <p:cNvPr id="35846" name="Lekerekített téglalap 34"/>
          <p:cNvSpPr>
            <a:spLocks noChangeArrowheads="1"/>
          </p:cNvSpPr>
          <p:nvPr/>
        </p:nvSpPr>
        <p:spPr bwMode="auto">
          <a:xfrm>
            <a:off x="686189" y="5034166"/>
            <a:ext cx="8133962" cy="555174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b="1" u="sng">
                <a:solidFill>
                  <a:srgbClr val="FFFFFF"/>
                </a:solidFill>
                <a:latin typeface="Calibri" pitchFamily="34" charset="0"/>
              </a:rPr>
              <a:t>Szolgáltatás ellenőrzése</a:t>
            </a:r>
            <a:r>
              <a:rPr lang="hu-HU">
                <a:solidFill>
                  <a:srgbClr val="FFFFFF"/>
                </a:solidFill>
                <a:latin typeface="Calibri" pitchFamily="34" charset="0"/>
              </a:rPr>
              <a:t>: A PrivateMed call center érdeklődik, </a:t>
            </a:r>
          </a:p>
          <a:p>
            <a:pPr algn="ctr"/>
            <a:r>
              <a:rPr lang="hu-HU">
                <a:solidFill>
                  <a:srgbClr val="FFFFFF"/>
                </a:solidFill>
                <a:latin typeface="Calibri" pitchFamily="34" charset="0"/>
              </a:rPr>
              <a:t>hogy minden rendben zajlott-e</a:t>
            </a:r>
            <a:endParaRPr lang="hu-HU" sz="3200"/>
          </a:p>
        </p:txBody>
      </p:sp>
      <p:sp>
        <p:nvSpPr>
          <p:cNvPr id="35847" name="Lekerekített téglalap 40"/>
          <p:cNvSpPr>
            <a:spLocks noChangeArrowheads="1"/>
          </p:cNvSpPr>
          <p:nvPr/>
        </p:nvSpPr>
        <p:spPr bwMode="auto">
          <a:xfrm>
            <a:off x="389529" y="2072190"/>
            <a:ext cx="3318376" cy="491376"/>
          </a:xfrm>
          <a:prstGeom prst="roundRect">
            <a:avLst>
              <a:gd name="adj" fmla="val 16667"/>
            </a:avLst>
          </a:prstGeom>
          <a:solidFill>
            <a:srgbClr val="31849B"/>
          </a:solidFill>
          <a:ln w="317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hu-HU" dirty="0">
                <a:solidFill>
                  <a:srgbClr val="FFFFFF"/>
                </a:solidFill>
                <a:latin typeface="Calibri" pitchFamily="34" charset="0"/>
              </a:rPr>
              <a:t>Háziorvosi/üzemorvosi vizsgálat, beutaló </a:t>
            </a:r>
            <a:endParaRPr lang="hu-HU" sz="3200" dirty="0"/>
          </a:p>
        </p:txBody>
      </p:sp>
      <p:sp>
        <p:nvSpPr>
          <p:cNvPr id="35848" name="Szövegdoboz 41"/>
          <p:cNvSpPr txBox="1">
            <a:spLocks noChangeArrowheads="1"/>
          </p:cNvSpPr>
          <p:nvPr/>
        </p:nvSpPr>
        <p:spPr bwMode="auto">
          <a:xfrm>
            <a:off x="5022844" y="2040054"/>
            <a:ext cx="3725870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hu-HU">
                <a:latin typeface="Calibri" pitchFamily="34" charset="0"/>
              </a:rPr>
              <a:t>beutaló nélkül igénybe vehető vizsgálatok esetén azonnal</a:t>
            </a:r>
            <a:endParaRPr lang="hu-HU" sz="3600"/>
          </a:p>
        </p:txBody>
      </p:sp>
      <p:pic>
        <p:nvPicPr>
          <p:cNvPr id="35849" name="Kép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8785" y="1925305"/>
            <a:ext cx="486908" cy="50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Kép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115" y="3615585"/>
            <a:ext cx="234574" cy="24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Kép 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6871" y="4677728"/>
            <a:ext cx="251753" cy="2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Kép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096" y="1535875"/>
            <a:ext cx="406211" cy="33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3" name="Kép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423" y="2686385"/>
            <a:ext cx="406212" cy="41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9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229600" cy="580926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szolgáltatás díja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380" y="2736964"/>
            <a:ext cx="3856068" cy="3279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30109"/>
            <a:ext cx="4312579" cy="329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0" y="1015301"/>
            <a:ext cx="9143999" cy="1360915"/>
            <a:chOff x="0" y="1015301"/>
            <a:chExt cx="9143999" cy="136091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15301"/>
              <a:ext cx="9143999" cy="1360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églalap 1"/>
            <p:cNvSpPr/>
            <p:nvPr/>
          </p:nvSpPr>
          <p:spPr>
            <a:xfrm>
              <a:off x="0" y="2132856"/>
              <a:ext cx="3131840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xmlns="" val="346960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Szolgáltatói lista országosan</a:t>
            </a:r>
            <a:endParaRPr lang="hu-HU" dirty="0"/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603344"/>
              </p:ext>
            </p:extLst>
          </p:nvPr>
        </p:nvGraphicFramePr>
        <p:xfrm>
          <a:off x="34709" y="777870"/>
          <a:ext cx="3889219" cy="5387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6505"/>
                <a:gridCol w="955959"/>
                <a:gridCol w="856755"/>
              </a:tblGrid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Intézmény neve</a:t>
                      </a:r>
                      <a:endParaRPr lang="hu-H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Megye</a:t>
                      </a:r>
                      <a:endParaRPr lang="hu-H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Helység</a:t>
                      </a:r>
                      <a:endParaRPr lang="hu-HU" sz="700" b="1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 Kiskun Megyei Önkormányzat Kórháza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Kecskemét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Bajai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Baja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Mediroyal Kft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Kecskemét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Vasútegészségügyi Szolgáltató Kht. Kiskunhalas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Kiskunhalas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Kiskunhalasi Semmelweis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Bács- Kiskun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Kiskunhalas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Aniron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Brachman &amp; Kálmán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Da Vinci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Mohács Városi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Mohács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Neuro CT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Neurocard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Mohács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Neuro-TMS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Siklósi Kórház Nonprofit Kft.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Siklós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u="none" strike="noStrike" dirty="0">
                          <a:effectLst/>
                        </a:rPr>
                        <a:t>Szabados és Társa Eü. Kft.</a:t>
                      </a:r>
                      <a:endParaRPr lang="pt-BR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Uro- Clin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 Egészségügyi Szolgálat Kht. 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Villa Doctoris Medici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Baranya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Pécs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Attentus Kft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Szarvas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 Megyei Pándy Kálmán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Coronella Orvosi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Jurdi Imad / jurdi.net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Martyin Tibor és Társa Egészségügyi Szolgáltató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Réthy Pál Kh- Rendelőintézet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Orosháza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Sas Gyógyszertár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Sine Morbo BT. / Dr. Buki Mária belgyógyász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Sybilla Magánorvosi Rendelő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Gyula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Vasútegészségügyi Kht.Békéscsaba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Békéscsaba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AA Med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Bató-Házi Egészségközpont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 Abaúj - Zemplén Megyei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Cordius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Erzsébet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Sátoraljaújhely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Mezőkövesdi Rendelő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Mezőkövesd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MISEK Nonprofit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 Ferenc Rehabilitációs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 János Magánorvosi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 Egészségügyi Szolgálat Kht. 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Borsod-Abaúj Zemplén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Miskolc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Aromo-Med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 XIII.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Béke Téri Egészségügyi Szolgáltató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 XVIII.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Belváros-Lipótváros Egészségügyi Szolgáltató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Budapest, V.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Budai Hepatológiai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 XII. ker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  <a:tr h="122442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Centrum-Lab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Budapest II. </a:t>
                      </a:r>
                      <a:r>
                        <a:rPr lang="hu-HU" sz="700" u="none" strike="noStrike" dirty="0" err="1">
                          <a:effectLst/>
                        </a:rPr>
                        <a:t>ker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783" marR="6783" marT="6783" marB="0" anchor="b"/>
                </a:tc>
              </a:tr>
            </a:tbl>
          </a:graphicData>
        </a:graphic>
      </p:graphicFrame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8836070"/>
              </p:ext>
            </p:extLst>
          </p:nvPr>
        </p:nvGraphicFramePr>
        <p:xfrm>
          <a:off x="2123728" y="844667"/>
          <a:ext cx="3312368" cy="5392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8516"/>
                <a:gridCol w="814171"/>
                <a:gridCol w="729681"/>
              </a:tblGrid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Coral Szakorvosi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David Gerincklinika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Gimes Gábor nőgyógyász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Lantos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Polgár Zoltán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Rose Magánkórház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Endomedix Diagnosztikai Központok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Fabian Anti-Aging Clinic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Gaba Medical Center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Géndiagnosztikai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Ilka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XIV.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IMS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Istenhegyi Magánklinika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Kék Lagúna Egészségközpont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Kelen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Mamma Zrt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Mammut Egészségügyi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Med4You - Dr. Szabó Gábor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Medikor Hungary Kft.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MediMOM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MeDoc Egészségközpont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Mosgásszervi Diagnosztika Kft. (MR, UH)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Optimo-Med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Ormos Intézet Zrt.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XVIII.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Oxygen Medical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I. és IV. ker.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Pálmai-Med Kft.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Pannon Halláscentrum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Pannónia Magánorvosi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Pet-Pozitron Diagnosztikai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Pre-Pharma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Raditec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42093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Regenero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Rózsakert Medical Center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Semmelweis Egészségügyi és Szolgáltató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IX.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Sümeghi Orvosi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Svábhegyi Gyógyintézet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Telki Rendelőintézet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Vasútegészségügyi Szolgáltató Kht.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 VI.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Vitalorg Kft. Szakorvosi Megánrendelő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Budapest, XIII. ker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Aranyklinika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Aranyklinika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Bartkó Judit reumatológus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Bod Barnabás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Kohán Mária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Fontana Egészség és Életmód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Hódmezővásárhely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Gesztenyeliget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Gyógy-Palota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u="none" strike="noStrike">
                          <a:effectLst/>
                        </a:rPr>
                        <a:t>Kisteleki Nappali Kh., Kisteleki Eü- i Kht.</a:t>
                      </a:r>
                      <a:endParaRPr lang="fi-FI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Kistelek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Medicenter (Mediteam)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  <a:tr h="10295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Park Egészségközpont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 dirty="0">
                          <a:effectLst/>
                        </a:rPr>
                        <a:t>Szeged</a:t>
                      </a:r>
                      <a:endParaRPr lang="hu-H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739" marR="5739" marT="5739" marB="0" anchor="b"/>
                </a:tc>
              </a:tr>
            </a:tbl>
          </a:graphicData>
        </a:graphic>
      </p:graphicFrame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650025"/>
              </p:ext>
            </p:extLst>
          </p:nvPr>
        </p:nvGraphicFramePr>
        <p:xfrm>
          <a:off x="3610551" y="842776"/>
          <a:ext cx="3121689" cy="5322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710"/>
                <a:gridCol w="767302"/>
                <a:gridCol w="687677"/>
              </a:tblGrid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Gellért Orvoscentrum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SZTE-Klinikai Mikrobiológiai Diagnosztikai 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SZTE-Nőgyógyászati 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SZTE-Urológiai 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 Egészségügyi Szolgáltató Kht 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Csongrád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Szeged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4D Ultrahang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Alba Egészségközpont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Bicskei Egészségügyi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Bicske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Botos és Társa Egészségügyi Szolgáltató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Szabó Péter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Egészségért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Dunaújváros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 Megyei Szent György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Globomed Kft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Life Egészségcentrum = 4D Ultrahang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Pantaleon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Dunaújváros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Virág Egészség 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Vita Natura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Fejér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Székesfehérvár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Érgondnok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Erzsébet Oktatókórház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Kardirex Eü-i Központ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Korona Dental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Mamma Zrt.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Csorna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Petz Aladár Megyei Oktató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 Egészségügyi Szolgálat Kht.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Győr- Moson- 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Sopron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Debreceni Egyetem REOF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 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Vasút Egészségügyi Szolgáltató Kht. 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 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VESZ Városi Egészségügyi Szolgálat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 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Hajdú-Bihar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Debrecen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Albert Schweitzer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Hatvan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Bugát Pál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Gyöngyös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Corimed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Ergo-Med Gyöngyös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Gyöngyös/Visonta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Euromedic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Hatvan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Markhot Ferenc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Patakpart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Platán Egészségcentrum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Heves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Eger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Gál- Dr. Végh Eü. Szolg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Jakab és Tsi EÜ-Szolgáltató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Hetényi Géza Kórház - Rendelőintézet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Mamma Zrt.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MÁV Kórház és Rendelőintézet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István Egészségház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Jász-Nagykun 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Szolnok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Amun-Med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Fain András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Hetényi István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Maródi Márta egyéni vállalkozó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Puskás Zoltán bőrgyógyász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Dr. Varga - Praxis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179262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Eszlári és Társa Egészségügyi Szolgáltató és Vállalkozó Bt.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Tatabánya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Granmed Kft.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Kastélypark Klinika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Tata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Mosgásszervi Diagnosztika Kft. (CT)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Esztergom 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  <a:tr h="92347"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Szent Borbála Kórház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>
                          <a:effectLst/>
                        </a:rPr>
                        <a:t>Komárom-Esztergom</a:t>
                      </a:r>
                      <a:endParaRPr lang="hu-HU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600" u="none" strike="noStrike" dirty="0">
                          <a:effectLst/>
                        </a:rPr>
                        <a:t>Tatabánya</a:t>
                      </a:r>
                      <a:endParaRPr lang="hu-H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32" marR="5432" marT="5432" marB="0" anchor="b"/>
                </a:tc>
              </a:tr>
            </a:tbl>
          </a:graphicData>
        </a:graphic>
      </p:graphicFrame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328339"/>
              </p:ext>
            </p:extLst>
          </p:nvPr>
        </p:nvGraphicFramePr>
        <p:xfrm>
          <a:off x="5292080" y="783586"/>
          <a:ext cx="3877252" cy="540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70115"/>
                <a:gridCol w="871033"/>
                <a:gridCol w="936104"/>
              </a:tblGrid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Vaszary Kolos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Komárom-Esztergom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Esztergom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Egészség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Nógrád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Salgótarján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Nógrád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Salgótarján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 Lázár Megyei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Nógrád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Salgótarján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Dunakanyar Orvosi 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Szentendre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Cegléd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Europ- Med Orvosi Szolgáltató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Budaörs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Túri Magánklinika/Dr. Túri József sebész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Pest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Cegléd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Apponyi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Török Sándor Egészségügyi Központ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Balatonboglár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Gömb Optika 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Kaposi Mór Oktató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Marcali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Marcali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Seffer &amp; Renner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Kaposvár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Sió Medical Egészségügyi Szolg.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Somogy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Siófok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6934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Jósa András Oktatókórház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Szabolcs- Szatmár- Bereg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Nyíregyháza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Kryo- Magyar Svájci Magánklinika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Szabolcs- Szatmár- Bereg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Nyíregyháza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Preventív és Kuratív Egészségügyi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Szabolcs- Szatmár- Bereg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Nyíregyháza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Jámbor Eü.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Ergonom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Spirit Egészségcentrum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 Megyei Balassa János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Tolna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Szekszárd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Bátor György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Szombathely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Markusovszky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Morvay &amp; Morvay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 Egészségügyi Szolgálat Kht. 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Vitalitas Savariae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Szombathely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Sydó és Társa Kft.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Fourmed Kft. Gyógyház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Jeruzsálemhegyi Egészségház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NaturMed Egészségügyi Center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Balatonfüred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Vasútegészségügyi Szolgáltató Kht. Balatonfüred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Balatonfüred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 Megyei Csolnoky Ferenc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Veszprém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02734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Farkas József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Zalaegerszeg/Keszthely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214380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Horváth Katalin- Ultrahang diagnosztika magánrendelés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Dr. Németh László 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Keszthely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Euromedica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Keszthely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Kanizsai Dorottya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Nagykanizsa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Medicina Praxisház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Hévíz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Motyovszki és Társai magánorvosi rendelő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Panicellum Háziorvosi Bt.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Zalaegerszeg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Perfect Med Gyógycentrum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Nagykanizsa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  <a:tr h="110438"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 Megyei Kórház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>
                          <a:effectLst/>
                        </a:rPr>
                        <a:t>Zala</a:t>
                      </a:r>
                      <a:endParaRPr lang="hu-HU" sz="7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700" u="none" strike="noStrike" dirty="0">
                          <a:effectLst/>
                        </a:rPr>
                        <a:t>Zalaegerszeg</a:t>
                      </a:r>
                      <a:endParaRPr lang="hu-HU" sz="7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496" marR="6496" marT="649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7662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Miért előnyös juttatási elem a </a:t>
            </a:r>
            <a:r>
              <a:rPr lang="hu-HU" sz="2800" dirty="0" smtClean="0">
                <a:solidFill>
                  <a:srgbClr val="CC9900"/>
                </a:solidFill>
              </a:rPr>
              <a:t>munkavállalónak</a:t>
            </a:r>
            <a:r>
              <a:rPr lang="hu-HU" sz="2800" dirty="0" smtClean="0"/>
              <a:t>?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07504" y="1340768"/>
            <a:ext cx="9036496" cy="4176464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személyre szabott időpont egyeztetés</a:t>
            </a:r>
            <a:r>
              <a:rPr lang="hu-HU" sz="2400" dirty="0" smtClean="0"/>
              <a:t> 3 napon belül a </a:t>
            </a:r>
            <a:r>
              <a:rPr lang="hu-HU" sz="2400" dirty="0" err="1" smtClean="0"/>
              <a:t>call</a:t>
            </a:r>
            <a:r>
              <a:rPr lang="hu-HU" sz="2400" dirty="0" smtClean="0"/>
              <a:t> centeren keresztül</a:t>
            </a:r>
          </a:p>
          <a:p>
            <a:r>
              <a:rPr lang="hu-HU" sz="2400" dirty="0" smtClean="0"/>
              <a:t>szakorvosi </a:t>
            </a:r>
            <a:r>
              <a:rPr lang="hu-HU" sz="2400" b="1" dirty="0" smtClean="0"/>
              <a:t>ellátás</a:t>
            </a:r>
            <a:r>
              <a:rPr lang="hu-HU" sz="2400" dirty="0" smtClean="0"/>
              <a:t>, képalkotó diagnosztikai eljárások, egynapos  műtétek </a:t>
            </a:r>
            <a:r>
              <a:rPr lang="hu-HU" sz="2400" b="1" dirty="0" smtClean="0"/>
              <a:t>5 napon belül</a:t>
            </a:r>
          </a:p>
          <a:p>
            <a:r>
              <a:rPr lang="hu-HU" sz="2400" b="1" dirty="0" smtClean="0"/>
              <a:t>várólista nélküli egészségügyi ellátás</a:t>
            </a:r>
          </a:p>
          <a:p>
            <a:r>
              <a:rPr lang="hu-HU" sz="2400" b="1" dirty="0" smtClean="0"/>
              <a:t>éjjel-nappal hívható orvosi </a:t>
            </a:r>
            <a:r>
              <a:rPr lang="hu-HU" sz="2400" b="1" dirty="0" err="1" smtClean="0"/>
              <a:t>call</a:t>
            </a:r>
            <a:r>
              <a:rPr lang="hu-HU" sz="2400" b="1" dirty="0" smtClean="0"/>
              <a:t> center</a:t>
            </a:r>
            <a:r>
              <a:rPr lang="hu-HU" sz="2400" dirty="0" smtClean="0"/>
              <a:t> (közvetlenül orvossal beszélhet)</a:t>
            </a:r>
          </a:p>
          <a:p>
            <a:r>
              <a:rPr lang="hu-HU" sz="2400" dirty="0" smtClean="0"/>
              <a:t>2008-ban, elsőként bevezetett szolgáltatásalapú betegségbiztosítás, </a:t>
            </a:r>
            <a:r>
              <a:rPr lang="hu-HU" sz="2400" b="1" dirty="0"/>
              <a:t>5</a:t>
            </a:r>
            <a:r>
              <a:rPr lang="hu-HU" sz="2400" b="1" dirty="0" smtClean="0"/>
              <a:t> éves tapasztalat</a:t>
            </a:r>
            <a:r>
              <a:rPr lang="hu-HU" sz="2400" dirty="0" smtClean="0"/>
              <a:t>, ügyfelek visszajelzései alapján a szolgáltatás színvonalának folyamatos fejlesztése, ellenőrzése</a:t>
            </a:r>
          </a:p>
        </p:txBody>
      </p:sp>
    </p:spTree>
    <p:extLst>
      <p:ext uri="{BB962C8B-B14F-4D97-AF65-F5344CB8AC3E}">
        <p14:creationId xmlns:p14="http://schemas.microsoft.com/office/powerpoint/2010/main" xmlns="" val="66150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smtClean="0"/>
              <a:t>Miért előnyös juttatási elem a </a:t>
            </a:r>
            <a:r>
              <a:rPr lang="hu-HU" sz="2800" smtClean="0">
                <a:solidFill>
                  <a:srgbClr val="CC9900"/>
                </a:solidFill>
              </a:rPr>
              <a:t>munkáltatónak</a:t>
            </a:r>
            <a:r>
              <a:rPr lang="hu-HU" sz="2800" smtClean="0"/>
              <a:t>?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8856984" cy="5112568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Adómentes</a:t>
            </a:r>
          </a:p>
          <a:p>
            <a:r>
              <a:rPr lang="hu-HU" sz="2400" dirty="0" smtClean="0"/>
              <a:t>lehetőséget biztosít szűrővizsgálatok megszervezésére adómentesen</a:t>
            </a:r>
          </a:p>
          <a:p>
            <a:r>
              <a:rPr lang="hu-HU" sz="2400" b="1" dirty="0" smtClean="0"/>
              <a:t>csökken a dolgozók kiesése a munkaidőből </a:t>
            </a:r>
            <a:r>
              <a:rPr lang="hu-HU" sz="2400" dirty="0" smtClean="0"/>
              <a:t> </a:t>
            </a:r>
          </a:p>
          <a:p>
            <a:pPr lvl="1"/>
            <a:r>
              <a:rPr lang="hu-HU" sz="2400" dirty="0" smtClean="0"/>
              <a:t>a személyre szabott időpont-egyeztetéssel minimalizálható a várakozási idő</a:t>
            </a:r>
          </a:p>
          <a:p>
            <a:pPr lvl="1"/>
            <a:r>
              <a:rPr lang="hu-HU" sz="2400" dirty="0" smtClean="0"/>
              <a:t>a gyors ellátással kiküszöbölhető, hogy a késlekedés miatt súlyosabb szövődmények alakuljanak ki, ami még hosszabb kiesést és hosszabb ideig tartó fizetett betegszabadságot jelent</a:t>
            </a:r>
          </a:p>
          <a:p>
            <a:r>
              <a:rPr lang="hu-HU" sz="2400" dirty="0" smtClean="0"/>
              <a:t>a rugalmas ellátásnak köszönhetően </a:t>
            </a:r>
            <a:r>
              <a:rPr lang="hu-HU" sz="2400" b="1" dirty="0" smtClean="0"/>
              <a:t>csökkenhet a táppénzen töltött napok száma</a:t>
            </a:r>
          </a:p>
          <a:p>
            <a:r>
              <a:rPr lang="hu-HU" sz="2400" b="1" dirty="0" smtClean="0"/>
              <a:t>Növekszik a munkavállalók elégedettsége és teljesítménye</a:t>
            </a:r>
            <a:endParaRPr lang="hu-H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0528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Vállalati gondoskodás</a:t>
            </a:r>
          </a:p>
        </p:txBody>
      </p:sp>
      <p:sp>
        <p:nvSpPr>
          <p:cNvPr id="45058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7"/>
            <a:ext cx="8229600" cy="3816424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hu-HU" sz="2800" dirty="0" smtClean="0"/>
          </a:p>
          <a:p>
            <a:pPr algn="ctr">
              <a:buFontTx/>
              <a:buNone/>
            </a:pPr>
            <a:endParaRPr lang="hu-HU" sz="2800" dirty="0" smtClean="0"/>
          </a:p>
          <a:p>
            <a:pPr algn="ctr">
              <a:buFontTx/>
              <a:buNone/>
            </a:pPr>
            <a:endParaRPr lang="hu-HU" sz="2800" dirty="0" smtClean="0"/>
          </a:p>
          <a:p>
            <a:pPr algn="ctr">
              <a:buFontTx/>
              <a:buNone/>
            </a:pPr>
            <a:r>
              <a:rPr lang="hu-HU" sz="2800" dirty="0" smtClean="0"/>
              <a:t>A munkavállalónak mindegyik juttatás kedvező, </a:t>
            </a:r>
          </a:p>
          <a:p>
            <a:pPr algn="ctr">
              <a:buFontTx/>
              <a:buNone/>
            </a:pPr>
            <a:r>
              <a:rPr lang="hu-HU" sz="2800" dirty="0" smtClean="0"/>
              <a:t>viszont </a:t>
            </a:r>
            <a:r>
              <a:rPr lang="hu-HU" sz="2800" b="1" dirty="0" smtClean="0"/>
              <a:t>a munkáltató számára a </a:t>
            </a:r>
            <a:r>
              <a:rPr lang="hu-HU" sz="2800" b="1" dirty="0" err="1" smtClean="0"/>
              <a:t>PrivateMed</a:t>
            </a:r>
            <a:r>
              <a:rPr lang="hu-HU" sz="2800" b="1" dirty="0" smtClean="0"/>
              <a:t> Group lehet a legkedvezőbb juttatási elem.</a:t>
            </a:r>
          </a:p>
        </p:txBody>
      </p:sp>
    </p:spTree>
    <p:extLst>
      <p:ext uri="{BB962C8B-B14F-4D97-AF65-F5344CB8AC3E}">
        <p14:creationId xmlns:p14="http://schemas.microsoft.com/office/powerpoint/2010/main" xmlns="" val="264466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Adómentes juttatási elemek 2013-ban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250825" y="1125538"/>
            <a:ext cx="8642350" cy="417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spcBef>
                <a:spcPct val="20000"/>
              </a:spcBef>
              <a:buClr>
                <a:srgbClr val="D7AE3B"/>
              </a:buClr>
            </a:pPr>
            <a:endParaRPr lang="hu-HU" sz="2800" dirty="0"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latin typeface="Calibri" pitchFamily="34" charset="0"/>
              </a:rPr>
              <a:t>Vissza nem térítendő lakáscélú támogatás</a:t>
            </a: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latin typeface="Calibri" pitchFamily="34" charset="0"/>
              </a:rPr>
              <a:t>Védőoltás</a:t>
            </a: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latin typeface="Calibri" pitchFamily="34" charset="0"/>
              </a:rPr>
              <a:t>Sportrendezvényre szóló belépőjegy vagy </a:t>
            </a:r>
            <a:r>
              <a:rPr lang="hu-HU" sz="2800" dirty="0" smtClean="0">
                <a:latin typeface="Calibri" pitchFamily="34" charset="0"/>
              </a:rPr>
              <a:t>bérlet</a:t>
            </a:r>
            <a:endParaRPr lang="hu-HU" sz="2800" dirty="0"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>
                <a:solidFill>
                  <a:srgbClr val="CC9900"/>
                </a:solidFill>
                <a:latin typeface="Calibri" pitchFamily="34" charset="0"/>
              </a:rPr>
              <a:t>Betegség biztosítás </a:t>
            </a:r>
            <a:r>
              <a:rPr lang="hu-HU" sz="2800" dirty="0" smtClean="0">
                <a:solidFill>
                  <a:srgbClr val="CC9900"/>
                </a:solidFill>
                <a:latin typeface="Calibri" pitchFamily="34" charset="0"/>
              </a:rPr>
              <a:t>(minimálbér 30 %-ig)</a:t>
            </a:r>
            <a:endParaRPr lang="hu-HU" sz="2800" dirty="0">
              <a:solidFill>
                <a:srgbClr val="CC9900"/>
              </a:solidFill>
              <a:latin typeface="Calibri" pitchFamily="34" charset="0"/>
            </a:endParaRPr>
          </a:p>
          <a:p>
            <a:pPr marL="361950" indent="-361950">
              <a:spcBef>
                <a:spcPct val="20000"/>
              </a:spcBef>
              <a:buClr>
                <a:srgbClr val="D7AE3B"/>
              </a:buClr>
              <a:buFont typeface="Calibri" pitchFamily="34" charset="0"/>
              <a:buAutoNum type="arabicPeriod"/>
            </a:pPr>
            <a:r>
              <a:rPr lang="hu-HU" sz="2800" dirty="0" smtClean="0">
                <a:latin typeface="Calibri" pitchFamily="34" charset="0"/>
              </a:rPr>
              <a:t>Teljes </a:t>
            </a:r>
            <a:r>
              <a:rPr lang="hu-HU" sz="2800" dirty="0">
                <a:latin typeface="Calibri" pitchFamily="34" charset="0"/>
              </a:rPr>
              <a:t>életre szóló </a:t>
            </a:r>
            <a:r>
              <a:rPr lang="hu-HU" sz="2800" dirty="0" smtClean="0">
                <a:latin typeface="Calibri" pitchFamily="34" charset="0"/>
              </a:rPr>
              <a:t>életbiztosítás </a:t>
            </a:r>
            <a:r>
              <a:rPr lang="hu-HU" sz="2800" dirty="0">
                <a:latin typeface="Calibri" pitchFamily="34" charset="0"/>
              </a:rPr>
              <a:t>- Befektetési életbiztosítás (korlátlan)</a:t>
            </a:r>
          </a:p>
        </p:txBody>
      </p:sp>
    </p:spTree>
    <p:extLst>
      <p:ext uri="{BB962C8B-B14F-4D97-AF65-F5344CB8AC3E}">
        <p14:creationId xmlns:p14="http://schemas.microsoft.com/office/powerpoint/2010/main" xmlns="" val="13030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Szűrővizsgálat az egészségbiztosításban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 cstate="print"/>
          <a:srcRect l="744" t="17516" r="38931" b="4719"/>
          <a:stretch/>
        </p:blipFill>
        <p:spPr>
          <a:xfrm>
            <a:off x="107504" y="980728"/>
            <a:ext cx="7054050" cy="511256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28690" y="4005064"/>
            <a:ext cx="871296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hu-HU" b="1" dirty="0" smtClean="0"/>
              <a:t>„A </a:t>
            </a:r>
            <a:r>
              <a:rPr lang="hu-HU" b="1" dirty="0"/>
              <a:t>betegségbiztosítások visszaélésszerű alkalmazása</a:t>
            </a:r>
            <a:r>
              <a:rPr lang="hu-HU" dirty="0"/>
              <a:t> </a:t>
            </a:r>
          </a:p>
          <a:p>
            <a:pPr algn="just"/>
            <a:r>
              <a:rPr lang="hu-HU" dirty="0"/>
              <a:t>Ha egy adott betegségbiztosítási szerződésben nincs, vagy csak marginális a sztochasztikus elem, tehát nincs, vagy alig van benne valódi kockázatot jelentő biztosítási esemény, és a biztosítási díj – eltekintve a közreműködők adminisztrációs költségétől és hasznától – valójában csak a jelentős értékű szűrővizsgálat ellenértékét ellentételezi, akkor az ilyen betegségbiztosítási szerződés színlelt biztosítási jogviszony létrehozására irányul</a:t>
            </a:r>
            <a:r>
              <a:rPr lang="hu-HU" dirty="0" smtClean="0"/>
              <a:t>.”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128690" y="1908936"/>
            <a:ext cx="871296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„Jogszerű </a:t>
            </a:r>
            <a:r>
              <a:rPr lang="hu-HU" dirty="0"/>
              <a:t>magatartást feltételezve a betegségbiztosítás szerves részét képezi az egészségügyi szűrési vizsgálat. Az egészségügyi szűrés a betegségbiztosításhoz a következő módon illeszkedik.</a:t>
            </a:r>
          </a:p>
          <a:p>
            <a:pPr algn="just"/>
            <a:r>
              <a:rPr lang="hu-HU" dirty="0"/>
              <a:t>Az egészségügyi állapot felmérése a biztosító kockázatvállalásának nélkülözhetetlen eleme. A kockázat-elbírálás egyébként a Ptk. és a Bit. rendelkezései alapján a biztosító elemi kötelezettsége</a:t>
            </a:r>
            <a:r>
              <a:rPr lang="hu-HU" dirty="0" smtClean="0"/>
              <a:t>.”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4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Betegségbiztosítás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124744"/>
            <a:ext cx="8784976" cy="468052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A </a:t>
            </a:r>
            <a:r>
              <a:rPr lang="hu-HU" sz="2200" dirty="0">
                <a:solidFill>
                  <a:schemeClr val="accent1"/>
                </a:solidFill>
                <a:latin typeface="Arial" charset="0"/>
                <a:cs typeface="Arial" charset="0"/>
              </a:rPr>
              <a:t>betegségbiztosítás</a:t>
            </a:r>
            <a:r>
              <a:rPr lang="hu-HU" sz="2200" dirty="0" smtClean="0">
                <a:latin typeface="Arial" charset="0"/>
                <a:cs typeface="Arial" charset="0"/>
              </a:rPr>
              <a:t> egy új fajta, a </a:t>
            </a:r>
            <a:r>
              <a:rPr lang="hu-HU" sz="2200" b="1" dirty="0" smtClean="0">
                <a:latin typeface="Arial" charset="0"/>
                <a:cs typeface="Arial" charset="0"/>
              </a:rPr>
              <a:t>piacon megtalálható termékektől</a:t>
            </a:r>
            <a:r>
              <a:rPr lang="hu-HU" sz="2200" dirty="0" smtClean="0">
                <a:latin typeface="Arial" charset="0"/>
                <a:cs typeface="Arial" charset="0"/>
              </a:rPr>
              <a:t> </a:t>
            </a:r>
            <a:r>
              <a:rPr lang="hu-HU" sz="2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eltérő szolgáltatás</a:t>
            </a:r>
            <a:r>
              <a:rPr lang="hu-HU" sz="2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de a</a:t>
            </a:r>
            <a:r>
              <a:rPr lang="hu-HU" sz="2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hu-HU" sz="2200" dirty="0" smtClean="0">
                <a:latin typeface="Arial" charset="0"/>
                <a:cs typeface="Arial" charset="0"/>
              </a:rPr>
              <a:t> TB által nyújtott szolgáltatásokat nem helyettesíti teljes egészében!</a:t>
            </a:r>
          </a:p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Az ügyfelek szabadon dönthetnek, hogy a TB által nyújtott szolgáltatások mellé megvásárolják a </a:t>
            </a:r>
            <a:r>
              <a:rPr lang="hu-HU" sz="2200" dirty="0" smtClean="0">
                <a:solidFill>
                  <a:schemeClr val="accent1"/>
                </a:solidFill>
                <a:latin typeface="Arial" charset="0"/>
                <a:cs typeface="Arial" charset="0"/>
              </a:rPr>
              <a:t>betegségbiztosítás</a:t>
            </a:r>
            <a:r>
              <a:rPr lang="hu-HU" sz="2200" dirty="0" smtClean="0">
                <a:latin typeface="Arial" charset="0"/>
                <a:cs typeface="Arial" charset="0"/>
              </a:rPr>
              <a:t> szolgáltatásait.</a:t>
            </a:r>
          </a:p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Ez egy öngondoskodási forma (hasonlóan, mint állami nyugdíj + nyugdíjbiztosítás + önkéntes nyugdíjpénztár)</a:t>
            </a:r>
          </a:p>
          <a:p>
            <a:pPr algn="just">
              <a:lnSpc>
                <a:spcPct val="125000"/>
              </a:lnSpc>
            </a:pPr>
            <a:r>
              <a:rPr lang="hu-HU" sz="2200" dirty="0" smtClean="0">
                <a:latin typeface="Arial" charset="0"/>
                <a:cs typeface="Arial" charset="0"/>
              </a:rPr>
              <a:t>Gyakorlatilag a magyar egészségügyi szolgáltató rendszer jelentős részét tudja az ügyfelünk igénybe venni magasabb színvonalon, várakozási idő nélkül, havi pár ezer forintért.</a:t>
            </a:r>
          </a:p>
        </p:txBody>
      </p:sp>
    </p:spTree>
    <p:extLst>
      <p:ext uri="{BB962C8B-B14F-4D97-AF65-F5344CB8AC3E}">
        <p14:creationId xmlns:p14="http://schemas.microsoft.com/office/powerpoint/2010/main" xmlns="" val="14810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Betegségbiztosítás - piaci körkép</a:t>
            </a:r>
            <a:endParaRPr lang="hu-HU" dirty="0"/>
          </a:p>
        </p:txBody>
      </p:sp>
      <p:pic>
        <p:nvPicPr>
          <p:cNvPr id="1026" name="Picture 2" descr="Medico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4252" y="2924944"/>
            <a:ext cx="16002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16" t="8276" r="3148" b="2299"/>
          <a:stretch/>
        </p:blipFill>
        <p:spPr bwMode="auto">
          <a:xfrm>
            <a:off x="6624124" y="836712"/>
            <a:ext cx="23223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Csoportba foglalás 3"/>
          <p:cNvGrpSpPr/>
          <p:nvPr/>
        </p:nvGrpSpPr>
        <p:grpSpPr>
          <a:xfrm>
            <a:off x="5454352" y="4941168"/>
            <a:ext cx="3366120" cy="861774"/>
            <a:chOff x="3525114" y="1639194"/>
            <a:chExt cx="3366120" cy="86177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415" y="1700809"/>
              <a:ext cx="2319519" cy="800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églalap 2"/>
            <p:cNvSpPr/>
            <p:nvPr/>
          </p:nvSpPr>
          <p:spPr>
            <a:xfrm>
              <a:off x="3525114" y="1639194"/>
              <a:ext cx="3366120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u-HU" sz="3200" b="1" dirty="0">
                  <a:solidFill>
                    <a:srgbClr val="00B050"/>
                  </a:solidFill>
                  <a:latin typeface="HelveticaNeuePR09-Bold"/>
                </a:rPr>
                <a:t>Spring</a:t>
              </a:r>
            </a:p>
            <a:p>
              <a:pPr algn="ctr"/>
              <a:r>
                <a:rPr lang="hu-HU" sz="1600" dirty="0">
                  <a:solidFill>
                    <a:srgbClr val="00B050"/>
                  </a:solidFill>
                  <a:latin typeface="HelveticaNeuePR09"/>
                </a:rPr>
                <a:t>EGÉSZSÉGBIZTOSÍTÁS</a:t>
              </a:r>
              <a:endParaRPr lang="hu-HU" sz="1600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51" t="14563" r="37966" b="7004"/>
          <a:stretch/>
        </p:blipFill>
        <p:spPr bwMode="auto">
          <a:xfrm>
            <a:off x="407018" y="836713"/>
            <a:ext cx="3837878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892" t="18858" r="37104" b="50107"/>
          <a:stretch/>
        </p:blipFill>
        <p:spPr bwMode="auto">
          <a:xfrm>
            <a:off x="422343" y="4509119"/>
            <a:ext cx="4365681" cy="155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Kép 10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20562649">
            <a:off x="4788024" y="1821659"/>
            <a:ext cx="1993227" cy="1103285"/>
          </a:xfrm>
          <a:prstGeom prst="rect">
            <a:avLst/>
          </a:prstGeom>
        </p:spPr>
      </p:pic>
      <p:pic>
        <p:nvPicPr>
          <p:cNvPr id="12" name="Kép 11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4030029">
            <a:off x="5402767" y="3864535"/>
            <a:ext cx="1423733" cy="1103285"/>
          </a:xfrm>
          <a:prstGeom prst="rect">
            <a:avLst/>
          </a:prstGeom>
        </p:spPr>
      </p:pic>
      <p:pic>
        <p:nvPicPr>
          <p:cNvPr id="13" name="Kép 12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7216355">
            <a:off x="4279012" y="4133191"/>
            <a:ext cx="1993227" cy="1103285"/>
          </a:xfrm>
          <a:prstGeom prst="rect">
            <a:avLst/>
          </a:prstGeom>
        </p:spPr>
      </p:pic>
      <p:pic>
        <p:nvPicPr>
          <p:cNvPr id="14" name="Kép 13" descr="nyil1_arany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10215558">
            <a:off x="4299775" y="3666207"/>
            <a:ext cx="1195623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3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Medicovert</a:t>
            </a:r>
            <a:r>
              <a:rPr lang="hu-HU" dirty="0"/>
              <a:t> </a:t>
            </a:r>
            <a:r>
              <a:rPr lang="hu-HU" dirty="0" smtClean="0"/>
              <a:t>igénybe vevő biztosítók</a:t>
            </a:r>
            <a:endParaRPr lang="hu-HU" dirty="0"/>
          </a:p>
        </p:txBody>
      </p:sp>
      <p:pic>
        <p:nvPicPr>
          <p:cNvPr id="3" name="Kép 2" descr="C:\Users\BakayD\Screenshots\Picture 2013-09-15 21_22_49.png"/>
          <p:cNvPicPr/>
          <p:nvPr/>
        </p:nvPicPr>
        <p:blipFill rotWithShape="1">
          <a:blip r:embed="rId2" cstate="print"/>
          <a:srcRect l="5002" t="18761" r="1" b="910"/>
          <a:stretch/>
        </p:blipFill>
        <p:spPr bwMode="auto">
          <a:xfrm>
            <a:off x="0" y="854258"/>
            <a:ext cx="38164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Csoportba foglalás 6"/>
          <p:cNvGrpSpPr/>
          <p:nvPr/>
        </p:nvGrpSpPr>
        <p:grpSpPr>
          <a:xfrm>
            <a:off x="3779912" y="783711"/>
            <a:ext cx="2088232" cy="5453601"/>
            <a:chOff x="4067943" y="908720"/>
            <a:chExt cx="3424677" cy="7394846"/>
          </a:xfrm>
        </p:grpSpPr>
        <p:pic>
          <p:nvPicPr>
            <p:cNvPr id="4" name="Kép 3" descr="C:\Users\BakayD\Screenshots\Picture 2013-09-15 21_27_12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67944" y="908720"/>
              <a:ext cx="3394958" cy="2808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Kép 4" descr="C:\Users\BakayD\Screenshots\Picture 2013-09-15 21_27_19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7943" y="3716877"/>
              <a:ext cx="3424677" cy="2405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Kép 5" descr="C:\Users\BakayD\Screenshots\Picture 2013-09-15 21_27_24.pn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78484" y="6122034"/>
              <a:ext cx="3384418" cy="218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Kép 7" descr="C:\Users\BakayD\Screenshots\Picture 2013-09-15 21_23_43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0023" y="1067280"/>
            <a:ext cx="3293977" cy="461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Users\BakayD\Screenshots\Picture 2013-09-20 13_02_40.png"/>
          <p:cNvPicPr/>
          <p:nvPr/>
        </p:nvPicPr>
        <p:blipFill rotWithShape="1">
          <a:blip r:embed="rId7" cstate="print"/>
          <a:srcRect l="63750" t="1768" r="12500" b="76795"/>
          <a:stretch/>
        </p:blipFill>
        <p:spPr bwMode="auto">
          <a:xfrm>
            <a:off x="323528" y="3429000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C:\Users\BakayD\Screenshots\Picture 2013-09-20 13_02_52.png"/>
          <p:cNvPicPr/>
          <p:nvPr/>
        </p:nvPicPr>
        <p:blipFill rotWithShape="1">
          <a:blip r:embed="rId8" cstate="print"/>
          <a:srcRect l="63750" t="2086" r="11250" b="76619"/>
          <a:stretch/>
        </p:blipFill>
        <p:spPr bwMode="auto">
          <a:xfrm>
            <a:off x="1907704" y="3429000"/>
            <a:ext cx="1440160" cy="86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C:\Users\BakayD\Screenshots\Picture 2013-09-20 13_03_05.png"/>
          <p:cNvPicPr/>
          <p:nvPr/>
        </p:nvPicPr>
        <p:blipFill rotWithShape="1">
          <a:blip r:embed="rId9" cstate="print"/>
          <a:srcRect l="63750" t="675" r="12500" b="75574"/>
          <a:stretch/>
        </p:blipFill>
        <p:spPr bwMode="auto">
          <a:xfrm>
            <a:off x="302840" y="4365104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C:\Users\BakayD\Screenshots\Picture 2013-09-20 13_03_20.png"/>
          <p:cNvPicPr/>
          <p:nvPr/>
        </p:nvPicPr>
        <p:blipFill rotWithShape="1">
          <a:blip r:embed="rId10" cstate="print"/>
          <a:srcRect l="67500" t="-79" r="7500" b="76041"/>
          <a:stretch/>
        </p:blipFill>
        <p:spPr bwMode="auto">
          <a:xfrm>
            <a:off x="1907704" y="4437112"/>
            <a:ext cx="14401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C:\Users\BakayD\Screenshots\Picture 2013-09-20 13_03_31.png"/>
          <p:cNvPicPr/>
          <p:nvPr/>
        </p:nvPicPr>
        <p:blipFill rotWithShape="1">
          <a:blip r:embed="rId11" cstate="print"/>
          <a:srcRect l="67500" t="799" r="10001" b="73531"/>
          <a:stretch/>
        </p:blipFill>
        <p:spPr bwMode="auto">
          <a:xfrm>
            <a:off x="1187624" y="5406732"/>
            <a:ext cx="12961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92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Betegségbiztosítás - piaci körkép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46" t="17887" r="34811" b="32975"/>
          <a:stretch/>
        </p:blipFill>
        <p:spPr bwMode="auto">
          <a:xfrm>
            <a:off x="4628166" y="908720"/>
            <a:ext cx="4235372" cy="233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843" y="1198002"/>
            <a:ext cx="4400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Csoportba foglalás 4"/>
          <p:cNvGrpSpPr/>
          <p:nvPr/>
        </p:nvGrpSpPr>
        <p:grpSpPr>
          <a:xfrm>
            <a:off x="5721604" y="3361868"/>
            <a:ext cx="3283426" cy="1500928"/>
            <a:chOff x="4394247" y="3938567"/>
            <a:chExt cx="4469291" cy="2071481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47" y="3938567"/>
              <a:ext cx="4469291" cy="2071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4247" y="3938567"/>
              <a:ext cx="1635742" cy="1096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Kép 15" descr="nyil1_arany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>
            <a:off x="2871507" y="610730"/>
            <a:ext cx="1756659" cy="1103285"/>
          </a:xfrm>
          <a:prstGeom prst="rect">
            <a:avLst/>
          </a:prstGeom>
        </p:spPr>
      </p:pic>
      <p:pic>
        <p:nvPicPr>
          <p:cNvPr id="17" name="Kép 16" descr="nyil1_arany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10000" contrast="-10000"/>
          </a:blip>
          <a:stretch>
            <a:fillRect/>
          </a:stretch>
        </p:blipFill>
        <p:spPr>
          <a:xfrm rot="6823400">
            <a:off x="3183305" y="2313543"/>
            <a:ext cx="1377470" cy="762453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>
            <a:off x="237556" y="2580370"/>
            <a:ext cx="3348299" cy="3330298"/>
            <a:chOff x="430137" y="2679750"/>
            <a:chExt cx="3348299" cy="333029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137" y="2679750"/>
              <a:ext cx="3348299" cy="3330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4436" y="2679750"/>
              <a:ext cx="1524000" cy="666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Csoportba foglalás 6"/>
          <p:cNvGrpSpPr/>
          <p:nvPr/>
        </p:nvGrpSpPr>
        <p:grpSpPr>
          <a:xfrm>
            <a:off x="4002061" y="3742403"/>
            <a:ext cx="1459502" cy="828705"/>
            <a:chOff x="7350495" y="5207762"/>
            <a:chExt cx="1459502" cy="828705"/>
          </a:xfrm>
        </p:grpSpPr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00406" y="5207762"/>
              <a:ext cx="1371600" cy="628650"/>
            </a:xfrm>
            <a:prstGeom prst="rect">
              <a:avLst/>
            </a:prstGeom>
          </p:spPr>
        </p:pic>
        <p:sp>
          <p:nvSpPr>
            <p:cNvPr id="4" name="Téglalap 3"/>
            <p:cNvSpPr/>
            <p:nvPr/>
          </p:nvSpPr>
          <p:spPr>
            <a:xfrm>
              <a:off x="7350495" y="5636357"/>
              <a:ext cx="145950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sz="2000" b="1" dirty="0" err="1">
                  <a:solidFill>
                    <a:srgbClr val="00B0F0"/>
                  </a:solidFill>
                </a:rPr>
                <a:t>Critical</a:t>
              </a:r>
              <a:r>
                <a:rPr lang="hu-HU" sz="2000" b="1" dirty="0">
                  <a:solidFill>
                    <a:srgbClr val="00B0F0"/>
                  </a:solidFill>
                </a:rPr>
                <a:t> </a:t>
              </a:r>
              <a:r>
                <a:rPr lang="hu-HU" sz="2000" b="1" dirty="0" err="1">
                  <a:solidFill>
                    <a:srgbClr val="00B0F0"/>
                  </a:solidFill>
                </a:rPr>
                <a:t>Care</a:t>
              </a:r>
              <a:endParaRPr lang="hu-HU" sz="2000" dirty="0">
                <a:solidFill>
                  <a:srgbClr val="00B0F0"/>
                </a:solidFill>
              </a:endParaRPr>
            </a:p>
          </p:txBody>
        </p:sp>
      </p:grp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10" cstate="print"/>
          <a:srcRect l="14972" t="16499" r="50649" b="65819"/>
          <a:stretch/>
        </p:blipFill>
        <p:spPr>
          <a:xfrm>
            <a:off x="4211960" y="4967661"/>
            <a:ext cx="446449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3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PrivateMed</a:t>
            </a:r>
            <a:r>
              <a:rPr lang="hu-HU" dirty="0" smtClean="0"/>
              <a:t> Group – a vállalati megoldás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29153"/>
            <a:ext cx="5292597" cy="526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29154"/>
            <a:ext cx="3293044" cy="4089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09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1"/>
          <p:cNvSpPr>
            <a:spLocks noGrp="1"/>
          </p:cNvSpPr>
          <p:nvPr>
            <p:ph type="title" idx="4294967295"/>
          </p:nvPr>
        </p:nvSpPr>
        <p:spPr/>
        <p:txBody>
          <a:bodyPr anchor="t">
            <a:normAutofit/>
          </a:bodyPr>
          <a:lstStyle/>
          <a:p>
            <a:pPr eaLnBrk="1" hangingPunct="1"/>
            <a:r>
              <a:rPr lang="hu-HU" dirty="0" err="1" smtClean="0"/>
              <a:t>PrivateMed</a:t>
            </a:r>
            <a:r>
              <a:rPr lang="hu-HU" dirty="0" smtClean="0"/>
              <a:t> – szolgáltatás résztvevői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62646" y="857250"/>
            <a:ext cx="29028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UFS Group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Felmérte a piaci igényeket</a:t>
            </a:r>
          </a:p>
          <a:p>
            <a:pPr algn="ctr"/>
            <a:r>
              <a:rPr lang="hu-HU" sz="2000" dirty="0" smtClean="0">
                <a:latin typeface="Calibri" pitchFamily="34" charset="0"/>
              </a:rPr>
              <a:t>Független szolgáltató</a:t>
            </a:r>
            <a:endParaRPr lang="hu-HU" sz="2000" dirty="0">
              <a:latin typeface="Calibri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93093" y="3592513"/>
            <a:ext cx="2587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 err="1">
                <a:solidFill>
                  <a:srgbClr val="CC9900"/>
                </a:solidFill>
                <a:latin typeface="Calibri" pitchFamily="34" charset="0"/>
              </a:rPr>
              <a:t>Advance</a:t>
            </a:r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 </a:t>
            </a:r>
            <a:r>
              <a:rPr lang="hu-HU" sz="2000" b="1" dirty="0" err="1">
                <a:solidFill>
                  <a:srgbClr val="CC9900"/>
                </a:solidFill>
                <a:latin typeface="Calibri" pitchFamily="34" charset="0"/>
              </a:rPr>
              <a:t>Medical</a:t>
            </a:r>
            <a:endParaRPr lang="hu-HU" sz="2000" b="1" dirty="0">
              <a:solidFill>
                <a:srgbClr val="CC9900"/>
              </a:solidFill>
              <a:latin typeface="Calibri" pitchFamily="34" charset="0"/>
            </a:endParaRPr>
          </a:p>
          <a:p>
            <a:pPr algn="ctr"/>
            <a:r>
              <a:rPr lang="hu-HU" sz="2000" dirty="0">
                <a:latin typeface="Calibri" pitchFamily="34" charset="0"/>
              </a:rPr>
              <a:t>Szaktudás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Nemzetközi tapasztalat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097817" y="2060575"/>
            <a:ext cx="1909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UNION Biztosító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Biztonság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Biztosítói háttér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0282" y="1989138"/>
            <a:ext cx="27595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 dirty="0">
                <a:solidFill>
                  <a:srgbClr val="CC9900"/>
                </a:solidFill>
                <a:latin typeface="Calibri" pitchFamily="34" charset="0"/>
              </a:rPr>
              <a:t>Szolgáltató intézmények</a:t>
            </a:r>
          </a:p>
          <a:p>
            <a:pPr algn="ctr"/>
            <a:r>
              <a:rPr lang="hu-HU" sz="2000" dirty="0">
                <a:latin typeface="Calibri" pitchFamily="34" charset="0"/>
              </a:rPr>
              <a:t>Ellátás megvalósítása</a:t>
            </a:r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916113"/>
            <a:ext cx="1655763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273675"/>
            <a:ext cx="89265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4540250"/>
            <a:ext cx="892016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2232248" cy="166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014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hu-HU" dirty="0" smtClean="0"/>
              <a:t>Főbiztosítás és kiegészítői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3009"/>
            <a:ext cx="8970971" cy="2770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84"/>
          <a:stretch/>
        </p:blipFill>
        <p:spPr bwMode="auto">
          <a:xfrm>
            <a:off x="144016" y="4221088"/>
            <a:ext cx="8892480" cy="81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3343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</TotalTime>
  <Words>1861</Words>
  <Application>Microsoft Office PowerPoint</Application>
  <PresentationFormat>Diavetítés a képernyőre (4:3 oldalarány)</PresentationFormat>
  <Paragraphs>669</Paragraphs>
  <Slides>20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Office-téma</vt:lpstr>
      <vt:lpstr>Adómentes juttatási elemek: betegségbiztosítás!</vt:lpstr>
      <vt:lpstr>Adómentes juttatási elemek 2013-ban</vt:lpstr>
      <vt:lpstr>Betegségbiztosítás</vt:lpstr>
      <vt:lpstr>Betegségbiztosítás - piaci körkép</vt:lpstr>
      <vt:lpstr>Medicovert igénybe vevő biztosítók</vt:lpstr>
      <vt:lpstr>Betegségbiztosítás - piaci körkép</vt:lpstr>
      <vt:lpstr>PrivateMed Group – a vállalati megoldás</vt:lpstr>
      <vt:lpstr>PrivateMed – szolgáltatás résztvevői </vt:lpstr>
      <vt:lpstr>Főbiztosítás és kiegészítői</vt:lpstr>
      <vt:lpstr>10. dia</vt:lpstr>
      <vt:lpstr>Szolgáltatási limitek</vt:lpstr>
      <vt:lpstr>Kiegészítő szolgáltatások</vt:lpstr>
      <vt:lpstr>Választható szűrővizsgálat</vt:lpstr>
      <vt:lpstr>PrivateMed Group működése</vt:lpstr>
      <vt:lpstr>A szolgáltatás díja</vt:lpstr>
      <vt:lpstr>Szolgáltatói lista országosan</vt:lpstr>
      <vt:lpstr>Miért előnyös juttatási elem a munkavállalónak?</vt:lpstr>
      <vt:lpstr>Miért előnyös juttatási elem a munkáltatónak?</vt:lpstr>
      <vt:lpstr>Vállalati gondoskodás</vt:lpstr>
      <vt:lpstr>Szűrővizsgálat az egészségbiztosításban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Csernai Rita</dc:creator>
  <cp:lastModifiedBy>Kádi Tünde</cp:lastModifiedBy>
  <cp:revision>131</cp:revision>
  <cp:lastPrinted>2013-09-24T06:58:45Z</cp:lastPrinted>
  <dcterms:modified xsi:type="dcterms:W3CDTF">2013-11-19T08:26:38Z</dcterms:modified>
</cp:coreProperties>
</file>